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handoutMasterIdLst>
    <p:handoutMasterId r:id="rId53"/>
  </p:handoutMasterIdLst>
  <p:sldIdLst>
    <p:sldId id="257" r:id="rId2"/>
    <p:sldId id="360" r:id="rId3"/>
    <p:sldId id="361" r:id="rId4"/>
    <p:sldId id="363" r:id="rId5"/>
    <p:sldId id="364" r:id="rId6"/>
    <p:sldId id="319" r:id="rId7"/>
    <p:sldId id="321" r:id="rId8"/>
    <p:sldId id="322" r:id="rId9"/>
    <p:sldId id="320" r:id="rId10"/>
    <p:sldId id="300" r:id="rId11"/>
    <p:sldId id="268" r:id="rId12"/>
    <p:sldId id="365" r:id="rId13"/>
    <p:sldId id="301" r:id="rId14"/>
    <p:sldId id="302" r:id="rId15"/>
    <p:sldId id="359"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8" r:id="rId37"/>
    <p:sldId id="351" r:id="rId38"/>
    <p:sldId id="352" r:id="rId39"/>
    <p:sldId id="353" r:id="rId40"/>
    <p:sldId id="354" r:id="rId41"/>
    <p:sldId id="355" r:id="rId42"/>
    <p:sldId id="356" r:id="rId43"/>
    <p:sldId id="311" r:id="rId44"/>
    <p:sldId id="325" r:id="rId45"/>
    <p:sldId id="326" r:id="rId46"/>
    <p:sldId id="327" r:id="rId47"/>
    <p:sldId id="328" r:id="rId48"/>
    <p:sldId id="329" r:id="rId49"/>
    <p:sldId id="330" r:id="rId50"/>
    <p:sldId id="261" r:id="rId51"/>
  </p:sldIdLst>
  <p:sldSz cx="12192000" cy="6858000"/>
  <p:notesSz cx="6797675" cy="987425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F24"/>
    <a:srgbClr val="249024"/>
    <a:srgbClr val="2AA82A"/>
    <a:srgbClr val="33CC33"/>
    <a:srgbClr val="000000"/>
    <a:srgbClr val="FF3300"/>
    <a:srgbClr val="00EA54"/>
    <a:srgbClr val="00DF52"/>
    <a:srgbClr val="06903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1646" autoAdjust="0"/>
  </p:normalViewPr>
  <p:slideViewPr>
    <p:cSldViewPr snapToGrid="0">
      <p:cViewPr varScale="1">
        <p:scale>
          <a:sx n="53" d="100"/>
          <a:sy n="53" d="100"/>
        </p:scale>
        <p:origin x="787" y="29"/>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73" d="100"/>
          <a:sy n="73" d="100"/>
        </p:scale>
        <p:origin x="-2196" y="-10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G:\JKKP\backup%20data%20DOSH\NMA\works\DATA%20KEMALANGAN\Accident%20Rate\kadar%20kemalangan%20negara%202004-2014%20separated%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89470225154586E-2"/>
          <c:y val="0.20818642186915728"/>
          <c:w val="0.87774895528676589"/>
          <c:h val="0.68672082568255277"/>
        </c:manualLayout>
      </c:layout>
      <c:barChart>
        <c:barDir val="col"/>
        <c:grouping val="clustered"/>
        <c:varyColors val="0"/>
        <c:ser>
          <c:idx val="0"/>
          <c:order val="0"/>
          <c:tx>
            <c:v>jumlah kemalangan</c:v>
          </c:tx>
          <c:spPr>
            <a:solidFill>
              <a:schemeClr val="accent1">
                <a:lumMod val="75000"/>
              </a:schemeClr>
            </a:solidFill>
          </c:spPr>
          <c:invertIfNegative val="0"/>
          <c:dPt>
            <c:idx val="0"/>
            <c:invertIfNegative val="0"/>
            <c:bubble3D val="0"/>
            <c:spPr>
              <a:solidFill>
                <a:schemeClr val="accent1">
                  <a:lumMod val="75000"/>
                </a:schemeClr>
              </a:solidFill>
            </c:spPr>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Lbls>
            <c:dLbl>
              <c:idx val="1"/>
              <c:layout>
                <c:manualLayout>
                  <c:x val="0"/>
                  <c:y val="0.44652637253050281"/>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
                  <c:y val="0.3942256348487527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1.214063714063714E-3"/>
                  <c:y val="0.32030122458058891"/>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8.9030310545594353E-17"/>
                  <c:y val="0.33419828523831868"/>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0"/>
                  <c:y val="0.3558005762886641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400" b="1">
                    <a:latin typeface="Agency FB"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Sheet1!$D$3:$O$3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Sheet1!$D$10:$N$10</c:f>
              <c:numCache>
                <c:formatCode>#,##0</c:formatCode>
                <c:ptCount val="11"/>
                <c:pt idx="0">
                  <c:v>58365</c:v>
                </c:pt>
                <c:pt idx="1">
                  <c:v>51829</c:v>
                </c:pt>
                <c:pt idx="2">
                  <c:v>49598</c:v>
                </c:pt>
                <c:pt idx="3">
                  <c:v>47469</c:v>
                </c:pt>
                <c:pt idx="4">
                  <c:v>44918</c:v>
                </c:pt>
                <c:pt idx="5">
                  <c:v>39448</c:v>
                </c:pt>
                <c:pt idx="6">
                  <c:v>41467</c:v>
                </c:pt>
                <c:pt idx="7">
                  <c:v>41593</c:v>
                </c:pt>
                <c:pt idx="8">
                  <c:v>41540</c:v>
                </c:pt>
                <c:pt idx="9">
                  <c:v>43795</c:v>
                </c:pt>
                <c:pt idx="10">
                  <c:v>42148</c:v>
                </c:pt>
              </c:numCache>
            </c:numRef>
          </c:val>
        </c:ser>
        <c:dLbls>
          <c:showLegendKey val="0"/>
          <c:showVal val="0"/>
          <c:showCatName val="0"/>
          <c:showSerName val="0"/>
          <c:showPercent val="0"/>
          <c:showBubbleSize val="0"/>
        </c:dLbls>
        <c:gapWidth val="150"/>
        <c:axId val="7720600"/>
        <c:axId val="238137264"/>
      </c:barChart>
      <c:lineChart>
        <c:grouping val="standard"/>
        <c:varyColors val="0"/>
        <c:ser>
          <c:idx val="1"/>
          <c:order val="1"/>
          <c:tx>
            <c:v>accident rate/1000 workers</c:v>
          </c:tx>
          <c:spPr>
            <a:ln>
              <a:solidFill>
                <a:schemeClr val="bg2">
                  <a:lumMod val="25000"/>
                </a:schemeClr>
              </a:solidFill>
            </a:ln>
          </c:spPr>
          <c:marker>
            <c:spPr>
              <a:solidFill>
                <a:srgbClr val="FFC000"/>
              </a:solidFill>
              <a:ln>
                <a:solidFill>
                  <a:schemeClr val="bg2">
                    <a:lumMod val="25000"/>
                  </a:schemeClr>
                </a:solidFill>
              </a:ln>
            </c:spPr>
          </c:marker>
          <c:dLbls>
            <c:numFmt formatCode="#,##0.00" sourceLinked="0"/>
            <c:spPr>
              <a:noFill/>
              <a:ln>
                <a:noFill/>
              </a:ln>
              <a:effectLst/>
            </c:spPr>
            <c:txPr>
              <a:bodyPr/>
              <a:lstStyle/>
              <a:p>
                <a:pPr>
                  <a:defRPr sz="2400" b="1">
                    <a:latin typeface="Agency FB"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Sheet1!$N$3:$O$3</c:f>
              <c:numCache>
                <c:formatCode>General</c:formatCode>
                <c:ptCount val="2"/>
                <c:pt idx="0">
                  <c:v>2014</c:v>
                </c:pt>
                <c:pt idx="1">
                  <c:v>2015</c:v>
                </c:pt>
              </c:numCache>
            </c:numRef>
          </c:cat>
          <c:val>
            <c:numRef>
              <c:f>Sheet1!$D$7:$N$7</c:f>
              <c:numCache>
                <c:formatCode>General</c:formatCode>
                <c:ptCount val="11"/>
                <c:pt idx="0">
                  <c:v>5.84</c:v>
                </c:pt>
                <c:pt idx="1">
                  <c:v>5.1599999999999975</c:v>
                </c:pt>
                <c:pt idx="2">
                  <c:v>4.7699999999999996</c:v>
                </c:pt>
                <c:pt idx="3">
                  <c:v>4.5199999999999996</c:v>
                </c:pt>
                <c:pt idx="4">
                  <c:v>4.1499999999999995</c:v>
                </c:pt>
                <c:pt idx="5">
                  <c:v>3.61</c:v>
                </c:pt>
                <c:pt idx="6">
                  <c:v>3.68</c:v>
                </c:pt>
                <c:pt idx="7">
                  <c:v>3.4</c:v>
                </c:pt>
                <c:pt idx="8">
                  <c:v>3.3099999999999987</c:v>
                </c:pt>
                <c:pt idx="9">
                  <c:v>3.2800000000000002</c:v>
                </c:pt>
                <c:pt idx="10" formatCode="0.00">
                  <c:v>3.1</c:v>
                </c:pt>
              </c:numCache>
            </c:numRef>
          </c:val>
          <c:smooth val="0"/>
        </c:ser>
        <c:ser>
          <c:idx val="2"/>
          <c:order val="2"/>
          <c:tx>
            <c:v>fatality rate/100000 workers</c:v>
          </c:tx>
          <c:spPr>
            <a:ln w="57150">
              <a:solidFill>
                <a:srgbClr val="FF3300"/>
              </a:solidFill>
            </a:ln>
          </c:spPr>
          <c:marker>
            <c:spPr>
              <a:solidFill>
                <a:srgbClr val="FFFF00"/>
              </a:solidFill>
              <a:ln w="57150">
                <a:solidFill>
                  <a:srgbClr val="FF3300"/>
                </a:solidFill>
              </a:ln>
            </c:spPr>
          </c:marker>
          <c:dLbls>
            <c:dLbl>
              <c:idx val="10"/>
              <c:layout>
                <c:manualLayout>
                  <c:x val="-2.9414574087330152E-2"/>
                  <c:y val="-8.7898456669738001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a:lstStyle/>
              <a:p>
                <a:pPr>
                  <a:defRPr sz="2400" b="1">
                    <a:latin typeface="Agency FB"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Sheet1!$N$3:$O$3</c:f>
              <c:numCache>
                <c:formatCode>General</c:formatCode>
                <c:ptCount val="2"/>
                <c:pt idx="0">
                  <c:v>2014</c:v>
                </c:pt>
                <c:pt idx="1">
                  <c:v>2015</c:v>
                </c:pt>
              </c:numCache>
            </c:numRef>
          </c:cat>
          <c:val>
            <c:numRef>
              <c:f>Sheet1!$D$8:$N$8</c:f>
              <c:numCache>
                <c:formatCode>General</c:formatCode>
                <c:ptCount val="11"/>
                <c:pt idx="0">
                  <c:v>7.17</c:v>
                </c:pt>
                <c:pt idx="1">
                  <c:v>6.9300000000000024</c:v>
                </c:pt>
                <c:pt idx="2">
                  <c:v>7.24</c:v>
                </c:pt>
                <c:pt idx="3">
                  <c:v>6.95</c:v>
                </c:pt>
                <c:pt idx="4">
                  <c:v>6.9</c:v>
                </c:pt>
                <c:pt idx="5">
                  <c:v>6.3</c:v>
                </c:pt>
                <c:pt idx="6">
                  <c:v>6.45</c:v>
                </c:pt>
                <c:pt idx="7">
                  <c:v>6.17</c:v>
                </c:pt>
                <c:pt idx="8">
                  <c:v>4.6399999999999997</c:v>
                </c:pt>
                <c:pt idx="9">
                  <c:v>4.6199999999999966</c:v>
                </c:pt>
                <c:pt idx="10">
                  <c:v>4.21</c:v>
                </c:pt>
              </c:numCache>
            </c:numRef>
          </c:val>
          <c:smooth val="0"/>
        </c:ser>
        <c:dLbls>
          <c:showLegendKey val="0"/>
          <c:showVal val="0"/>
          <c:showCatName val="0"/>
          <c:showSerName val="0"/>
          <c:showPercent val="0"/>
          <c:showBubbleSize val="0"/>
        </c:dLbls>
        <c:marker val="1"/>
        <c:smooth val="0"/>
        <c:axId val="238140792"/>
        <c:axId val="238139224"/>
      </c:lineChart>
      <c:catAx>
        <c:axId val="7720600"/>
        <c:scaling>
          <c:orientation val="minMax"/>
        </c:scaling>
        <c:delete val="0"/>
        <c:axPos val="b"/>
        <c:numFmt formatCode="General" sourceLinked="1"/>
        <c:majorTickMark val="out"/>
        <c:minorTickMark val="none"/>
        <c:tickLblPos val="nextTo"/>
        <c:txPr>
          <a:bodyPr/>
          <a:lstStyle/>
          <a:p>
            <a:pPr>
              <a:defRPr sz="2400" b="1">
                <a:latin typeface="Agency FB" pitchFamily="34" charset="0"/>
              </a:defRPr>
            </a:pPr>
            <a:endParaRPr lang="en-US"/>
          </a:p>
        </c:txPr>
        <c:crossAx val="238137264"/>
        <c:crosses val="autoZero"/>
        <c:auto val="1"/>
        <c:lblAlgn val="ctr"/>
        <c:lblOffset val="100"/>
        <c:noMultiLvlLbl val="0"/>
      </c:catAx>
      <c:valAx>
        <c:axId val="238137264"/>
        <c:scaling>
          <c:orientation val="minMax"/>
        </c:scaling>
        <c:delete val="0"/>
        <c:axPos val="l"/>
        <c:numFmt formatCode="#,##0" sourceLinked="1"/>
        <c:majorTickMark val="out"/>
        <c:minorTickMark val="none"/>
        <c:tickLblPos val="nextTo"/>
        <c:txPr>
          <a:bodyPr/>
          <a:lstStyle/>
          <a:p>
            <a:pPr>
              <a:defRPr sz="1600">
                <a:latin typeface="Agency FB" pitchFamily="34" charset="0"/>
                <a:cs typeface="Arial" pitchFamily="34" charset="0"/>
              </a:defRPr>
            </a:pPr>
            <a:endParaRPr lang="en-US"/>
          </a:p>
        </c:txPr>
        <c:crossAx val="7720600"/>
        <c:crosses val="autoZero"/>
        <c:crossBetween val="between"/>
      </c:valAx>
      <c:valAx>
        <c:axId val="238139224"/>
        <c:scaling>
          <c:orientation val="minMax"/>
        </c:scaling>
        <c:delete val="0"/>
        <c:axPos val="r"/>
        <c:numFmt formatCode="General" sourceLinked="1"/>
        <c:majorTickMark val="out"/>
        <c:minorTickMark val="none"/>
        <c:tickLblPos val="nextTo"/>
        <c:txPr>
          <a:bodyPr/>
          <a:lstStyle/>
          <a:p>
            <a:pPr>
              <a:defRPr>
                <a:latin typeface="Agency FB" pitchFamily="34" charset="0"/>
              </a:defRPr>
            </a:pPr>
            <a:endParaRPr lang="en-US"/>
          </a:p>
        </c:txPr>
        <c:crossAx val="238140792"/>
        <c:crosses val="max"/>
        <c:crossBetween val="between"/>
      </c:valAx>
      <c:catAx>
        <c:axId val="238140792"/>
        <c:scaling>
          <c:orientation val="minMax"/>
        </c:scaling>
        <c:delete val="1"/>
        <c:axPos val="b"/>
        <c:numFmt formatCode="General" sourceLinked="1"/>
        <c:majorTickMark val="out"/>
        <c:minorTickMark val="none"/>
        <c:tickLblPos val="none"/>
        <c:crossAx val="238139224"/>
        <c:crosses val="autoZero"/>
        <c:auto val="1"/>
        <c:lblAlgn val="ctr"/>
        <c:lblOffset val="100"/>
        <c:noMultiLvlLbl val="0"/>
      </c:catAx>
    </c:plotArea>
    <c:legend>
      <c:legendPos val="t"/>
      <c:legendEntry>
        <c:idx val="0"/>
        <c:delete val="1"/>
      </c:legendEntry>
      <c:layout>
        <c:manualLayout>
          <c:xMode val="edge"/>
          <c:yMode val="edge"/>
          <c:x val="7.7776048025214414E-2"/>
          <c:y val="0.10709617546213694"/>
          <c:w val="0.8309073827658211"/>
          <c:h val="0.11836297101183009"/>
        </c:manualLayout>
      </c:layout>
      <c:overlay val="0"/>
      <c:txPr>
        <a:bodyPr/>
        <a:lstStyle/>
        <a:p>
          <a:pPr>
            <a:defRPr sz="1400">
              <a:latin typeface="Trebuchet MS"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7A5CAB-BA3B-4B4C-9404-FE41E75A3B56}" type="doc">
      <dgm:prSet loTypeId="urn:microsoft.com/office/officeart/2005/8/layout/hierarchy4" loCatId="relationship" qsTypeId="urn:microsoft.com/office/officeart/2005/8/quickstyle/simple1" qsCatId="simple" csTypeId="urn:microsoft.com/office/officeart/2005/8/colors/accent6_5" csCatId="accent6" phldr="1"/>
      <dgm:spPr/>
      <dgm:t>
        <a:bodyPr/>
        <a:lstStyle/>
        <a:p>
          <a:endParaRPr lang="en-US"/>
        </a:p>
      </dgm:t>
    </dgm:pt>
    <dgm:pt modelId="{FA67965C-23E0-428D-96D7-76FFD61F1B7F}">
      <dgm:prSet phldrT="[Text]" custT="1"/>
      <dgm:spPr/>
      <dgm:t>
        <a:bodyPr/>
        <a:lstStyle/>
        <a:p>
          <a:r>
            <a:rPr lang="en-US" sz="1600" b="1" dirty="0" smtClean="0">
              <a:solidFill>
                <a:schemeClr val="tx1"/>
              </a:solidFill>
            </a:rPr>
            <a:t>STRATEGY 1:</a:t>
          </a:r>
        </a:p>
        <a:p>
          <a:r>
            <a:rPr lang="en-US" sz="1600" b="1" dirty="0" smtClean="0">
              <a:solidFill>
                <a:schemeClr val="tx1"/>
              </a:solidFill>
            </a:rPr>
            <a:t>GOVERNMENT LEADERSHIP IN OSH</a:t>
          </a:r>
          <a:endParaRPr lang="en-US" sz="1600" b="1" dirty="0">
            <a:solidFill>
              <a:schemeClr val="tx1"/>
            </a:solidFill>
          </a:endParaRPr>
        </a:p>
      </dgm:t>
    </dgm:pt>
    <dgm:pt modelId="{06DA0848-6E9C-46B3-8149-CA81B092BC4A}" type="parTrans" cxnId="{01E888B3-62BB-460A-AA23-F658B92219F0}">
      <dgm:prSet/>
      <dgm:spPr/>
      <dgm:t>
        <a:bodyPr/>
        <a:lstStyle/>
        <a:p>
          <a:endParaRPr lang="en-US" b="1">
            <a:solidFill>
              <a:schemeClr val="tx1"/>
            </a:solidFill>
          </a:endParaRPr>
        </a:p>
      </dgm:t>
    </dgm:pt>
    <dgm:pt modelId="{9E85E3F6-B853-4309-9258-72E2A869287A}" type="sibTrans" cxnId="{01E888B3-62BB-460A-AA23-F658B92219F0}">
      <dgm:prSet/>
      <dgm:spPr/>
      <dgm:t>
        <a:bodyPr/>
        <a:lstStyle/>
        <a:p>
          <a:endParaRPr lang="en-US" b="1">
            <a:solidFill>
              <a:schemeClr val="tx1"/>
            </a:solidFill>
          </a:endParaRPr>
        </a:p>
      </dgm:t>
    </dgm:pt>
    <dgm:pt modelId="{C65C1300-22E0-46BF-A115-C3B2974C58F9}">
      <dgm:prSet phldrT="[Text]" custT="1"/>
      <dgm:spPr/>
      <dgm:t>
        <a:bodyPr/>
        <a:lstStyle/>
        <a:p>
          <a:r>
            <a:rPr lang="en-US" sz="1600" b="1" dirty="0" smtClean="0">
              <a:solidFill>
                <a:schemeClr val="tx1"/>
              </a:solidFill>
            </a:rPr>
            <a:t>STRATEGY 2:</a:t>
          </a:r>
        </a:p>
        <a:p>
          <a:r>
            <a:rPr lang="en-US" sz="1600" b="1" dirty="0" smtClean="0">
              <a:solidFill>
                <a:schemeClr val="tx1"/>
              </a:solidFill>
            </a:rPr>
            <a:t>EEFECTIVE OSH MANAGEMENT AT WORKPLACES</a:t>
          </a:r>
          <a:endParaRPr lang="en-US" sz="1600" b="1" dirty="0">
            <a:solidFill>
              <a:schemeClr val="tx1"/>
            </a:solidFill>
          </a:endParaRPr>
        </a:p>
      </dgm:t>
    </dgm:pt>
    <dgm:pt modelId="{98D53393-5DF4-4813-A115-F98CFB4B938A}" type="parTrans" cxnId="{218592C3-80D8-46B3-B159-C1AE7147C53A}">
      <dgm:prSet/>
      <dgm:spPr/>
      <dgm:t>
        <a:bodyPr/>
        <a:lstStyle/>
        <a:p>
          <a:endParaRPr lang="en-US" b="1">
            <a:solidFill>
              <a:schemeClr val="tx1"/>
            </a:solidFill>
          </a:endParaRPr>
        </a:p>
      </dgm:t>
    </dgm:pt>
    <dgm:pt modelId="{207E9E23-84F5-41C5-8226-F3DC43E65E77}" type="sibTrans" cxnId="{218592C3-80D8-46B3-B159-C1AE7147C53A}">
      <dgm:prSet/>
      <dgm:spPr/>
      <dgm:t>
        <a:bodyPr/>
        <a:lstStyle/>
        <a:p>
          <a:endParaRPr lang="en-US" b="1">
            <a:solidFill>
              <a:schemeClr val="tx1"/>
            </a:solidFill>
          </a:endParaRPr>
        </a:p>
      </dgm:t>
    </dgm:pt>
    <dgm:pt modelId="{A1DD76D0-CF96-4EEA-83B9-FE7871DFC2F4}">
      <dgm:prSet phldrT="[Text]" custT="1"/>
      <dgm:spPr/>
      <dgm:t>
        <a:bodyPr/>
        <a:lstStyle/>
        <a:p>
          <a:r>
            <a:rPr lang="en-US" sz="1600" b="1" dirty="0" smtClean="0">
              <a:solidFill>
                <a:schemeClr val="tx1"/>
              </a:solidFill>
            </a:rPr>
            <a:t>STRATEGY 3:</a:t>
          </a:r>
        </a:p>
        <a:p>
          <a:r>
            <a:rPr lang="en-US" sz="1600" b="1" dirty="0" smtClean="0">
              <a:solidFill>
                <a:schemeClr val="tx1"/>
              </a:solidFill>
            </a:rPr>
            <a:t>OSH PARTNERSHIPS AND NETWORKS</a:t>
          </a:r>
          <a:endParaRPr lang="en-US" sz="1600" b="1" dirty="0">
            <a:solidFill>
              <a:schemeClr val="tx1"/>
            </a:solidFill>
          </a:endParaRPr>
        </a:p>
      </dgm:t>
    </dgm:pt>
    <dgm:pt modelId="{AED6A7FB-19A4-436B-94FB-C08286ADAA04}" type="parTrans" cxnId="{20975919-440B-4323-9786-EBCB9BBD32CF}">
      <dgm:prSet/>
      <dgm:spPr/>
      <dgm:t>
        <a:bodyPr/>
        <a:lstStyle/>
        <a:p>
          <a:endParaRPr lang="en-US" b="1">
            <a:solidFill>
              <a:schemeClr val="tx1"/>
            </a:solidFill>
          </a:endParaRPr>
        </a:p>
      </dgm:t>
    </dgm:pt>
    <dgm:pt modelId="{AFC78137-144B-466A-ADBD-B223200EBD51}" type="sibTrans" cxnId="{20975919-440B-4323-9786-EBCB9BBD32CF}">
      <dgm:prSet/>
      <dgm:spPr/>
      <dgm:t>
        <a:bodyPr/>
        <a:lstStyle/>
        <a:p>
          <a:endParaRPr lang="en-US" b="1">
            <a:solidFill>
              <a:schemeClr val="tx1"/>
            </a:solidFill>
          </a:endParaRPr>
        </a:p>
      </dgm:t>
    </dgm:pt>
    <dgm:pt modelId="{1A5EB4A1-B016-4D9F-92FD-FE4120A83CB3}">
      <dgm:prSet phldrT="[Text]" custT="1"/>
      <dgm:spPr/>
      <dgm:t>
        <a:bodyPr/>
        <a:lstStyle/>
        <a:p>
          <a:r>
            <a:rPr lang="en-US" sz="1600" b="1" dirty="0" smtClean="0">
              <a:solidFill>
                <a:schemeClr val="tx1"/>
              </a:solidFill>
            </a:rPr>
            <a:t>STRATEGY 4:</a:t>
          </a:r>
        </a:p>
        <a:p>
          <a:r>
            <a:rPr lang="en-US" sz="1600" b="1" dirty="0" smtClean="0">
              <a:solidFill>
                <a:schemeClr val="tx1"/>
              </a:solidFill>
            </a:rPr>
            <a:t>STRATEGIC ALLIANCES ON OSH INTERNATIONALLY</a:t>
          </a:r>
          <a:endParaRPr lang="en-US" sz="1600" b="1" dirty="0">
            <a:solidFill>
              <a:schemeClr val="tx1"/>
            </a:solidFill>
          </a:endParaRPr>
        </a:p>
      </dgm:t>
    </dgm:pt>
    <dgm:pt modelId="{CC0842F3-8AE7-4D4E-9FB3-90BC26BDA352}" type="parTrans" cxnId="{522B65FC-9A11-42BA-8296-5013B2DF4F7A}">
      <dgm:prSet/>
      <dgm:spPr/>
      <dgm:t>
        <a:bodyPr/>
        <a:lstStyle/>
        <a:p>
          <a:endParaRPr lang="en-US" b="1">
            <a:solidFill>
              <a:schemeClr val="tx1"/>
            </a:solidFill>
          </a:endParaRPr>
        </a:p>
      </dgm:t>
    </dgm:pt>
    <dgm:pt modelId="{E07FF569-E4A5-4492-A7DD-ACC4A30FF547}" type="sibTrans" cxnId="{522B65FC-9A11-42BA-8296-5013B2DF4F7A}">
      <dgm:prSet/>
      <dgm:spPr/>
      <dgm:t>
        <a:bodyPr/>
        <a:lstStyle/>
        <a:p>
          <a:endParaRPr lang="en-US" b="1">
            <a:solidFill>
              <a:schemeClr val="tx1"/>
            </a:solidFill>
          </a:endParaRPr>
        </a:p>
      </dgm:t>
    </dgm:pt>
    <dgm:pt modelId="{6268E99C-4583-41B5-9BAC-EE744F9A92B1}">
      <dgm:prSet phldrT="[Text]"/>
      <dgm:spPr/>
      <dgm:t>
        <a:bodyPr/>
        <a:lstStyle/>
        <a:p>
          <a:r>
            <a:rPr lang="en-US" b="1" dirty="0" smtClean="0">
              <a:solidFill>
                <a:schemeClr val="tx1"/>
              </a:solidFill>
            </a:rPr>
            <a:t>STRATEGY 5:</a:t>
          </a:r>
          <a:endParaRPr lang="en-US" b="1" dirty="0" smtClean="0">
            <a:solidFill>
              <a:schemeClr val="tx1"/>
            </a:solidFill>
            <a:latin typeface="Arial Narrow" pitchFamily="34" charset="0"/>
          </a:endParaRPr>
        </a:p>
        <a:p>
          <a:r>
            <a:rPr lang="en-US" b="1" dirty="0" smtClean="0">
              <a:solidFill>
                <a:schemeClr val="tx1"/>
              </a:solidFill>
              <a:latin typeface="Arial Narrow" pitchFamily="34" charset="0"/>
            </a:rPr>
            <a:t>MAINSTREAMING  INDUSTRIAL HYGIENE</a:t>
          </a:r>
          <a:endParaRPr lang="en-US" b="1" dirty="0">
            <a:solidFill>
              <a:schemeClr val="tx1"/>
            </a:solidFill>
          </a:endParaRPr>
        </a:p>
      </dgm:t>
    </dgm:pt>
    <dgm:pt modelId="{14DB1294-541A-49D6-B83C-1D82AA944F4D}" type="parTrans" cxnId="{3CCF3C07-5DB2-4604-B5B2-FA5DA89AE0CC}">
      <dgm:prSet/>
      <dgm:spPr/>
      <dgm:t>
        <a:bodyPr/>
        <a:lstStyle/>
        <a:p>
          <a:endParaRPr lang="en-MY"/>
        </a:p>
      </dgm:t>
    </dgm:pt>
    <dgm:pt modelId="{4F7F41D1-C501-4863-9155-8ABFBA1ED0C6}" type="sibTrans" cxnId="{3CCF3C07-5DB2-4604-B5B2-FA5DA89AE0CC}">
      <dgm:prSet/>
      <dgm:spPr/>
      <dgm:t>
        <a:bodyPr/>
        <a:lstStyle/>
        <a:p>
          <a:endParaRPr lang="en-MY"/>
        </a:p>
      </dgm:t>
    </dgm:pt>
    <dgm:pt modelId="{FCBAAA85-6A64-447E-9684-261F093413B7}" type="pres">
      <dgm:prSet presAssocID="{967A5CAB-BA3B-4B4C-9404-FE41E75A3B56}" presName="Name0" presStyleCnt="0">
        <dgm:presLayoutVars>
          <dgm:chPref val="1"/>
          <dgm:dir/>
          <dgm:animOne val="branch"/>
          <dgm:animLvl val="lvl"/>
          <dgm:resizeHandles/>
        </dgm:presLayoutVars>
      </dgm:prSet>
      <dgm:spPr/>
      <dgm:t>
        <a:bodyPr/>
        <a:lstStyle/>
        <a:p>
          <a:endParaRPr lang="en-US"/>
        </a:p>
      </dgm:t>
    </dgm:pt>
    <dgm:pt modelId="{C977BE9D-3FEF-4D4B-898D-E2C2C86E7618}" type="pres">
      <dgm:prSet presAssocID="{FA67965C-23E0-428D-96D7-76FFD61F1B7F}" presName="vertOne" presStyleCnt="0"/>
      <dgm:spPr/>
    </dgm:pt>
    <dgm:pt modelId="{D96FB698-698B-4AE4-AD9E-223D2E41E87B}" type="pres">
      <dgm:prSet presAssocID="{FA67965C-23E0-428D-96D7-76FFD61F1B7F}" presName="txOne" presStyleLbl="node0" presStyleIdx="0" presStyleCnt="5" custScaleX="151586">
        <dgm:presLayoutVars>
          <dgm:chPref val="3"/>
        </dgm:presLayoutVars>
      </dgm:prSet>
      <dgm:spPr/>
      <dgm:t>
        <a:bodyPr/>
        <a:lstStyle/>
        <a:p>
          <a:endParaRPr lang="en-US"/>
        </a:p>
      </dgm:t>
    </dgm:pt>
    <dgm:pt modelId="{997325F3-1E26-41BE-BE71-2B582B54FC72}" type="pres">
      <dgm:prSet presAssocID="{FA67965C-23E0-428D-96D7-76FFD61F1B7F}" presName="horzOne" presStyleCnt="0"/>
      <dgm:spPr/>
    </dgm:pt>
    <dgm:pt modelId="{7E142343-2166-464F-B89B-42A29B17BD2C}" type="pres">
      <dgm:prSet presAssocID="{9E85E3F6-B853-4309-9258-72E2A869287A}" presName="sibSpaceOne" presStyleCnt="0"/>
      <dgm:spPr/>
    </dgm:pt>
    <dgm:pt modelId="{05CF1CB8-22A9-4F9A-AF98-51B6D9744034}" type="pres">
      <dgm:prSet presAssocID="{C65C1300-22E0-46BF-A115-C3B2974C58F9}" presName="vertOne" presStyleCnt="0"/>
      <dgm:spPr/>
    </dgm:pt>
    <dgm:pt modelId="{BD97485E-6755-4F6C-864C-7A75C33D1A9F}" type="pres">
      <dgm:prSet presAssocID="{C65C1300-22E0-46BF-A115-C3B2974C58F9}" presName="txOne" presStyleLbl="node0" presStyleIdx="1" presStyleCnt="5" custScaleX="132242" custLinFactNeighborX="-134" custLinFactNeighborY="-3908">
        <dgm:presLayoutVars>
          <dgm:chPref val="3"/>
        </dgm:presLayoutVars>
      </dgm:prSet>
      <dgm:spPr/>
      <dgm:t>
        <a:bodyPr/>
        <a:lstStyle/>
        <a:p>
          <a:endParaRPr lang="en-US"/>
        </a:p>
      </dgm:t>
    </dgm:pt>
    <dgm:pt modelId="{7E97A6ED-B527-455B-BB48-65D307BB96EE}" type="pres">
      <dgm:prSet presAssocID="{C65C1300-22E0-46BF-A115-C3B2974C58F9}" presName="horzOne" presStyleCnt="0"/>
      <dgm:spPr/>
    </dgm:pt>
    <dgm:pt modelId="{70E2D2BC-F1EE-4C97-A3F9-12C2F3A652E5}" type="pres">
      <dgm:prSet presAssocID="{207E9E23-84F5-41C5-8226-F3DC43E65E77}" presName="sibSpaceOne" presStyleCnt="0"/>
      <dgm:spPr/>
    </dgm:pt>
    <dgm:pt modelId="{FAA912C7-61F9-4B7A-A46C-4D055633FB0F}" type="pres">
      <dgm:prSet presAssocID="{A1DD76D0-CF96-4EEA-83B9-FE7871DFC2F4}" presName="vertOne" presStyleCnt="0"/>
      <dgm:spPr/>
    </dgm:pt>
    <dgm:pt modelId="{B8647986-6114-469E-A061-5322AE00CC47}" type="pres">
      <dgm:prSet presAssocID="{A1DD76D0-CF96-4EEA-83B9-FE7871DFC2F4}" presName="txOne" presStyleLbl="node0" presStyleIdx="2" presStyleCnt="5" custScaleX="133502" custLinFactNeighborX="-2016" custLinFactNeighborY="4455">
        <dgm:presLayoutVars>
          <dgm:chPref val="3"/>
        </dgm:presLayoutVars>
      </dgm:prSet>
      <dgm:spPr/>
      <dgm:t>
        <a:bodyPr/>
        <a:lstStyle/>
        <a:p>
          <a:endParaRPr lang="en-US"/>
        </a:p>
      </dgm:t>
    </dgm:pt>
    <dgm:pt modelId="{EC4B784D-8EBE-43DB-A303-2EFCB7D4D02A}" type="pres">
      <dgm:prSet presAssocID="{A1DD76D0-CF96-4EEA-83B9-FE7871DFC2F4}" presName="horzOne" presStyleCnt="0"/>
      <dgm:spPr/>
    </dgm:pt>
    <dgm:pt modelId="{15A9DCE2-9A76-4890-B01A-F0112C2182D1}" type="pres">
      <dgm:prSet presAssocID="{AFC78137-144B-466A-ADBD-B223200EBD51}" presName="sibSpaceOne" presStyleCnt="0"/>
      <dgm:spPr/>
    </dgm:pt>
    <dgm:pt modelId="{B04590FE-E637-4185-B242-4BD526D090BC}" type="pres">
      <dgm:prSet presAssocID="{6268E99C-4583-41B5-9BAC-EE744F9A92B1}" presName="vertOne" presStyleCnt="0"/>
      <dgm:spPr/>
    </dgm:pt>
    <dgm:pt modelId="{D6809DBF-E199-41BE-BC54-1A2ACA4F924B}" type="pres">
      <dgm:prSet presAssocID="{6268E99C-4583-41B5-9BAC-EE744F9A92B1}" presName="txOne" presStyleLbl="node0" presStyleIdx="3" presStyleCnt="5" custScaleX="145574" custLinFactX="58572" custLinFactNeighborX="100000" custLinFactNeighborY="-1563">
        <dgm:presLayoutVars>
          <dgm:chPref val="3"/>
        </dgm:presLayoutVars>
      </dgm:prSet>
      <dgm:spPr/>
      <dgm:t>
        <a:bodyPr/>
        <a:lstStyle/>
        <a:p>
          <a:endParaRPr lang="en-MY"/>
        </a:p>
      </dgm:t>
    </dgm:pt>
    <dgm:pt modelId="{EA2369CF-4186-4B26-A50B-0FFC71BC229C}" type="pres">
      <dgm:prSet presAssocID="{6268E99C-4583-41B5-9BAC-EE744F9A92B1}" presName="horzOne" presStyleCnt="0"/>
      <dgm:spPr/>
    </dgm:pt>
    <dgm:pt modelId="{60DDADA5-1E78-4D63-9BB3-96A0DE84E952}" type="pres">
      <dgm:prSet presAssocID="{4F7F41D1-C501-4863-9155-8ABFBA1ED0C6}" presName="sibSpaceOne" presStyleCnt="0"/>
      <dgm:spPr/>
    </dgm:pt>
    <dgm:pt modelId="{A9F9DCD5-99A0-46BD-94E1-293411BBD211}" type="pres">
      <dgm:prSet presAssocID="{1A5EB4A1-B016-4D9F-92FD-FE4120A83CB3}" presName="vertOne" presStyleCnt="0"/>
      <dgm:spPr/>
    </dgm:pt>
    <dgm:pt modelId="{E148BA97-FB50-421A-990C-22D565D213F7}" type="pres">
      <dgm:prSet presAssocID="{1A5EB4A1-B016-4D9F-92FD-FE4120A83CB3}" presName="txOne" presStyleLbl="node0" presStyleIdx="4" presStyleCnt="5" custScaleX="139743" custLinFactX="-67597" custLinFactNeighborX="-100000" custLinFactNeighborY="-2345">
        <dgm:presLayoutVars>
          <dgm:chPref val="3"/>
        </dgm:presLayoutVars>
      </dgm:prSet>
      <dgm:spPr/>
      <dgm:t>
        <a:bodyPr/>
        <a:lstStyle/>
        <a:p>
          <a:endParaRPr lang="en-US"/>
        </a:p>
      </dgm:t>
    </dgm:pt>
    <dgm:pt modelId="{EB93D985-CDD4-4397-B7C9-472B9BCB86B5}" type="pres">
      <dgm:prSet presAssocID="{1A5EB4A1-B016-4D9F-92FD-FE4120A83CB3}" presName="horzOne" presStyleCnt="0"/>
      <dgm:spPr/>
    </dgm:pt>
  </dgm:ptLst>
  <dgm:cxnLst>
    <dgm:cxn modelId="{8560A8CA-1F02-431D-8FD6-35C082241249}" type="presOf" srcId="{A1DD76D0-CF96-4EEA-83B9-FE7871DFC2F4}" destId="{B8647986-6114-469E-A061-5322AE00CC47}" srcOrd="0" destOrd="0" presId="urn:microsoft.com/office/officeart/2005/8/layout/hierarchy4"/>
    <dgm:cxn modelId="{01E888B3-62BB-460A-AA23-F658B92219F0}" srcId="{967A5CAB-BA3B-4B4C-9404-FE41E75A3B56}" destId="{FA67965C-23E0-428D-96D7-76FFD61F1B7F}" srcOrd="0" destOrd="0" parTransId="{06DA0848-6E9C-46B3-8149-CA81B092BC4A}" sibTransId="{9E85E3F6-B853-4309-9258-72E2A869287A}"/>
    <dgm:cxn modelId="{D03BADED-F1C6-4B87-83DA-7E382E67F13E}" type="presOf" srcId="{1A5EB4A1-B016-4D9F-92FD-FE4120A83CB3}" destId="{E148BA97-FB50-421A-990C-22D565D213F7}" srcOrd="0" destOrd="0" presId="urn:microsoft.com/office/officeart/2005/8/layout/hierarchy4"/>
    <dgm:cxn modelId="{B1FB12CB-2200-4E19-8D02-E992A81627CC}" type="presOf" srcId="{967A5CAB-BA3B-4B4C-9404-FE41E75A3B56}" destId="{FCBAAA85-6A64-447E-9684-261F093413B7}" srcOrd="0" destOrd="0" presId="urn:microsoft.com/office/officeart/2005/8/layout/hierarchy4"/>
    <dgm:cxn modelId="{0FB41310-FB5C-481B-B8C3-05E64CA38BF7}" type="presOf" srcId="{FA67965C-23E0-428D-96D7-76FFD61F1B7F}" destId="{D96FB698-698B-4AE4-AD9E-223D2E41E87B}" srcOrd="0" destOrd="0" presId="urn:microsoft.com/office/officeart/2005/8/layout/hierarchy4"/>
    <dgm:cxn modelId="{3CCF3C07-5DB2-4604-B5B2-FA5DA89AE0CC}" srcId="{967A5CAB-BA3B-4B4C-9404-FE41E75A3B56}" destId="{6268E99C-4583-41B5-9BAC-EE744F9A92B1}" srcOrd="3" destOrd="0" parTransId="{14DB1294-541A-49D6-B83C-1D82AA944F4D}" sibTransId="{4F7F41D1-C501-4863-9155-8ABFBA1ED0C6}"/>
    <dgm:cxn modelId="{20975919-440B-4323-9786-EBCB9BBD32CF}" srcId="{967A5CAB-BA3B-4B4C-9404-FE41E75A3B56}" destId="{A1DD76D0-CF96-4EEA-83B9-FE7871DFC2F4}" srcOrd="2" destOrd="0" parTransId="{AED6A7FB-19A4-436B-94FB-C08286ADAA04}" sibTransId="{AFC78137-144B-466A-ADBD-B223200EBD51}"/>
    <dgm:cxn modelId="{9EFC84A3-A1E4-438B-ABF2-C50BEC44B538}" type="presOf" srcId="{6268E99C-4583-41B5-9BAC-EE744F9A92B1}" destId="{D6809DBF-E199-41BE-BC54-1A2ACA4F924B}" srcOrd="0" destOrd="0" presId="urn:microsoft.com/office/officeart/2005/8/layout/hierarchy4"/>
    <dgm:cxn modelId="{5A5A341A-1EA7-442F-9849-813075448985}" type="presOf" srcId="{C65C1300-22E0-46BF-A115-C3B2974C58F9}" destId="{BD97485E-6755-4F6C-864C-7A75C33D1A9F}" srcOrd="0" destOrd="0" presId="urn:microsoft.com/office/officeart/2005/8/layout/hierarchy4"/>
    <dgm:cxn modelId="{522B65FC-9A11-42BA-8296-5013B2DF4F7A}" srcId="{967A5CAB-BA3B-4B4C-9404-FE41E75A3B56}" destId="{1A5EB4A1-B016-4D9F-92FD-FE4120A83CB3}" srcOrd="4" destOrd="0" parTransId="{CC0842F3-8AE7-4D4E-9FB3-90BC26BDA352}" sibTransId="{E07FF569-E4A5-4492-A7DD-ACC4A30FF547}"/>
    <dgm:cxn modelId="{218592C3-80D8-46B3-B159-C1AE7147C53A}" srcId="{967A5CAB-BA3B-4B4C-9404-FE41E75A3B56}" destId="{C65C1300-22E0-46BF-A115-C3B2974C58F9}" srcOrd="1" destOrd="0" parTransId="{98D53393-5DF4-4813-A115-F98CFB4B938A}" sibTransId="{207E9E23-84F5-41C5-8226-F3DC43E65E77}"/>
    <dgm:cxn modelId="{4C898369-BADC-4004-83AA-CE5DD70C566E}" type="presParOf" srcId="{FCBAAA85-6A64-447E-9684-261F093413B7}" destId="{C977BE9D-3FEF-4D4B-898D-E2C2C86E7618}" srcOrd="0" destOrd="0" presId="urn:microsoft.com/office/officeart/2005/8/layout/hierarchy4"/>
    <dgm:cxn modelId="{54396A90-ED44-4BFF-B32F-8315A0B9B7E6}" type="presParOf" srcId="{C977BE9D-3FEF-4D4B-898D-E2C2C86E7618}" destId="{D96FB698-698B-4AE4-AD9E-223D2E41E87B}" srcOrd="0" destOrd="0" presId="urn:microsoft.com/office/officeart/2005/8/layout/hierarchy4"/>
    <dgm:cxn modelId="{C999F735-6B54-4C6E-9544-0E6CCA9BBC30}" type="presParOf" srcId="{C977BE9D-3FEF-4D4B-898D-E2C2C86E7618}" destId="{997325F3-1E26-41BE-BE71-2B582B54FC72}" srcOrd="1" destOrd="0" presId="urn:microsoft.com/office/officeart/2005/8/layout/hierarchy4"/>
    <dgm:cxn modelId="{3194D716-2529-461C-A26E-EA4EC95072A4}" type="presParOf" srcId="{FCBAAA85-6A64-447E-9684-261F093413B7}" destId="{7E142343-2166-464F-B89B-42A29B17BD2C}" srcOrd="1" destOrd="0" presId="urn:microsoft.com/office/officeart/2005/8/layout/hierarchy4"/>
    <dgm:cxn modelId="{D031EB25-D00D-4D70-870B-CE835ED21DC6}" type="presParOf" srcId="{FCBAAA85-6A64-447E-9684-261F093413B7}" destId="{05CF1CB8-22A9-4F9A-AF98-51B6D9744034}" srcOrd="2" destOrd="0" presId="urn:microsoft.com/office/officeart/2005/8/layout/hierarchy4"/>
    <dgm:cxn modelId="{00720E21-10BE-4494-A9F0-A08BECCC59F2}" type="presParOf" srcId="{05CF1CB8-22A9-4F9A-AF98-51B6D9744034}" destId="{BD97485E-6755-4F6C-864C-7A75C33D1A9F}" srcOrd="0" destOrd="0" presId="urn:microsoft.com/office/officeart/2005/8/layout/hierarchy4"/>
    <dgm:cxn modelId="{F7DC0FA4-0E68-4557-9029-381A4044D28E}" type="presParOf" srcId="{05CF1CB8-22A9-4F9A-AF98-51B6D9744034}" destId="{7E97A6ED-B527-455B-BB48-65D307BB96EE}" srcOrd="1" destOrd="0" presId="urn:microsoft.com/office/officeart/2005/8/layout/hierarchy4"/>
    <dgm:cxn modelId="{FB2C1600-20F1-4214-AF2F-A535ED644EDA}" type="presParOf" srcId="{FCBAAA85-6A64-447E-9684-261F093413B7}" destId="{70E2D2BC-F1EE-4C97-A3F9-12C2F3A652E5}" srcOrd="3" destOrd="0" presId="urn:microsoft.com/office/officeart/2005/8/layout/hierarchy4"/>
    <dgm:cxn modelId="{C088B50F-0F7B-47C7-8D5D-28F772796438}" type="presParOf" srcId="{FCBAAA85-6A64-447E-9684-261F093413B7}" destId="{FAA912C7-61F9-4B7A-A46C-4D055633FB0F}" srcOrd="4" destOrd="0" presId="urn:microsoft.com/office/officeart/2005/8/layout/hierarchy4"/>
    <dgm:cxn modelId="{3FEBE218-CEDA-45F8-A6DB-1E8804976FAE}" type="presParOf" srcId="{FAA912C7-61F9-4B7A-A46C-4D055633FB0F}" destId="{B8647986-6114-469E-A061-5322AE00CC47}" srcOrd="0" destOrd="0" presId="urn:microsoft.com/office/officeart/2005/8/layout/hierarchy4"/>
    <dgm:cxn modelId="{92C1F9BF-C7CA-4EA7-88DD-264D6FF1C258}" type="presParOf" srcId="{FAA912C7-61F9-4B7A-A46C-4D055633FB0F}" destId="{EC4B784D-8EBE-43DB-A303-2EFCB7D4D02A}" srcOrd="1" destOrd="0" presId="urn:microsoft.com/office/officeart/2005/8/layout/hierarchy4"/>
    <dgm:cxn modelId="{58DF6EE2-8FB2-4691-B9FE-F81FEBBC6EBB}" type="presParOf" srcId="{FCBAAA85-6A64-447E-9684-261F093413B7}" destId="{15A9DCE2-9A76-4890-B01A-F0112C2182D1}" srcOrd="5" destOrd="0" presId="urn:microsoft.com/office/officeart/2005/8/layout/hierarchy4"/>
    <dgm:cxn modelId="{C11B52D6-E89A-443A-B616-6BC0C3FBB4B6}" type="presParOf" srcId="{FCBAAA85-6A64-447E-9684-261F093413B7}" destId="{B04590FE-E637-4185-B242-4BD526D090BC}" srcOrd="6" destOrd="0" presId="urn:microsoft.com/office/officeart/2005/8/layout/hierarchy4"/>
    <dgm:cxn modelId="{E8DDEF91-D86E-41EA-A82B-FC4ED7F1A08D}" type="presParOf" srcId="{B04590FE-E637-4185-B242-4BD526D090BC}" destId="{D6809DBF-E199-41BE-BC54-1A2ACA4F924B}" srcOrd="0" destOrd="0" presId="urn:microsoft.com/office/officeart/2005/8/layout/hierarchy4"/>
    <dgm:cxn modelId="{79036540-1561-45FF-88FC-4BB4A4927B7C}" type="presParOf" srcId="{B04590FE-E637-4185-B242-4BD526D090BC}" destId="{EA2369CF-4186-4B26-A50B-0FFC71BC229C}" srcOrd="1" destOrd="0" presId="urn:microsoft.com/office/officeart/2005/8/layout/hierarchy4"/>
    <dgm:cxn modelId="{661F4E21-C6DB-4C45-8BF8-32A108270AB1}" type="presParOf" srcId="{FCBAAA85-6A64-447E-9684-261F093413B7}" destId="{60DDADA5-1E78-4D63-9BB3-96A0DE84E952}" srcOrd="7" destOrd="0" presId="urn:microsoft.com/office/officeart/2005/8/layout/hierarchy4"/>
    <dgm:cxn modelId="{783599F5-DBAF-4C21-AB23-1A30BA7C86ED}" type="presParOf" srcId="{FCBAAA85-6A64-447E-9684-261F093413B7}" destId="{A9F9DCD5-99A0-46BD-94E1-293411BBD211}" srcOrd="8" destOrd="0" presId="urn:microsoft.com/office/officeart/2005/8/layout/hierarchy4"/>
    <dgm:cxn modelId="{9D8FC348-3732-4516-98E5-1CE7F4392BF0}" type="presParOf" srcId="{A9F9DCD5-99A0-46BD-94E1-293411BBD211}" destId="{E148BA97-FB50-421A-990C-22D565D213F7}" srcOrd="0" destOrd="0" presId="urn:microsoft.com/office/officeart/2005/8/layout/hierarchy4"/>
    <dgm:cxn modelId="{60AC777A-5F72-49E5-998F-FEA3BE840C1C}" type="presParOf" srcId="{A9F9DCD5-99A0-46BD-94E1-293411BBD211}" destId="{EB93D985-CDD4-4397-B7C9-472B9BCB86B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7A5CAB-BA3B-4B4C-9404-FE41E75A3B56}" type="doc">
      <dgm:prSet loTypeId="urn:microsoft.com/office/officeart/2005/8/layout/hierarchy4" loCatId="relationship" qsTypeId="urn:microsoft.com/office/officeart/2005/8/quickstyle/simple1" qsCatId="simple" csTypeId="urn:microsoft.com/office/officeart/2005/8/colors/accent4_5" csCatId="accent4" phldr="1"/>
      <dgm:spPr/>
      <dgm:t>
        <a:bodyPr/>
        <a:lstStyle/>
        <a:p>
          <a:endParaRPr lang="en-US"/>
        </a:p>
      </dgm:t>
    </dgm:pt>
    <dgm:pt modelId="{FA67965C-23E0-428D-96D7-76FFD61F1B7F}">
      <dgm:prSet phldrT="[Text]" custT="1"/>
      <dgm:spPr/>
      <dgm:t>
        <a:bodyPr/>
        <a:lstStyle/>
        <a:p>
          <a:r>
            <a:rPr lang="en-US" sz="1600" b="1" dirty="0" smtClean="0">
              <a:solidFill>
                <a:schemeClr val="tx1"/>
              </a:solidFill>
            </a:rPr>
            <a:t>Enhancement of awareness and commitment of employers and workers on OSH</a:t>
          </a:r>
          <a:endParaRPr lang="en-US" sz="1600" b="1" dirty="0">
            <a:solidFill>
              <a:schemeClr val="tx1"/>
            </a:solidFill>
          </a:endParaRPr>
        </a:p>
      </dgm:t>
    </dgm:pt>
    <dgm:pt modelId="{06DA0848-6E9C-46B3-8149-CA81B092BC4A}" type="parTrans" cxnId="{01E888B3-62BB-460A-AA23-F658B92219F0}">
      <dgm:prSet/>
      <dgm:spPr/>
      <dgm:t>
        <a:bodyPr/>
        <a:lstStyle/>
        <a:p>
          <a:endParaRPr lang="en-US" sz="2000" b="1">
            <a:solidFill>
              <a:schemeClr val="tx1"/>
            </a:solidFill>
          </a:endParaRPr>
        </a:p>
      </dgm:t>
    </dgm:pt>
    <dgm:pt modelId="{9E85E3F6-B853-4309-9258-72E2A869287A}" type="sibTrans" cxnId="{01E888B3-62BB-460A-AA23-F658B92219F0}">
      <dgm:prSet/>
      <dgm:spPr/>
      <dgm:t>
        <a:bodyPr/>
        <a:lstStyle/>
        <a:p>
          <a:endParaRPr lang="en-US" sz="2000" b="1">
            <a:solidFill>
              <a:schemeClr val="tx1"/>
            </a:solidFill>
          </a:endParaRPr>
        </a:p>
      </dgm:t>
    </dgm:pt>
    <dgm:pt modelId="{C65C1300-22E0-46BF-A115-C3B2974C58F9}">
      <dgm:prSet phldrT="[Text]" custT="1"/>
      <dgm:spPr/>
      <dgm:t>
        <a:bodyPr/>
        <a:lstStyle/>
        <a:p>
          <a:r>
            <a:rPr lang="en-US" sz="1600" b="1" dirty="0" smtClean="0">
              <a:solidFill>
                <a:schemeClr val="tx1"/>
              </a:solidFill>
            </a:rPr>
            <a:t>Improving efficiency in managing OSH based on effective risk management</a:t>
          </a:r>
          <a:endParaRPr lang="en-US" sz="1600" b="1" dirty="0">
            <a:solidFill>
              <a:schemeClr val="tx1"/>
            </a:solidFill>
          </a:endParaRPr>
        </a:p>
      </dgm:t>
    </dgm:pt>
    <dgm:pt modelId="{98D53393-5DF4-4813-A115-F98CFB4B938A}" type="parTrans" cxnId="{218592C3-80D8-46B3-B159-C1AE7147C53A}">
      <dgm:prSet/>
      <dgm:spPr/>
      <dgm:t>
        <a:bodyPr/>
        <a:lstStyle/>
        <a:p>
          <a:endParaRPr lang="en-US" sz="2000" b="1">
            <a:solidFill>
              <a:schemeClr val="tx1"/>
            </a:solidFill>
          </a:endParaRPr>
        </a:p>
      </dgm:t>
    </dgm:pt>
    <dgm:pt modelId="{207E9E23-84F5-41C5-8226-F3DC43E65E77}" type="sibTrans" cxnId="{218592C3-80D8-46B3-B159-C1AE7147C53A}">
      <dgm:prSet/>
      <dgm:spPr/>
      <dgm:t>
        <a:bodyPr/>
        <a:lstStyle/>
        <a:p>
          <a:endParaRPr lang="en-US" sz="2000" b="1">
            <a:solidFill>
              <a:schemeClr val="tx1"/>
            </a:solidFill>
          </a:endParaRPr>
        </a:p>
      </dgm:t>
    </dgm:pt>
    <dgm:pt modelId="{A1DD76D0-CF96-4EEA-83B9-FE7871DFC2F4}">
      <dgm:prSet phldrT="[Text]" custT="1"/>
      <dgm:spPr/>
      <dgm:t>
        <a:bodyPr/>
        <a:lstStyle/>
        <a:p>
          <a:r>
            <a:rPr lang="en-US" sz="1600" b="1" smtClean="0">
              <a:solidFill>
                <a:schemeClr val="tx1"/>
              </a:solidFill>
            </a:rPr>
            <a:t>Sufficient Knowledge and skills on OSH</a:t>
          </a:r>
          <a:endParaRPr lang="en-US" sz="1600" b="1" dirty="0">
            <a:solidFill>
              <a:schemeClr val="tx1"/>
            </a:solidFill>
          </a:endParaRPr>
        </a:p>
      </dgm:t>
    </dgm:pt>
    <dgm:pt modelId="{AED6A7FB-19A4-436B-94FB-C08286ADAA04}" type="parTrans" cxnId="{20975919-440B-4323-9786-EBCB9BBD32CF}">
      <dgm:prSet/>
      <dgm:spPr/>
      <dgm:t>
        <a:bodyPr/>
        <a:lstStyle/>
        <a:p>
          <a:endParaRPr lang="en-US" sz="2000" b="1">
            <a:solidFill>
              <a:schemeClr val="tx1"/>
            </a:solidFill>
          </a:endParaRPr>
        </a:p>
      </dgm:t>
    </dgm:pt>
    <dgm:pt modelId="{AFC78137-144B-466A-ADBD-B223200EBD51}" type="sibTrans" cxnId="{20975919-440B-4323-9786-EBCB9BBD32CF}">
      <dgm:prSet/>
      <dgm:spPr/>
      <dgm:t>
        <a:bodyPr/>
        <a:lstStyle/>
        <a:p>
          <a:endParaRPr lang="en-US" sz="2000" b="1">
            <a:solidFill>
              <a:schemeClr val="tx1"/>
            </a:solidFill>
          </a:endParaRPr>
        </a:p>
      </dgm:t>
    </dgm:pt>
    <dgm:pt modelId="{1A5EB4A1-B016-4D9F-92FD-FE4120A83CB3}">
      <dgm:prSet phldrT="[Text]" custT="1"/>
      <dgm:spPr/>
      <dgm:t>
        <a:bodyPr/>
        <a:lstStyle/>
        <a:p>
          <a:r>
            <a:rPr lang="en-US" sz="1600" b="1" dirty="0" smtClean="0">
              <a:solidFill>
                <a:schemeClr val="tx1"/>
              </a:solidFill>
            </a:rPr>
            <a:t>Strengthen the involvement, cooperation and support of workers in OSH activities</a:t>
          </a:r>
          <a:endParaRPr lang="en-US" sz="1600" b="1" dirty="0">
            <a:solidFill>
              <a:schemeClr val="tx1"/>
            </a:solidFill>
          </a:endParaRPr>
        </a:p>
      </dgm:t>
    </dgm:pt>
    <dgm:pt modelId="{CC0842F3-8AE7-4D4E-9FB3-90BC26BDA352}" type="parTrans" cxnId="{522B65FC-9A11-42BA-8296-5013B2DF4F7A}">
      <dgm:prSet/>
      <dgm:spPr/>
      <dgm:t>
        <a:bodyPr/>
        <a:lstStyle/>
        <a:p>
          <a:endParaRPr lang="en-US" sz="2000" b="1">
            <a:solidFill>
              <a:schemeClr val="tx1"/>
            </a:solidFill>
          </a:endParaRPr>
        </a:p>
      </dgm:t>
    </dgm:pt>
    <dgm:pt modelId="{E07FF569-E4A5-4492-A7DD-ACC4A30FF547}" type="sibTrans" cxnId="{522B65FC-9A11-42BA-8296-5013B2DF4F7A}">
      <dgm:prSet/>
      <dgm:spPr/>
      <dgm:t>
        <a:bodyPr/>
        <a:lstStyle/>
        <a:p>
          <a:endParaRPr lang="en-US" sz="2000" b="1">
            <a:solidFill>
              <a:schemeClr val="tx1"/>
            </a:solidFill>
          </a:endParaRPr>
        </a:p>
      </dgm:t>
    </dgm:pt>
    <dgm:pt modelId="{FCBAAA85-6A64-447E-9684-261F093413B7}" type="pres">
      <dgm:prSet presAssocID="{967A5CAB-BA3B-4B4C-9404-FE41E75A3B56}" presName="Name0" presStyleCnt="0">
        <dgm:presLayoutVars>
          <dgm:chPref val="1"/>
          <dgm:dir/>
          <dgm:animOne val="branch"/>
          <dgm:animLvl val="lvl"/>
          <dgm:resizeHandles/>
        </dgm:presLayoutVars>
      </dgm:prSet>
      <dgm:spPr/>
      <dgm:t>
        <a:bodyPr/>
        <a:lstStyle/>
        <a:p>
          <a:endParaRPr lang="en-US"/>
        </a:p>
      </dgm:t>
    </dgm:pt>
    <dgm:pt modelId="{C977BE9D-3FEF-4D4B-898D-E2C2C86E7618}" type="pres">
      <dgm:prSet presAssocID="{FA67965C-23E0-428D-96D7-76FFD61F1B7F}" presName="vertOne" presStyleCnt="0"/>
      <dgm:spPr/>
    </dgm:pt>
    <dgm:pt modelId="{D96FB698-698B-4AE4-AD9E-223D2E41E87B}" type="pres">
      <dgm:prSet presAssocID="{FA67965C-23E0-428D-96D7-76FFD61F1B7F}" presName="txOne" presStyleLbl="node0" presStyleIdx="0" presStyleCnt="4" custScaleX="111337">
        <dgm:presLayoutVars>
          <dgm:chPref val="3"/>
        </dgm:presLayoutVars>
      </dgm:prSet>
      <dgm:spPr/>
      <dgm:t>
        <a:bodyPr/>
        <a:lstStyle/>
        <a:p>
          <a:endParaRPr lang="en-US"/>
        </a:p>
      </dgm:t>
    </dgm:pt>
    <dgm:pt modelId="{997325F3-1E26-41BE-BE71-2B582B54FC72}" type="pres">
      <dgm:prSet presAssocID="{FA67965C-23E0-428D-96D7-76FFD61F1B7F}" presName="horzOne" presStyleCnt="0"/>
      <dgm:spPr/>
    </dgm:pt>
    <dgm:pt modelId="{7E142343-2166-464F-B89B-42A29B17BD2C}" type="pres">
      <dgm:prSet presAssocID="{9E85E3F6-B853-4309-9258-72E2A869287A}" presName="sibSpaceOne" presStyleCnt="0"/>
      <dgm:spPr/>
    </dgm:pt>
    <dgm:pt modelId="{05CF1CB8-22A9-4F9A-AF98-51B6D9744034}" type="pres">
      <dgm:prSet presAssocID="{C65C1300-22E0-46BF-A115-C3B2974C58F9}" presName="vertOne" presStyleCnt="0"/>
      <dgm:spPr/>
    </dgm:pt>
    <dgm:pt modelId="{BD97485E-6755-4F6C-864C-7A75C33D1A9F}" type="pres">
      <dgm:prSet presAssocID="{C65C1300-22E0-46BF-A115-C3B2974C58F9}" presName="txOne" presStyleLbl="node0" presStyleIdx="1" presStyleCnt="4" custScaleX="114962">
        <dgm:presLayoutVars>
          <dgm:chPref val="3"/>
        </dgm:presLayoutVars>
      </dgm:prSet>
      <dgm:spPr/>
      <dgm:t>
        <a:bodyPr/>
        <a:lstStyle/>
        <a:p>
          <a:endParaRPr lang="en-US"/>
        </a:p>
      </dgm:t>
    </dgm:pt>
    <dgm:pt modelId="{7E97A6ED-B527-455B-BB48-65D307BB96EE}" type="pres">
      <dgm:prSet presAssocID="{C65C1300-22E0-46BF-A115-C3B2974C58F9}" presName="horzOne" presStyleCnt="0"/>
      <dgm:spPr/>
    </dgm:pt>
    <dgm:pt modelId="{70E2D2BC-F1EE-4C97-A3F9-12C2F3A652E5}" type="pres">
      <dgm:prSet presAssocID="{207E9E23-84F5-41C5-8226-F3DC43E65E77}" presName="sibSpaceOne" presStyleCnt="0"/>
      <dgm:spPr/>
    </dgm:pt>
    <dgm:pt modelId="{FAA912C7-61F9-4B7A-A46C-4D055633FB0F}" type="pres">
      <dgm:prSet presAssocID="{A1DD76D0-CF96-4EEA-83B9-FE7871DFC2F4}" presName="vertOne" presStyleCnt="0"/>
      <dgm:spPr/>
    </dgm:pt>
    <dgm:pt modelId="{B8647986-6114-469E-A061-5322AE00CC47}" type="pres">
      <dgm:prSet presAssocID="{A1DD76D0-CF96-4EEA-83B9-FE7871DFC2F4}" presName="txOne" presStyleLbl="node0" presStyleIdx="2" presStyleCnt="4" custScaleX="115335">
        <dgm:presLayoutVars>
          <dgm:chPref val="3"/>
        </dgm:presLayoutVars>
      </dgm:prSet>
      <dgm:spPr/>
      <dgm:t>
        <a:bodyPr/>
        <a:lstStyle/>
        <a:p>
          <a:endParaRPr lang="en-US"/>
        </a:p>
      </dgm:t>
    </dgm:pt>
    <dgm:pt modelId="{EC4B784D-8EBE-43DB-A303-2EFCB7D4D02A}" type="pres">
      <dgm:prSet presAssocID="{A1DD76D0-CF96-4EEA-83B9-FE7871DFC2F4}" presName="horzOne" presStyleCnt="0"/>
      <dgm:spPr/>
    </dgm:pt>
    <dgm:pt modelId="{15A9DCE2-9A76-4890-B01A-F0112C2182D1}" type="pres">
      <dgm:prSet presAssocID="{AFC78137-144B-466A-ADBD-B223200EBD51}" presName="sibSpaceOne" presStyleCnt="0"/>
      <dgm:spPr/>
    </dgm:pt>
    <dgm:pt modelId="{A9F9DCD5-99A0-46BD-94E1-293411BBD211}" type="pres">
      <dgm:prSet presAssocID="{1A5EB4A1-B016-4D9F-92FD-FE4120A83CB3}" presName="vertOne" presStyleCnt="0"/>
      <dgm:spPr/>
    </dgm:pt>
    <dgm:pt modelId="{E148BA97-FB50-421A-990C-22D565D213F7}" type="pres">
      <dgm:prSet presAssocID="{1A5EB4A1-B016-4D9F-92FD-FE4120A83CB3}" presName="txOne" presStyleLbl="node0" presStyleIdx="3" presStyleCnt="4" custScaleX="135118">
        <dgm:presLayoutVars>
          <dgm:chPref val="3"/>
        </dgm:presLayoutVars>
      </dgm:prSet>
      <dgm:spPr/>
      <dgm:t>
        <a:bodyPr/>
        <a:lstStyle/>
        <a:p>
          <a:endParaRPr lang="en-US"/>
        </a:p>
      </dgm:t>
    </dgm:pt>
    <dgm:pt modelId="{EB93D985-CDD4-4397-B7C9-472B9BCB86B5}" type="pres">
      <dgm:prSet presAssocID="{1A5EB4A1-B016-4D9F-92FD-FE4120A83CB3}" presName="horzOne" presStyleCnt="0"/>
      <dgm:spPr/>
    </dgm:pt>
  </dgm:ptLst>
  <dgm:cxnLst>
    <dgm:cxn modelId="{1D908C16-C61D-4354-B5E2-06D5DA0B7D7B}" type="presOf" srcId="{FA67965C-23E0-428D-96D7-76FFD61F1B7F}" destId="{D96FB698-698B-4AE4-AD9E-223D2E41E87B}" srcOrd="0" destOrd="0" presId="urn:microsoft.com/office/officeart/2005/8/layout/hierarchy4"/>
    <dgm:cxn modelId="{D26C937D-78D0-4F07-8F2E-E02BE62FF313}" type="presOf" srcId="{A1DD76D0-CF96-4EEA-83B9-FE7871DFC2F4}" destId="{B8647986-6114-469E-A061-5322AE00CC47}" srcOrd="0" destOrd="0" presId="urn:microsoft.com/office/officeart/2005/8/layout/hierarchy4"/>
    <dgm:cxn modelId="{FE667006-5076-44E7-8B61-A92651D02E1E}" type="presOf" srcId="{C65C1300-22E0-46BF-A115-C3B2974C58F9}" destId="{BD97485E-6755-4F6C-864C-7A75C33D1A9F}" srcOrd="0" destOrd="0" presId="urn:microsoft.com/office/officeart/2005/8/layout/hierarchy4"/>
    <dgm:cxn modelId="{94BE7392-D68F-4B74-A33E-A66C04DB3EA2}" type="presOf" srcId="{1A5EB4A1-B016-4D9F-92FD-FE4120A83CB3}" destId="{E148BA97-FB50-421A-990C-22D565D213F7}" srcOrd="0" destOrd="0" presId="urn:microsoft.com/office/officeart/2005/8/layout/hierarchy4"/>
    <dgm:cxn modelId="{01E888B3-62BB-460A-AA23-F658B92219F0}" srcId="{967A5CAB-BA3B-4B4C-9404-FE41E75A3B56}" destId="{FA67965C-23E0-428D-96D7-76FFD61F1B7F}" srcOrd="0" destOrd="0" parTransId="{06DA0848-6E9C-46B3-8149-CA81B092BC4A}" sibTransId="{9E85E3F6-B853-4309-9258-72E2A869287A}"/>
    <dgm:cxn modelId="{4CAC8E30-91A1-49E6-9E02-7180699AA952}" type="presOf" srcId="{967A5CAB-BA3B-4B4C-9404-FE41E75A3B56}" destId="{FCBAAA85-6A64-447E-9684-261F093413B7}" srcOrd="0" destOrd="0" presId="urn:microsoft.com/office/officeart/2005/8/layout/hierarchy4"/>
    <dgm:cxn modelId="{20975919-440B-4323-9786-EBCB9BBD32CF}" srcId="{967A5CAB-BA3B-4B4C-9404-FE41E75A3B56}" destId="{A1DD76D0-CF96-4EEA-83B9-FE7871DFC2F4}" srcOrd="2" destOrd="0" parTransId="{AED6A7FB-19A4-436B-94FB-C08286ADAA04}" sibTransId="{AFC78137-144B-466A-ADBD-B223200EBD51}"/>
    <dgm:cxn modelId="{522B65FC-9A11-42BA-8296-5013B2DF4F7A}" srcId="{967A5CAB-BA3B-4B4C-9404-FE41E75A3B56}" destId="{1A5EB4A1-B016-4D9F-92FD-FE4120A83CB3}" srcOrd="3" destOrd="0" parTransId="{CC0842F3-8AE7-4D4E-9FB3-90BC26BDA352}" sibTransId="{E07FF569-E4A5-4492-A7DD-ACC4A30FF547}"/>
    <dgm:cxn modelId="{218592C3-80D8-46B3-B159-C1AE7147C53A}" srcId="{967A5CAB-BA3B-4B4C-9404-FE41E75A3B56}" destId="{C65C1300-22E0-46BF-A115-C3B2974C58F9}" srcOrd="1" destOrd="0" parTransId="{98D53393-5DF4-4813-A115-F98CFB4B938A}" sibTransId="{207E9E23-84F5-41C5-8226-F3DC43E65E77}"/>
    <dgm:cxn modelId="{B6D77D1C-7494-4ADE-A1F8-9EF4CDECE68F}" type="presParOf" srcId="{FCBAAA85-6A64-447E-9684-261F093413B7}" destId="{C977BE9D-3FEF-4D4B-898D-E2C2C86E7618}" srcOrd="0" destOrd="0" presId="urn:microsoft.com/office/officeart/2005/8/layout/hierarchy4"/>
    <dgm:cxn modelId="{E98F9624-3B41-43DE-9F99-70E2C37080B0}" type="presParOf" srcId="{C977BE9D-3FEF-4D4B-898D-E2C2C86E7618}" destId="{D96FB698-698B-4AE4-AD9E-223D2E41E87B}" srcOrd="0" destOrd="0" presId="urn:microsoft.com/office/officeart/2005/8/layout/hierarchy4"/>
    <dgm:cxn modelId="{1D8D5EE2-11E3-4437-90DF-684F45656FB3}" type="presParOf" srcId="{C977BE9D-3FEF-4D4B-898D-E2C2C86E7618}" destId="{997325F3-1E26-41BE-BE71-2B582B54FC72}" srcOrd="1" destOrd="0" presId="urn:microsoft.com/office/officeart/2005/8/layout/hierarchy4"/>
    <dgm:cxn modelId="{F7729A48-A986-4FB4-A968-B027B1A1B7E9}" type="presParOf" srcId="{FCBAAA85-6A64-447E-9684-261F093413B7}" destId="{7E142343-2166-464F-B89B-42A29B17BD2C}" srcOrd="1" destOrd="0" presId="urn:microsoft.com/office/officeart/2005/8/layout/hierarchy4"/>
    <dgm:cxn modelId="{FF91C4BC-C9C4-4970-8757-9BE81EE3A625}" type="presParOf" srcId="{FCBAAA85-6A64-447E-9684-261F093413B7}" destId="{05CF1CB8-22A9-4F9A-AF98-51B6D9744034}" srcOrd="2" destOrd="0" presId="urn:microsoft.com/office/officeart/2005/8/layout/hierarchy4"/>
    <dgm:cxn modelId="{64676D07-BACE-42B6-8445-150359DBA997}" type="presParOf" srcId="{05CF1CB8-22A9-4F9A-AF98-51B6D9744034}" destId="{BD97485E-6755-4F6C-864C-7A75C33D1A9F}" srcOrd="0" destOrd="0" presId="urn:microsoft.com/office/officeart/2005/8/layout/hierarchy4"/>
    <dgm:cxn modelId="{5EB28C65-7B2A-4689-98B3-365521946DE9}" type="presParOf" srcId="{05CF1CB8-22A9-4F9A-AF98-51B6D9744034}" destId="{7E97A6ED-B527-455B-BB48-65D307BB96EE}" srcOrd="1" destOrd="0" presId="urn:microsoft.com/office/officeart/2005/8/layout/hierarchy4"/>
    <dgm:cxn modelId="{6B93DFB1-EA97-44F6-9414-D077BCE98312}" type="presParOf" srcId="{FCBAAA85-6A64-447E-9684-261F093413B7}" destId="{70E2D2BC-F1EE-4C97-A3F9-12C2F3A652E5}" srcOrd="3" destOrd="0" presId="urn:microsoft.com/office/officeart/2005/8/layout/hierarchy4"/>
    <dgm:cxn modelId="{8BCF2174-4745-4FE3-B6BD-FDB3C660431F}" type="presParOf" srcId="{FCBAAA85-6A64-447E-9684-261F093413B7}" destId="{FAA912C7-61F9-4B7A-A46C-4D055633FB0F}" srcOrd="4" destOrd="0" presId="urn:microsoft.com/office/officeart/2005/8/layout/hierarchy4"/>
    <dgm:cxn modelId="{892BBBF7-F085-4E9F-84CD-AC47130A788E}" type="presParOf" srcId="{FAA912C7-61F9-4B7A-A46C-4D055633FB0F}" destId="{B8647986-6114-469E-A061-5322AE00CC47}" srcOrd="0" destOrd="0" presId="urn:microsoft.com/office/officeart/2005/8/layout/hierarchy4"/>
    <dgm:cxn modelId="{2853B68B-1C7F-450A-B449-43CE0C7A0D63}" type="presParOf" srcId="{FAA912C7-61F9-4B7A-A46C-4D055633FB0F}" destId="{EC4B784D-8EBE-43DB-A303-2EFCB7D4D02A}" srcOrd="1" destOrd="0" presId="urn:microsoft.com/office/officeart/2005/8/layout/hierarchy4"/>
    <dgm:cxn modelId="{9733B468-A131-4D69-8D4B-CA4B7746EB63}" type="presParOf" srcId="{FCBAAA85-6A64-447E-9684-261F093413B7}" destId="{15A9DCE2-9A76-4890-B01A-F0112C2182D1}" srcOrd="5" destOrd="0" presId="urn:microsoft.com/office/officeart/2005/8/layout/hierarchy4"/>
    <dgm:cxn modelId="{D50A9C51-D086-487F-A7C9-FB2C26051CA5}" type="presParOf" srcId="{FCBAAA85-6A64-447E-9684-261F093413B7}" destId="{A9F9DCD5-99A0-46BD-94E1-293411BBD211}" srcOrd="6" destOrd="0" presId="urn:microsoft.com/office/officeart/2005/8/layout/hierarchy4"/>
    <dgm:cxn modelId="{33BB659B-5D5C-4387-8115-6B7AB1D89CB0}" type="presParOf" srcId="{A9F9DCD5-99A0-46BD-94E1-293411BBD211}" destId="{E148BA97-FB50-421A-990C-22D565D213F7}" srcOrd="0" destOrd="0" presId="urn:microsoft.com/office/officeart/2005/8/layout/hierarchy4"/>
    <dgm:cxn modelId="{15CB2D88-0446-4895-8DB8-4797FADE696D}" type="presParOf" srcId="{A9F9DCD5-99A0-46BD-94E1-293411BBD211}" destId="{EB93D985-CDD4-4397-B7C9-472B9BCB86B5}"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7A5CAB-BA3B-4B4C-9404-FE41E75A3B56}" type="doc">
      <dgm:prSet loTypeId="urn:microsoft.com/office/officeart/2005/8/layout/hierarchy4" loCatId="relationship" qsTypeId="urn:microsoft.com/office/officeart/2005/8/quickstyle/simple1" qsCatId="simple" csTypeId="urn:microsoft.com/office/officeart/2005/8/colors/accent1_5" csCatId="accent1" phldr="1"/>
      <dgm:spPr/>
      <dgm:t>
        <a:bodyPr/>
        <a:lstStyle/>
        <a:p>
          <a:endParaRPr lang="en-US"/>
        </a:p>
      </dgm:t>
    </dgm:pt>
    <dgm:pt modelId="{C65C1300-22E0-46BF-A115-C3B2974C58F9}">
      <dgm:prSet phldrT="[Text]"/>
      <dgm:spPr/>
      <dgm:t>
        <a:bodyPr/>
        <a:lstStyle/>
        <a:p>
          <a:r>
            <a:rPr lang="en-US" b="1" dirty="0" smtClean="0">
              <a:solidFill>
                <a:schemeClr val="tx1"/>
              </a:solidFill>
            </a:rPr>
            <a:t>Work-related fatality rate down to 3.7/100,000 workers</a:t>
          </a:r>
          <a:endParaRPr lang="en-US" b="1" dirty="0">
            <a:solidFill>
              <a:schemeClr val="tx1"/>
            </a:solidFill>
          </a:endParaRPr>
        </a:p>
      </dgm:t>
    </dgm:pt>
    <dgm:pt modelId="{98D53393-5DF4-4813-A115-F98CFB4B938A}" type="parTrans" cxnId="{218592C3-80D8-46B3-B159-C1AE7147C53A}">
      <dgm:prSet/>
      <dgm:spPr/>
      <dgm:t>
        <a:bodyPr/>
        <a:lstStyle/>
        <a:p>
          <a:endParaRPr lang="en-US" b="1">
            <a:solidFill>
              <a:schemeClr val="tx1"/>
            </a:solidFill>
          </a:endParaRPr>
        </a:p>
      </dgm:t>
    </dgm:pt>
    <dgm:pt modelId="{207E9E23-84F5-41C5-8226-F3DC43E65E77}" type="sibTrans" cxnId="{218592C3-80D8-46B3-B159-C1AE7147C53A}">
      <dgm:prSet/>
      <dgm:spPr/>
      <dgm:t>
        <a:bodyPr/>
        <a:lstStyle/>
        <a:p>
          <a:endParaRPr lang="en-US" b="1">
            <a:solidFill>
              <a:schemeClr val="tx1"/>
            </a:solidFill>
          </a:endParaRPr>
        </a:p>
      </dgm:t>
    </dgm:pt>
    <dgm:pt modelId="{A1DD76D0-CF96-4EEA-83B9-FE7871DFC2F4}">
      <dgm:prSet phldrT="[Text]"/>
      <dgm:spPr/>
      <dgm:t>
        <a:bodyPr/>
        <a:lstStyle/>
        <a:p>
          <a:r>
            <a:rPr lang="en-US" b="1" dirty="0" smtClean="0">
              <a:solidFill>
                <a:schemeClr val="tx1"/>
              </a:solidFill>
            </a:rPr>
            <a:t>30 % INCREASE IN Occupational Diseases Reports</a:t>
          </a:r>
          <a:endParaRPr lang="en-US" b="1" dirty="0">
            <a:solidFill>
              <a:schemeClr val="tx1"/>
            </a:solidFill>
          </a:endParaRPr>
        </a:p>
      </dgm:t>
    </dgm:pt>
    <dgm:pt modelId="{AED6A7FB-19A4-436B-94FB-C08286ADAA04}" type="parTrans" cxnId="{20975919-440B-4323-9786-EBCB9BBD32CF}">
      <dgm:prSet/>
      <dgm:spPr/>
      <dgm:t>
        <a:bodyPr/>
        <a:lstStyle/>
        <a:p>
          <a:endParaRPr lang="en-US" b="1">
            <a:solidFill>
              <a:schemeClr val="tx1"/>
            </a:solidFill>
          </a:endParaRPr>
        </a:p>
      </dgm:t>
    </dgm:pt>
    <dgm:pt modelId="{AFC78137-144B-466A-ADBD-B223200EBD51}" type="sibTrans" cxnId="{20975919-440B-4323-9786-EBCB9BBD32CF}">
      <dgm:prSet/>
      <dgm:spPr/>
      <dgm:t>
        <a:bodyPr/>
        <a:lstStyle/>
        <a:p>
          <a:endParaRPr lang="en-US" b="1">
            <a:solidFill>
              <a:schemeClr val="tx1"/>
            </a:solidFill>
          </a:endParaRPr>
        </a:p>
      </dgm:t>
    </dgm:pt>
    <dgm:pt modelId="{20F8EF72-4B03-470B-B294-17F613E140D1}">
      <dgm:prSet phldrT="[Text]"/>
      <dgm:spPr/>
      <dgm:t>
        <a:bodyPr/>
        <a:lstStyle/>
        <a:p>
          <a:r>
            <a:rPr lang="en-US" b="1" dirty="0" smtClean="0">
              <a:solidFill>
                <a:schemeClr val="tx1"/>
              </a:solidFill>
            </a:rPr>
            <a:t>Work-related injury rate down to 2.7/1,000 workers</a:t>
          </a:r>
          <a:endParaRPr lang="en-US" b="1" dirty="0">
            <a:solidFill>
              <a:schemeClr val="tx1"/>
            </a:solidFill>
          </a:endParaRPr>
        </a:p>
      </dgm:t>
    </dgm:pt>
    <dgm:pt modelId="{CFBAA964-2939-4A19-BFA4-033550AC3EE6}" type="parTrans" cxnId="{CB19D5D9-EDE2-48A7-AF8A-F557DF408FE6}">
      <dgm:prSet/>
      <dgm:spPr/>
      <dgm:t>
        <a:bodyPr/>
        <a:lstStyle/>
        <a:p>
          <a:endParaRPr lang="en-US">
            <a:solidFill>
              <a:schemeClr val="tx1"/>
            </a:solidFill>
          </a:endParaRPr>
        </a:p>
      </dgm:t>
    </dgm:pt>
    <dgm:pt modelId="{0824A9CE-D335-4A09-BA0D-40296BEE4EF5}" type="sibTrans" cxnId="{CB19D5D9-EDE2-48A7-AF8A-F557DF408FE6}">
      <dgm:prSet/>
      <dgm:spPr/>
      <dgm:t>
        <a:bodyPr/>
        <a:lstStyle/>
        <a:p>
          <a:endParaRPr lang="en-US">
            <a:solidFill>
              <a:schemeClr val="tx1"/>
            </a:solidFill>
          </a:endParaRPr>
        </a:p>
      </dgm:t>
    </dgm:pt>
    <dgm:pt modelId="{FCBAAA85-6A64-447E-9684-261F093413B7}" type="pres">
      <dgm:prSet presAssocID="{967A5CAB-BA3B-4B4C-9404-FE41E75A3B56}" presName="Name0" presStyleCnt="0">
        <dgm:presLayoutVars>
          <dgm:chPref val="1"/>
          <dgm:dir/>
          <dgm:animOne val="branch"/>
          <dgm:animLvl val="lvl"/>
          <dgm:resizeHandles/>
        </dgm:presLayoutVars>
      </dgm:prSet>
      <dgm:spPr/>
      <dgm:t>
        <a:bodyPr/>
        <a:lstStyle/>
        <a:p>
          <a:endParaRPr lang="en-US"/>
        </a:p>
      </dgm:t>
    </dgm:pt>
    <dgm:pt modelId="{05CF1CB8-22A9-4F9A-AF98-51B6D9744034}" type="pres">
      <dgm:prSet presAssocID="{C65C1300-22E0-46BF-A115-C3B2974C58F9}" presName="vertOne" presStyleCnt="0"/>
      <dgm:spPr/>
    </dgm:pt>
    <dgm:pt modelId="{BD97485E-6755-4F6C-864C-7A75C33D1A9F}" type="pres">
      <dgm:prSet presAssocID="{C65C1300-22E0-46BF-A115-C3B2974C58F9}" presName="txOne" presStyleLbl="node0" presStyleIdx="0" presStyleCnt="3" custScaleX="377253">
        <dgm:presLayoutVars>
          <dgm:chPref val="3"/>
        </dgm:presLayoutVars>
      </dgm:prSet>
      <dgm:spPr/>
      <dgm:t>
        <a:bodyPr/>
        <a:lstStyle/>
        <a:p>
          <a:endParaRPr lang="en-US"/>
        </a:p>
      </dgm:t>
    </dgm:pt>
    <dgm:pt modelId="{7E97A6ED-B527-455B-BB48-65D307BB96EE}" type="pres">
      <dgm:prSet presAssocID="{C65C1300-22E0-46BF-A115-C3B2974C58F9}" presName="horzOne" presStyleCnt="0"/>
      <dgm:spPr/>
    </dgm:pt>
    <dgm:pt modelId="{70E2D2BC-F1EE-4C97-A3F9-12C2F3A652E5}" type="pres">
      <dgm:prSet presAssocID="{207E9E23-84F5-41C5-8226-F3DC43E65E77}" presName="sibSpaceOne" presStyleCnt="0"/>
      <dgm:spPr/>
    </dgm:pt>
    <dgm:pt modelId="{8D2AF20A-F882-455F-A05F-972F3D44899F}" type="pres">
      <dgm:prSet presAssocID="{20F8EF72-4B03-470B-B294-17F613E140D1}" presName="vertOne" presStyleCnt="0"/>
      <dgm:spPr/>
    </dgm:pt>
    <dgm:pt modelId="{AC515567-824B-4B25-A446-DA77A1F49D6A}" type="pres">
      <dgm:prSet presAssocID="{20F8EF72-4B03-470B-B294-17F613E140D1}" presName="txOne" presStyleLbl="node0" presStyleIdx="1" presStyleCnt="3" custScaleX="377253">
        <dgm:presLayoutVars>
          <dgm:chPref val="3"/>
        </dgm:presLayoutVars>
      </dgm:prSet>
      <dgm:spPr/>
      <dgm:t>
        <a:bodyPr/>
        <a:lstStyle/>
        <a:p>
          <a:endParaRPr lang="en-US"/>
        </a:p>
      </dgm:t>
    </dgm:pt>
    <dgm:pt modelId="{0EE9C80E-F328-4CFA-81BB-052A12488B05}" type="pres">
      <dgm:prSet presAssocID="{20F8EF72-4B03-470B-B294-17F613E140D1}" presName="horzOne" presStyleCnt="0"/>
      <dgm:spPr/>
    </dgm:pt>
    <dgm:pt modelId="{C7770D4E-5A98-407D-B734-CD1B182500C2}" type="pres">
      <dgm:prSet presAssocID="{0824A9CE-D335-4A09-BA0D-40296BEE4EF5}" presName="sibSpaceOne" presStyleCnt="0"/>
      <dgm:spPr/>
    </dgm:pt>
    <dgm:pt modelId="{FAA912C7-61F9-4B7A-A46C-4D055633FB0F}" type="pres">
      <dgm:prSet presAssocID="{A1DD76D0-CF96-4EEA-83B9-FE7871DFC2F4}" presName="vertOne" presStyleCnt="0"/>
      <dgm:spPr/>
    </dgm:pt>
    <dgm:pt modelId="{B8647986-6114-469E-A061-5322AE00CC47}" type="pres">
      <dgm:prSet presAssocID="{A1DD76D0-CF96-4EEA-83B9-FE7871DFC2F4}" presName="txOne" presStyleLbl="node0" presStyleIdx="2" presStyleCnt="3" custScaleX="377253">
        <dgm:presLayoutVars>
          <dgm:chPref val="3"/>
        </dgm:presLayoutVars>
      </dgm:prSet>
      <dgm:spPr/>
      <dgm:t>
        <a:bodyPr/>
        <a:lstStyle/>
        <a:p>
          <a:endParaRPr lang="en-US"/>
        </a:p>
      </dgm:t>
    </dgm:pt>
    <dgm:pt modelId="{EC4B784D-8EBE-43DB-A303-2EFCB7D4D02A}" type="pres">
      <dgm:prSet presAssocID="{A1DD76D0-CF96-4EEA-83B9-FE7871DFC2F4}" presName="horzOne" presStyleCnt="0"/>
      <dgm:spPr/>
    </dgm:pt>
  </dgm:ptLst>
  <dgm:cxnLst>
    <dgm:cxn modelId="{D72D6715-F9B8-40F6-A39B-F8885CE61A89}" type="presOf" srcId="{C65C1300-22E0-46BF-A115-C3B2974C58F9}" destId="{BD97485E-6755-4F6C-864C-7A75C33D1A9F}" srcOrd="0" destOrd="0" presId="urn:microsoft.com/office/officeart/2005/8/layout/hierarchy4"/>
    <dgm:cxn modelId="{CB19D5D9-EDE2-48A7-AF8A-F557DF408FE6}" srcId="{967A5CAB-BA3B-4B4C-9404-FE41E75A3B56}" destId="{20F8EF72-4B03-470B-B294-17F613E140D1}" srcOrd="1" destOrd="0" parTransId="{CFBAA964-2939-4A19-BFA4-033550AC3EE6}" sibTransId="{0824A9CE-D335-4A09-BA0D-40296BEE4EF5}"/>
    <dgm:cxn modelId="{C5AD000C-FCA7-439F-974E-A222EAFECBFA}" type="presOf" srcId="{A1DD76D0-CF96-4EEA-83B9-FE7871DFC2F4}" destId="{B8647986-6114-469E-A061-5322AE00CC47}" srcOrd="0" destOrd="0" presId="urn:microsoft.com/office/officeart/2005/8/layout/hierarchy4"/>
    <dgm:cxn modelId="{3CDA3302-D472-4583-A260-4755B10A748D}" type="presOf" srcId="{967A5CAB-BA3B-4B4C-9404-FE41E75A3B56}" destId="{FCBAAA85-6A64-447E-9684-261F093413B7}" srcOrd="0" destOrd="0" presId="urn:microsoft.com/office/officeart/2005/8/layout/hierarchy4"/>
    <dgm:cxn modelId="{2B592A11-1046-4787-8E48-9B66A019E6FD}" type="presOf" srcId="{20F8EF72-4B03-470B-B294-17F613E140D1}" destId="{AC515567-824B-4B25-A446-DA77A1F49D6A}" srcOrd="0" destOrd="0" presId="urn:microsoft.com/office/officeart/2005/8/layout/hierarchy4"/>
    <dgm:cxn modelId="{20975919-440B-4323-9786-EBCB9BBD32CF}" srcId="{967A5CAB-BA3B-4B4C-9404-FE41E75A3B56}" destId="{A1DD76D0-CF96-4EEA-83B9-FE7871DFC2F4}" srcOrd="2" destOrd="0" parTransId="{AED6A7FB-19A4-436B-94FB-C08286ADAA04}" sibTransId="{AFC78137-144B-466A-ADBD-B223200EBD51}"/>
    <dgm:cxn modelId="{218592C3-80D8-46B3-B159-C1AE7147C53A}" srcId="{967A5CAB-BA3B-4B4C-9404-FE41E75A3B56}" destId="{C65C1300-22E0-46BF-A115-C3B2974C58F9}" srcOrd="0" destOrd="0" parTransId="{98D53393-5DF4-4813-A115-F98CFB4B938A}" sibTransId="{207E9E23-84F5-41C5-8226-F3DC43E65E77}"/>
    <dgm:cxn modelId="{79D1C506-2D91-447C-9233-D5F0EFE3C088}" type="presParOf" srcId="{FCBAAA85-6A64-447E-9684-261F093413B7}" destId="{05CF1CB8-22A9-4F9A-AF98-51B6D9744034}" srcOrd="0" destOrd="0" presId="urn:microsoft.com/office/officeart/2005/8/layout/hierarchy4"/>
    <dgm:cxn modelId="{51F74A2D-E230-4A8D-8C63-29D6C8EC8964}" type="presParOf" srcId="{05CF1CB8-22A9-4F9A-AF98-51B6D9744034}" destId="{BD97485E-6755-4F6C-864C-7A75C33D1A9F}" srcOrd="0" destOrd="0" presId="urn:microsoft.com/office/officeart/2005/8/layout/hierarchy4"/>
    <dgm:cxn modelId="{978355CB-E4A6-45CD-9D9F-752C4CD034C2}" type="presParOf" srcId="{05CF1CB8-22A9-4F9A-AF98-51B6D9744034}" destId="{7E97A6ED-B527-455B-BB48-65D307BB96EE}" srcOrd="1" destOrd="0" presId="urn:microsoft.com/office/officeart/2005/8/layout/hierarchy4"/>
    <dgm:cxn modelId="{2A982BCE-0369-451E-A765-5ABF8CE2BDF6}" type="presParOf" srcId="{FCBAAA85-6A64-447E-9684-261F093413B7}" destId="{70E2D2BC-F1EE-4C97-A3F9-12C2F3A652E5}" srcOrd="1" destOrd="0" presId="urn:microsoft.com/office/officeart/2005/8/layout/hierarchy4"/>
    <dgm:cxn modelId="{8845DF40-90EC-447D-BE8C-0810691BA743}" type="presParOf" srcId="{FCBAAA85-6A64-447E-9684-261F093413B7}" destId="{8D2AF20A-F882-455F-A05F-972F3D44899F}" srcOrd="2" destOrd="0" presId="urn:microsoft.com/office/officeart/2005/8/layout/hierarchy4"/>
    <dgm:cxn modelId="{BF9034F7-3977-44FA-8DF5-A1032D845E27}" type="presParOf" srcId="{8D2AF20A-F882-455F-A05F-972F3D44899F}" destId="{AC515567-824B-4B25-A446-DA77A1F49D6A}" srcOrd="0" destOrd="0" presId="urn:microsoft.com/office/officeart/2005/8/layout/hierarchy4"/>
    <dgm:cxn modelId="{17735C45-EF57-48D0-B00D-896EB8D03FBD}" type="presParOf" srcId="{8D2AF20A-F882-455F-A05F-972F3D44899F}" destId="{0EE9C80E-F328-4CFA-81BB-052A12488B05}" srcOrd="1" destOrd="0" presId="urn:microsoft.com/office/officeart/2005/8/layout/hierarchy4"/>
    <dgm:cxn modelId="{A31BB0CC-E47C-403E-A1DE-8BF3B1B362F1}" type="presParOf" srcId="{FCBAAA85-6A64-447E-9684-261F093413B7}" destId="{C7770D4E-5A98-407D-B734-CD1B182500C2}" srcOrd="3" destOrd="0" presId="urn:microsoft.com/office/officeart/2005/8/layout/hierarchy4"/>
    <dgm:cxn modelId="{3526C6A5-B656-40A7-99D8-DD6FFF54D6AA}" type="presParOf" srcId="{FCBAAA85-6A64-447E-9684-261F093413B7}" destId="{FAA912C7-61F9-4B7A-A46C-4D055633FB0F}" srcOrd="4" destOrd="0" presId="urn:microsoft.com/office/officeart/2005/8/layout/hierarchy4"/>
    <dgm:cxn modelId="{C3EF52B1-0738-433F-B1B9-F91FB5F4CB7A}" type="presParOf" srcId="{FAA912C7-61F9-4B7A-A46C-4D055633FB0F}" destId="{B8647986-6114-469E-A061-5322AE00CC47}" srcOrd="0" destOrd="0" presId="urn:microsoft.com/office/officeart/2005/8/layout/hierarchy4"/>
    <dgm:cxn modelId="{3CD1E381-22C3-4B05-AA01-5C66B8F427AE}" type="presParOf" srcId="{FAA912C7-61F9-4B7A-A46C-4D055633FB0F}" destId="{EC4B784D-8EBE-43DB-A303-2EFCB7D4D02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7A5CAB-BA3B-4B4C-9404-FE41E75A3B56}" type="doc">
      <dgm:prSet loTypeId="urn:microsoft.com/office/officeart/2005/8/layout/hierarchy4" loCatId="relationship" qsTypeId="urn:microsoft.com/office/officeart/2005/8/quickstyle/simple1" qsCatId="simple" csTypeId="urn:microsoft.com/office/officeart/2005/8/colors/accent2_5" csCatId="accent2" phldr="1"/>
      <dgm:spPr/>
      <dgm:t>
        <a:bodyPr/>
        <a:lstStyle/>
        <a:p>
          <a:endParaRPr lang="en-US"/>
        </a:p>
      </dgm:t>
    </dgm:pt>
    <dgm:pt modelId="{17FE0EC4-3AEE-4D37-930D-FACF8E75A1CB}">
      <dgm:prSet custT="1"/>
      <dgm:spPr/>
      <dgm:t>
        <a:bodyPr/>
        <a:lstStyle/>
        <a:p>
          <a:r>
            <a:rPr lang="en-US" sz="2400" b="1" dirty="0" smtClean="0">
              <a:solidFill>
                <a:schemeClr val="tx1"/>
              </a:solidFill>
            </a:rPr>
            <a:t>Improve </a:t>
          </a:r>
        </a:p>
        <a:p>
          <a:r>
            <a:rPr lang="en-US" sz="2400" b="1" dirty="0" smtClean="0">
              <a:solidFill>
                <a:schemeClr val="tx1"/>
              </a:solidFill>
            </a:rPr>
            <a:t>Quality of working life</a:t>
          </a:r>
          <a:endParaRPr lang="en-US" sz="2400" b="1" dirty="0">
            <a:solidFill>
              <a:schemeClr val="tx1"/>
            </a:solidFill>
          </a:endParaRPr>
        </a:p>
      </dgm:t>
    </dgm:pt>
    <dgm:pt modelId="{8A4E3597-0DB7-49E9-A995-55B5AD5A2372}" type="parTrans" cxnId="{53BAAA3C-6CD7-4272-B5DB-8619AF7C7345}">
      <dgm:prSet/>
      <dgm:spPr/>
      <dgm:t>
        <a:bodyPr/>
        <a:lstStyle/>
        <a:p>
          <a:endParaRPr lang="en-US" sz="2400" b="1">
            <a:solidFill>
              <a:schemeClr val="tx1"/>
            </a:solidFill>
          </a:endParaRPr>
        </a:p>
      </dgm:t>
    </dgm:pt>
    <dgm:pt modelId="{9D949D28-171C-4FE0-8E08-0FE638E2871E}" type="sibTrans" cxnId="{53BAAA3C-6CD7-4272-B5DB-8619AF7C7345}">
      <dgm:prSet/>
      <dgm:spPr/>
      <dgm:t>
        <a:bodyPr/>
        <a:lstStyle/>
        <a:p>
          <a:endParaRPr lang="en-US" sz="2400" b="1">
            <a:solidFill>
              <a:schemeClr val="tx1"/>
            </a:solidFill>
          </a:endParaRPr>
        </a:p>
      </dgm:t>
    </dgm:pt>
    <dgm:pt modelId="{7C6567ED-A70F-4EDB-B61E-BEF3A922074A}">
      <dgm:prSet custT="1"/>
      <dgm:spPr/>
      <dgm:t>
        <a:bodyPr/>
        <a:lstStyle/>
        <a:p>
          <a:r>
            <a:rPr lang="en-US" sz="2400" b="1" dirty="0" smtClean="0">
              <a:solidFill>
                <a:schemeClr val="tx1"/>
              </a:solidFill>
            </a:rPr>
            <a:t>Increase Productivity</a:t>
          </a:r>
          <a:endParaRPr lang="en-US" sz="2400" b="1" dirty="0">
            <a:solidFill>
              <a:schemeClr val="tx1"/>
            </a:solidFill>
          </a:endParaRPr>
        </a:p>
      </dgm:t>
    </dgm:pt>
    <dgm:pt modelId="{7623DD19-8236-4B8B-9021-2E43AB2E8D1B}" type="parTrans" cxnId="{644042F8-56A5-4DB7-9F55-17213C1F47E4}">
      <dgm:prSet/>
      <dgm:spPr/>
      <dgm:t>
        <a:bodyPr/>
        <a:lstStyle/>
        <a:p>
          <a:endParaRPr lang="en-US" sz="2400" b="1">
            <a:solidFill>
              <a:schemeClr val="tx1"/>
            </a:solidFill>
          </a:endParaRPr>
        </a:p>
      </dgm:t>
    </dgm:pt>
    <dgm:pt modelId="{FAA2AB6F-B44C-4956-97CB-3DA115F10D56}" type="sibTrans" cxnId="{644042F8-56A5-4DB7-9F55-17213C1F47E4}">
      <dgm:prSet/>
      <dgm:spPr/>
      <dgm:t>
        <a:bodyPr/>
        <a:lstStyle/>
        <a:p>
          <a:endParaRPr lang="en-US" sz="2400" b="1">
            <a:solidFill>
              <a:schemeClr val="tx1"/>
            </a:solidFill>
          </a:endParaRPr>
        </a:p>
      </dgm:t>
    </dgm:pt>
    <dgm:pt modelId="{D9F33E22-72BC-4FDE-B9A1-26DDC14C764F}">
      <dgm:prSet custT="1"/>
      <dgm:spPr/>
      <dgm:t>
        <a:bodyPr/>
        <a:lstStyle/>
        <a:p>
          <a:r>
            <a:rPr lang="en-US" sz="2400" b="1" smtClean="0">
              <a:solidFill>
                <a:schemeClr val="tx1"/>
              </a:solidFill>
            </a:rPr>
            <a:t>Improve</a:t>
          </a:r>
        </a:p>
        <a:p>
          <a:r>
            <a:rPr lang="en-US" sz="2400" b="1" smtClean="0">
              <a:solidFill>
                <a:schemeClr val="tx1"/>
              </a:solidFill>
            </a:rPr>
            <a:t>Quality </a:t>
          </a:r>
          <a:r>
            <a:rPr lang="en-US" sz="2400" b="1" dirty="0" smtClean="0">
              <a:solidFill>
                <a:schemeClr val="tx1"/>
              </a:solidFill>
            </a:rPr>
            <a:t>of life</a:t>
          </a:r>
          <a:endParaRPr lang="en-US" sz="2400" b="1" dirty="0">
            <a:solidFill>
              <a:schemeClr val="tx1"/>
            </a:solidFill>
          </a:endParaRPr>
        </a:p>
      </dgm:t>
    </dgm:pt>
    <dgm:pt modelId="{93126A1A-BFD8-4BBE-BC0E-D12CFE11D40D}" type="parTrans" cxnId="{CA5A418F-DC69-49AB-B708-C37B0FE526DE}">
      <dgm:prSet/>
      <dgm:spPr/>
      <dgm:t>
        <a:bodyPr/>
        <a:lstStyle/>
        <a:p>
          <a:endParaRPr lang="en-US" sz="2400" b="1">
            <a:solidFill>
              <a:schemeClr val="tx1"/>
            </a:solidFill>
          </a:endParaRPr>
        </a:p>
      </dgm:t>
    </dgm:pt>
    <dgm:pt modelId="{18E161FA-692D-41BB-AB2D-4359F2E780F1}" type="sibTrans" cxnId="{CA5A418F-DC69-49AB-B708-C37B0FE526DE}">
      <dgm:prSet/>
      <dgm:spPr/>
      <dgm:t>
        <a:bodyPr/>
        <a:lstStyle/>
        <a:p>
          <a:endParaRPr lang="en-US" sz="2400" b="1">
            <a:solidFill>
              <a:schemeClr val="tx1"/>
            </a:solidFill>
          </a:endParaRPr>
        </a:p>
      </dgm:t>
    </dgm:pt>
    <dgm:pt modelId="{FCBAAA85-6A64-447E-9684-261F093413B7}" type="pres">
      <dgm:prSet presAssocID="{967A5CAB-BA3B-4B4C-9404-FE41E75A3B56}" presName="Name0" presStyleCnt="0">
        <dgm:presLayoutVars>
          <dgm:chPref val="1"/>
          <dgm:dir/>
          <dgm:animOne val="branch"/>
          <dgm:animLvl val="lvl"/>
          <dgm:resizeHandles/>
        </dgm:presLayoutVars>
      </dgm:prSet>
      <dgm:spPr/>
      <dgm:t>
        <a:bodyPr/>
        <a:lstStyle/>
        <a:p>
          <a:endParaRPr lang="en-US"/>
        </a:p>
      </dgm:t>
    </dgm:pt>
    <dgm:pt modelId="{964C9133-F255-41FA-80F3-5BCEB2465DE0}" type="pres">
      <dgm:prSet presAssocID="{17FE0EC4-3AEE-4D37-930D-FACF8E75A1CB}" presName="vertOne" presStyleCnt="0"/>
      <dgm:spPr/>
    </dgm:pt>
    <dgm:pt modelId="{22938226-144E-4471-A1F1-57DCA1BEF51A}" type="pres">
      <dgm:prSet presAssocID="{17FE0EC4-3AEE-4D37-930D-FACF8E75A1CB}" presName="txOne" presStyleLbl="node0" presStyleIdx="0" presStyleCnt="3" custScaleX="289878">
        <dgm:presLayoutVars>
          <dgm:chPref val="3"/>
        </dgm:presLayoutVars>
      </dgm:prSet>
      <dgm:spPr/>
      <dgm:t>
        <a:bodyPr/>
        <a:lstStyle/>
        <a:p>
          <a:endParaRPr lang="en-US"/>
        </a:p>
      </dgm:t>
    </dgm:pt>
    <dgm:pt modelId="{4F1C4094-B62F-4721-B992-8D8980960D7E}" type="pres">
      <dgm:prSet presAssocID="{17FE0EC4-3AEE-4D37-930D-FACF8E75A1CB}" presName="horzOne" presStyleCnt="0"/>
      <dgm:spPr/>
    </dgm:pt>
    <dgm:pt modelId="{290A95B6-95B4-4421-A1DD-680D904A1172}" type="pres">
      <dgm:prSet presAssocID="{9D949D28-171C-4FE0-8E08-0FE638E2871E}" presName="sibSpaceOne" presStyleCnt="0"/>
      <dgm:spPr/>
    </dgm:pt>
    <dgm:pt modelId="{E6A5EB61-9757-431C-B27D-02ACD9C847A3}" type="pres">
      <dgm:prSet presAssocID="{7C6567ED-A70F-4EDB-B61E-BEF3A922074A}" presName="vertOne" presStyleCnt="0"/>
      <dgm:spPr/>
    </dgm:pt>
    <dgm:pt modelId="{BAF91908-0A34-4BD7-8DAD-68E28A293400}" type="pres">
      <dgm:prSet presAssocID="{7C6567ED-A70F-4EDB-B61E-BEF3A922074A}" presName="txOne" presStyleLbl="node0" presStyleIdx="1" presStyleCnt="3" custScaleX="289878">
        <dgm:presLayoutVars>
          <dgm:chPref val="3"/>
        </dgm:presLayoutVars>
      </dgm:prSet>
      <dgm:spPr/>
      <dgm:t>
        <a:bodyPr/>
        <a:lstStyle/>
        <a:p>
          <a:endParaRPr lang="en-US"/>
        </a:p>
      </dgm:t>
    </dgm:pt>
    <dgm:pt modelId="{306B7672-03F6-43E9-BFA6-ADE066EC0A9C}" type="pres">
      <dgm:prSet presAssocID="{7C6567ED-A70F-4EDB-B61E-BEF3A922074A}" presName="horzOne" presStyleCnt="0"/>
      <dgm:spPr/>
    </dgm:pt>
    <dgm:pt modelId="{CCEA50D9-7518-4C11-BDAE-AF87B5373589}" type="pres">
      <dgm:prSet presAssocID="{FAA2AB6F-B44C-4956-97CB-3DA115F10D56}" presName="sibSpaceOne" presStyleCnt="0"/>
      <dgm:spPr/>
    </dgm:pt>
    <dgm:pt modelId="{3775E57E-02B6-43E1-89FE-29D38A7C7DBD}" type="pres">
      <dgm:prSet presAssocID="{D9F33E22-72BC-4FDE-B9A1-26DDC14C764F}" presName="vertOne" presStyleCnt="0"/>
      <dgm:spPr/>
    </dgm:pt>
    <dgm:pt modelId="{A345A924-51D1-44C3-8683-AE5F8D04BA37}" type="pres">
      <dgm:prSet presAssocID="{D9F33E22-72BC-4FDE-B9A1-26DDC14C764F}" presName="txOne" presStyleLbl="node0" presStyleIdx="2" presStyleCnt="3" custScaleX="289878">
        <dgm:presLayoutVars>
          <dgm:chPref val="3"/>
        </dgm:presLayoutVars>
      </dgm:prSet>
      <dgm:spPr/>
      <dgm:t>
        <a:bodyPr/>
        <a:lstStyle/>
        <a:p>
          <a:endParaRPr lang="en-US"/>
        </a:p>
      </dgm:t>
    </dgm:pt>
    <dgm:pt modelId="{3A1D82A4-6DC7-41AD-A191-1855AD5F3C33}" type="pres">
      <dgm:prSet presAssocID="{D9F33E22-72BC-4FDE-B9A1-26DDC14C764F}" presName="horzOne" presStyleCnt="0"/>
      <dgm:spPr/>
    </dgm:pt>
  </dgm:ptLst>
  <dgm:cxnLst>
    <dgm:cxn modelId="{52B82F90-C7CF-4761-AF0F-A69AFFB7D655}" type="presOf" srcId="{D9F33E22-72BC-4FDE-B9A1-26DDC14C764F}" destId="{A345A924-51D1-44C3-8683-AE5F8D04BA37}" srcOrd="0" destOrd="0" presId="urn:microsoft.com/office/officeart/2005/8/layout/hierarchy4"/>
    <dgm:cxn modelId="{644042F8-56A5-4DB7-9F55-17213C1F47E4}" srcId="{967A5CAB-BA3B-4B4C-9404-FE41E75A3B56}" destId="{7C6567ED-A70F-4EDB-B61E-BEF3A922074A}" srcOrd="1" destOrd="0" parTransId="{7623DD19-8236-4B8B-9021-2E43AB2E8D1B}" sibTransId="{FAA2AB6F-B44C-4956-97CB-3DA115F10D56}"/>
    <dgm:cxn modelId="{7335C345-B08C-4AD4-AE78-9FF119587DD3}" type="presOf" srcId="{7C6567ED-A70F-4EDB-B61E-BEF3A922074A}" destId="{BAF91908-0A34-4BD7-8DAD-68E28A293400}" srcOrd="0" destOrd="0" presId="urn:microsoft.com/office/officeart/2005/8/layout/hierarchy4"/>
    <dgm:cxn modelId="{CA5A418F-DC69-49AB-B708-C37B0FE526DE}" srcId="{967A5CAB-BA3B-4B4C-9404-FE41E75A3B56}" destId="{D9F33E22-72BC-4FDE-B9A1-26DDC14C764F}" srcOrd="2" destOrd="0" parTransId="{93126A1A-BFD8-4BBE-BC0E-D12CFE11D40D}" sibTransId="{18E161FA-692D-41BB-AB2D-4359F2E780F1}"/>
    <dgm:cxn modelId="{40F97311-B39A-46EE-88C8-DEB165350A6E}" type="presOf" srcId="{967A5CAB-BA3B-4B4C-9404-FE41E75A3B56}" destId="{FCBAAA85-6A64-447E-9684-261F093413B7}" srcOrd="0" destOrd="0" presId="urn:microsoft.com/office/officeart/2005/8/layout/hierarchy4"/>
    <dgm:cxn modelId="{53BAAA3C-6CD7-4272-B5DB-8619AF7C7345}" srcId="{967A5CAB-BA3B-4B4C-9404-FE41E75A3B56}" destId="{17FE0EC4-3AEE-4D37-930D-FACF8E75A1CB}" srcOrd="0" destOrd="0" parTransId="{8A4E3597-0DB7-49E9-A995-55B5AD5A2372}" sibTransId="{9D949D28-171C-4FE0-8E08-0FE638E2871E}"/>
    <dgm:cxn modelId="{DCDD6C8E-0CD7-4BD6-A084-C081ACB86762}" type="presOf" srcId="{17FE0EC4-3AEE-4D37-930D-FACF8E75A1CB}" destId="{22938226-144E-4471-A1F1-57DCA1BEF51A}" srcOrd="0" destOrd="0" presId="urn:microsoft.com/office/officeart/2005/8/layout/hierarchy4"/>
    <dgm:cxn modelId="{43BEE630-975E-430C-A514-BB92B35348CC}" type="presParOf" srcId="{FCBAAA85-6A64-447E-9684-261F093413B7}" destId="{964C9133-F255-41FA-80F3-5BCEB2465DE0}" srcOrd="0" destOrd="0" presId="urn:microsoft.com/office/officeart/2005/8/layout/hierarchy4"/>
    <dgm:cxn modelId="{0572E2CE-48C6-4BAD-8518-C7A35041C180}" type="presParOf" srcId="{964C9133-F255-41FA-80F3-5BCEB2465DE0}" destId="{22938226-144E-4471-A1F1-57DCA1BEF51A}" srcOrd="0" destOrd="0" presId="urn:microsoft.com/office/officeart/2005/8/layout/hierarchy4"/>
    <dgm:cxn modelId="{A12E17D8-00FF-437E-8AF5-773393178CAC}" type="presParOf" srcId="{964C9133-F255-41FA-80F3-5BCEB2465DE0}" destId="{4F1C4094-B62F-4721-B992-8D8980960D7E}" srcOrd="1" destOrd="0" presId="urn:microsoft.com/office/officeart/2005/8/layout/hierarchy4"/>
    <dgm:cxn modelId="{FE138B42-33C1-4F14-9D05-3AC2C7217807}" type="presParOf" srcId="{FCBAAA85-6A64-447E-9684-261F093413B7}" destId="{290A95B6-95B4-4421-A1DD-680D904A1172}" srcOrd="1" destOrd="0" presId="urn:microsoft.com/office/officeart/2005/8/layout/hierarchy4"/>
    <dgm:cxn modelId="{818C2D2B-AA4D-493B-88CC-3C8600E24949}" type="presParOf" srcId="{FCBAAA85-6A64-447E-9684-261F093413B7}" destId="{E6A5EB61-9757-431C-B27D-02ACD9C847A3}" srcOrd="2" destOrd="0" presId="urn:microsoft.com/office/officeart/2005/8/layout/hierarchy4"/>
    <dgm:cxn modelId="{85B28B7B-3E86-42EB-ACD4-3D732A5C884F}" type="presParOf" srcId="{E6A5EB61-9757-431C-B27D-02ACD9C847A3}" destId="{BAF91908-0A34-4BD7-8DAD-68E28A293400}" srcOrd="0" destOrd="0" presId="urn:microsoft.com/office/officeart/2005/8/layout/hierarchy4"/>
    <dgm:cxn modelId="{DB6AF133-5662-442F-A5CB-21ACEF5D5A4B}" type="presParOf" srcId="{E6A5EB61-9757-431C-B27D-02ACD9C847A3}" destId="{306B7672-03F6-43E9-BFA6-ADE066EC0A9C}" srcOrd="1" destOrd="0" presId="urn:microsoft.com/office/officeart/2005/8/layout/hierarchy4"/>
    <dgm:cxn modelId="{35ED54C5-2B0E-475C-A352-1F3DE4F01E5E}" type="presParOf" srcId="{FCBAAA85-6A64-447E-9684-261F093413B7}" destId="{CCEA50D9-7518-4C11-BDAE-AF87B5373589}" srcOrd="3" destOrd="0" presId="urn:microsoft.com/office/officeart/2005/8/layout/hierarchy4"/>
    <dgm:cxn modelId="{BBCFA6FB-3459-4A7C-A8BF-37A733208CFF}" type="presParOf" srcId="{FCBAAA85-6A64-447E-9684-261F093413B7}" destId="{3775E57E-02B6-43E1-89FE-29D38A7C7DBD}" srcOrd="4" destOrd="0" presId="urn:microsoft.com/office/officeart/2005/8/layout/hierarchy4"/>
    <dgm:cxn modelId="{C3E1BE3A-1E5B-44CF-A48F-D9AEC1861B34}" type="presParOf" srcId="{3775E57E-02B6-43E1-89FE-29D38A7C7DBD}" destId="{A345A924-51D1-44C3-8683-AE5F8D04BA37}" srcOrd="0" destOrd="0" presId="urn:microsoft.com/office/officeart/2005/8/layout/hierarchy4"/>
    <dgm:cxn modelId="{777249C0-6270-48F8-99B1-E915CA563610}" type="presParOf" srcId="{3775E57E-02B6-43E1-89FE-29D38A7C7DBD}" destId="{3A1D82A4-6DC7-41AD-A191-1855AD5F3C33}" srcOrd="1" destOrd="0" presId="urn:microsoft.com/office/officeart/2005/8/layout/hierarchy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1E17AD-3D0E-4AD7-86C1-BB7280E0A3A5}" type="doc">
      <dgm:prSet loTypeId="urn:microsoft.com/office/officeart/2005/8/layout/hierarchy4" loCatId="relationship" qsTypeId="urn:microsoft.com/office/officeart/2005/8/quickstyle/simple1" qsCatId="simple" csTypeId="urn:microsoft.com/office/officeart/2005/8/colors/accent6_5" csCatId="accent6" phldr="1"/>
      <dgm:spPr/>
      <dgm:t>
        <a:bodyPr/>
        <a:lstStyle/>
        <a:p>
          <a:endParaRPr lang="en-US"/>
        </a:p>
      </dgm:t>
    </dgm:pt>
    <dgm:pt modelId="{46ED8B32-F27C-4E16-A521-4F33F6FBC5A2}">
      <dgm:prSet phldrT="[Text]" custT="1">
        <dgm:style>
          <a:lnRef idx="1">
            <a:schemeClr val="accent5"/>
          </a:lnRef>
          <a:fillRef idx="2">
            <a:schemeClr val="accent5"/>
          </a:fillRef>
          <a:effectRef idx="1">
            <a:schemeClr val="accent5"/>
          </a:effectRef>
          <a:fontRef idx="minor">
            <a:schemeClr val="dk1"/>
          </a:fontRef>
        </dgm:style>
      </dgm:prSet>
      <dgm:spPr>
        <a:solidFill>
          <a:schemeClr val="accent6">
            <a:lumMod val="40000"/>
            <a:lumOff val="60000"/>
          </a:schemeClr>
        </a:solidFill>
      </dgm:spPr>
      <dgm:t>
        <a:bodyPr/>
        <a:lstStyle/>
        <a:p>
          <a:r>
            <a:rPr lang="en-US" sz="2000" dirty="0" smtClean="0">
              <a:solidFill>
                <a:schemeClr val="tx1"/>
              </a:solidFill>
            </a:rPr>
            <a:t>The element of </a:t>
          </a:r>
          <a:r>
            <a:rPr lang="en-US" sz="2000" b="1" u="none" dirty="0">
              <a:solidFill>
                <a:schemeClr val="tx1"/>
              </a:solidFill>
            </a:rPr>
            <a:t>general principles of prevention</a:t>
          </a:r>
          <a:r>
            <a:rPr lang="en-US" sz="2000" u="none" dirty="0">
              <a:solidFill>
                <a:schemeClr val="tx1"/>
              </a:solidFill>
            </a:rPr>
            <a:t> </a:t>
          </a:r>
        </a:p>
      </dgm:t>
    </dgm:pt>
    <dgm:pt modelId="{05BBA3DE-773C-4090-987C-C13EA390AB87}" type="parTrans" cxnId="{E577003C-2D91-49A2-B7A0-0FAF6F9F21BF}">
      <dgm:prSet/>
      <dgm:spPr/>
      <dgm:t>
        <a:bodyPr/>
        <a:lstStyle/>
        <a:p>
          <a:endParaRPr lang="en-US">
            <a:solidFill>
              <a:sysClr val="windowText" lastClr="000000"/>
            </a:solidFill>
          </a:endParaRPr>
        </a:p>
      </dgm:t>
    </dgm:pt>
    <dgm:pt modelId="{C41F39AD-AD5E-4124-9506-EAA2F4762FD6}" type="sibTrans" cxnId="{E577003C-2D91-49A2-B7A0-0FAF6F9F21BF}">
      <dgm:prSet/>
      <dgm:spPr/>
      <dgm:t>
        <a:bodyPr/>
        <a:lstStyle/>
        <a:p>
          <a:endParaRPr lang="en-US">
            <a:solidFill>
              <a:sysClr val="windowText" lastClr="000000"/>
            </a:solidFill>
          </a:endParaRPr>
        </a:p>
      </dgm:t>
    </dgm:pt>
    <dgm:pt modelId="{98A63A6F-21B3-4586-A24D-D16BBA4494D9}">
      <dgm:prSet phldrT="[Tex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28575">
          <a:solidFill>
            <a:schemeClr val="tx1"/>
          </a:solidFill>
        </a:ln>
      </dgm:spPr>
      <dgm:t>
        <a:bodyPr/>
        <a:lstStyle/>
        <a:p>
          <a:r>
            <a:rPr lang="en-US" dirty="0">
              <a:solidFill>
                <a:sysClr val="windowText" lastClr="000000"/>
              </a:solidFill>
            </a:rPr>
            <a:t>elimination of occupational hazards</a:t>
          </a:r>
        </a:p>
      </dgm:t>
    </dgm:pt>
    <dgm:pt modelId="{6E09FE09-7502-4F1D-A08C-F3988E36629B}" type="parTrans" cxnId="{A70EAEB2-747C-4CB3-8AD0-15027BA2ABC9}">
      <dgm:prSet/>
      <dgm:spPr/>
      <dgm:t>
        <a:bodyPr/>
        <a:lstStyle/>
        <a:p>
          <a:endParaRPr lang="en-US">
            <a:solidFill>
              <a:sysClr val="windowText" lastClr="000000"/>
            </a:solidFill>
          </a:endParaRPr>
        </a:p>
      </dgm:t>
    </dgm:pt>
    <dgm:pt modelId="{7234D74B-F174-4682-BEA4-5E70F7F24C3C}" type="sibTrans" cxnId="{A70EAEB2-747C-4CB3-8AD0-15027BA2ABC9}">
      <dgm:prSet/>
      <dgm:spPr/>
      <dgm:t>
        <a:bodyPr/>
        <a:lstStyle/>
        <a:p>
          <a:endParaRPr lang="en-US">
            <a:solidFill>
              <a:sysClr val="windowText" lastClr="000000"/>
            </a:solidFill>
          </a:endParaRPr>
        </a:p>
      </dgm:t>
    </dgm:pt>
    <dgm:pt modelId="{B5216C09-2BD6-4258-B120-1D5D17551199}">
      <dgm:prSet phldrT="[Tex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28575">
          <a:solidFill>
            <a:schemeClr val="tx1"/>
          </a:solidFill>
        </a:ln>
      </dgm:spPr>
      <dgm:t>
        <a:bodyPr/>
        <a:lstStyle/>
        <a:p>
          <a:r>
            <a:rPr lang="en-US" sz="1400" dirty="0">
              <a:solidFill>
                <a:sysClr val="windowText" lastClr="000000"/>
              </a:solidFill>
            </a:rPr>
            <a:t>evaluation of hazards which cannot be avoided</a:t>
          </a:r>
        </a:p>
      </dgm:t>
    </dgm:pt>
    <dgm:pt modelId="{C1545A79-0E1D-49B4-972E-DC401B0A10E0}" type="parTrans" cxnId="{6F9E3B71-59AE-4ACB-85EE-B9F02CD892DF}">
      <dgm:prSet/>
      <dgm:spPr/>
      <dgm:t>
        <a:bodyPr/>
        <a:lstStyle/>
        <a:p>
          <a:endParaRPr lang="en-US">
            <a:solidFill>
              <a:sysClr val="windowText" lastClr="000000"/>
            </a:solidFill>
          </a:endParaRPr>
        </a:p>
      </dgm:t>
    </dgm:pt>
    <dgm:pt modelId="{6C8286D9-4851-4E09-A042-A617DBBC3736}" type="sibTrans" cxnId="{6F9E3B71-59AE-4ACB-85EE-B9F02CD892DF}">
      <dgm:prSet/>
      <dgm:spPr/>
      <dgm:t>
        <a:bodyPr/>
        <a:lstStyle/>
        <a:p>
          <a:endParaRPr lang="en-US">
            <a:solidFill>
              <a:sysClr val="windowText" lastClr="000000"/>
            </a:solidFill>
          </a:endParaRPr>
        </a:p>
      </dgm:t>
    </dgm:pt>
    <dgm:pt modelId="{6615100A-761B-4E4D-8C7B-7AD67AD2F1EA}">
      <dgm:prSet phldrT="[Tex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28575">
          <a:solidFill>
            <a:schemeClr val="tx1"/>
          </a:solidFill>
        </a:ln>
      </dgm:spPr>
      <dgm:t>
        <a:bodyPr/>
        <a:lstStyle/>
        <a:p>
          <a:r>
            <a:rPr lang="en-US" dirty="0">
              <a:solidFill>
                <a:sysClr val="windowText" lastClr="000000"/>
              </a:solidFill>
            </a:rPr>
            <a:t>combating the risks at the source</a:t>
          </a:r>
        </a:p>
      </dgm:t>
    </dgm:pt>
    <dgm:pt modelId="{62B6A9A9-4DD5-4200-B86E-D193526F7FF2}" type="parTrans" cxnId="{F30EAB1D-4644-4C56-B001-78DA3AECDBEE}">
      <dgm:prSet/>
      <dgm:spPr/>
      <dgm:t>
        <a:bodyPr/>
        <a:lstStyle/>
        <a:p>
          <a:endParaRPr lang="en-US">
            <a:solidFill>
              <a:sysClr val="windowText" lastClr="000000"/>
            </a:solidFill>
          </a:endParaRPr>
        </a:p>
      </dgm:t>
    </dgm:pt>
    <dgm:pt modelId="{24AAE37D-392A-4240-8A8E-E29AA11BA95F}" type="sibTrans" cxnId="{F30EAB1D-4644-4C56-B001-78DA3AECDBEE}">
      <dgm:prSet/>
      <dgm:spPr/>
      <dgm:t>
        <a:bodyPr/>
        <a:lstStyle/>
        <a:p>
          <a:endParaRPr lang="en-US">
            <a:solidFill>
              <a:sysClr val="windowText" lastClr="000000"/>
            </a:solidFill>
          </a:endParaRPr>
        </a:p>
      </dgm:t>
    </dgm:pt>
    <dgm:pt modelId="{6355736B-D804-46A4-AC04-B70DFEB39A8B}">
      <dgm:prSet phldrT="[Tex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28575">
          <a:solidFill>
            <a:schemeClr val="tx1"/>
          </a:solidFill>
        </a:ln>
      </dgm:spPr>
      <dgm:t>
        <a:bodyPr/>
        <a:lstStyle/>
        <a:p>
          <a:r>
            <a:rPr lang="en-US" sz="1400" dirty="0">
              <a:solidFill>
                <a:sysClr val="windowText" lastClr="000000"/>
              </a:solidFill>
            </a:rPr>
            <a:t>adapting the work to the individual, especially as regards the design of workplaces, the choice of equipment and working and production methods;</a:t>
          </a:r>
        </a:p>
      </dgm:t>
    </dgm:pt>
    <dgm:pt modelId="{E66D6AE3-ED53-4D93-8761-8C62EE290ED3}" type="parTrans" cxnId="{54EA4F7A-7EE1-45CE-9358-AEA83182535E}">
      <dgm:prSet/>
      <dgm:spPr/>
      <dgm:t>
        <a:bodyPr/>
        <a:lstStyle/>
        <a:p>
          <a:endParaRPr lang="en-US">
            <a:solidFill>
              <a:sysClr val="windowText" lastClr="000000"/>
            </a:solidFill>
          </a:endParaRPr>
        </a:p>
      </dgm:t>
    </dgm:pt>
    <dgm:pt modelId="{50FF4A65-0FC0-42ED-BC20-5121CF39044C}" type="sibTrans" cxnId="{54EA4F7A-7EE1-45CE-9358-AEA83182535E}">
      <dgm:prSet/>
      <dgm:spPr/>
      <dgm:t>
        <a:bodyPr/>
        <a:lstStyle/>
        <a:p>
          <a:endParaRPr lang="en-US">
            <a:solidFill>
              <a:sysClr val="windowText" lastClr="000000"/>
            </a:solidFill>
          </a:endParaRPr>
        </a:p>
      </dgm:t>
    </dgm:pt>
    <dgm:pt modelId="{3C7F209C-B123-42C3-BC20-5991BC7F007A}">
      <dgm:prSet phldrT="[Tex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28575">
          <a:solidFill>
            <a:schemeClr val="tx1"/>
          </a:solidFill>
        </a:ln>
      </dgm:spPr>
      <dgm:t>
        <a:bodyPr/>
        <a:lstStyle/>
        <a:p>
          <a:r>
            <a:rPr lang="en-US" dirty="0">
              <a:solidFill>
                <a:sysClr val="windowText" lastClr="000000"/>
              </a:solidFill>
            </a:rPr>
            <a:t>adapting to technical progress</a:t>
          </a:r>
        </a:p>
      </dgm:t>
    </dgm:pt>
    <dgm:pt modelId="{39481AE1-4B2E-4CE1-9F84-C3D67073645C}" type="parTrans" cxnId="{33D8D0D5-0532-4B7B-A08B-4D284EBA5C32}">
      <dgm:prSet/>
      <dgm:spPr/>
      <dgm:t>
        <a:bodyPr/>
        <a:lstStyle/>
        <a:p>
          <a:endParaRPr lang="en-US">
            <a:solidFill>
              <a:sysClr val="windowText" lastClr="000000"/>
            </a:solidFill>
          </a:endParaRPr>
        </a:p>
      </dgm:t>
    </dgm:pt>
    <dgm:pt modelId="{1439D0D8-605E-43C2-B2F4-D6F7204E9A80}" type="sibTrans" cxnId="{33D8D0D5-0532-4B7B-A08B-4D284EBA5C32}">
      <dgm:prSet/>
      <dgm:spPr/>
      <dgm:t>
        <a:bodyPr/>
        <a:lstStyle/>
        <a:p>
          <a:endParaRPr lang="en-US">
            <a:solidFill>
              <a:sysClr val="windowText" lastClr="000000"/>
            </a:solidFill>
          </a:endParaRPr>
        </a:p>
      </dgm:t>
    </dgm:pt>
    <dgm:pt modelId="{31B58CF9-9BD2-47F6-AFA1-2DC79B5CCC05}">
      <dgm:prSet phldrT="[Tex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28575">
          <a:solidFill>
            <a:schemeClr val="tx1"/>
          </a:solidFill>
        </a:ln>
      </dgm:spPr>
      <dgm:t>
        <a:bodyPr/>
        <a:lstStyle/>
        <a:p>
          <a:r>
            <a:rPr lang="en-US" dirty="0">
              <a:solidFill>
                <a:sysClr val="windowText" lastClr="000000"/>
              </a:solidFill>
            </a:rPr>
            <a:t>giving collective protective measures priority over individual protective measures</a:t>
          </a:r>
        </a:p>
      </dgm:t>
    </dgm:pt>
    <dgm:pt modelId="{E72B0E45-CA2E-4901-92FF-40B0382BBA5C}" type="parTrans" cxnId="{6AE84B3A-81ED-4ADC-B130-01D78A653A9F}">
      <dgm:prSet/>
      <dgm:spPr/>
      <dgm:t>
        <a:bodyPr/>
        <a:lstStyle/>
        <a:p>
          <a:endParaRPr lang="en-US">
            <a:solidFill>
              <a:sysClr val="windowText" lastClr="000000"/>
            </a:solidFill>
          </a:endParaRPr>
        </a:p>
      </dgm:t>
    </dgm:pt>
    <dgm:pt modelId="{6CAC39BE-F22D-4B0D-BA72-59701FF58123}" type="sibTrans" cxnId="{6AE84B3A-81ED-4ADC-B130-01D78A653A9F}">
      <dgm:prSet/>
      <dgm:spPr/>
      <dgm:t>
        <a:bodyPr/>
        <a:lstStyle/>
        <a:p>
          <a:endParaRPr lang="en-US">
            <a:solidFill>
              <a:sysClr val="windowText" lastClr="000000"/>
            </a:solidFill>
          </a:endParaRPr>
        </a:p>
      </dgm:t>
    </dgm:pt>
    <dgm:pt modelId="{73B253FA-EC8E-443D-90C1-507300E275B4}">
      <dgm:prSet phldrT="[Tex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28575">
          <a:solidFill>
            <a:schemeClr val="tx1"/>
          </a:solidFill>
        </a:ln>
      </dgm:spPr>
      <dgm:t>
        <a:bodyPr/>
        <a:lstStyle/>
        <a:p>
          <a:r>
            <a:rPr lang="en-US" sz="1400" dirty="0">
              <a:solidFill>
                <a:sysClr val="windowText" lastClr="000000"/>
              </a:solidFill>
            </a:rPr>
            <a:t>giving appropriate instructions to the workers</a:t>
          </a:r>
        </a:p>
      </dgm:t>
    </dgm:pt>
    <dgm:pt modelId="{04F9056A-5F84-4AD6-ACA0-4554B9A2F06E}" type="parTrans" cxnId="{0D37D540-7C2C-4D5E-9B4F-CB4C6C74DA36}">
      <dgm:prSet/>
      <dgm:spPr/>
      <dgm:t>
        <a:bodyPr/>
        <a:lstStyle/>
        <a:p>
          <a:endParaRPr lang="en-US">
            <a:solidFill>
              <a:sysClr val="windowText" lastClr="000000"/>
            </a:solidFill>
          </a:endParaRPr>
        </a:p>
      </dgm:t>
    </dgm:pt>
    <dgm:pt modelId="{C4F73FC9-F228-4A84-A916-6343599BA0F7}" type="sibTrans" cxnId="{0D37D540-7C2C-4D5E-9B4F-CB4C6C74DA36}">
      <dgm:prSet/>
      <dgm:spPr/>
      <dgm:t>
        <a:bodyPr/>
        <a:lstStyle/>
        <a:p>
          <a:endParaRPr lang="en-US">
            <a:solidFill>
              <a:sysClr val="windowText" lastClr="000000"/>
            </a:solidFill>
          </a:endParaRPr>
        </a:p>
      </dgm:t>
    </dgm:pt>
    <dgm:pt modelId="{3A1B7DDD-8831-4D8D-B596-D93F732D7BF3}">
      <dgm:prSet phldrT="[Text]" custT="1"/>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28575">
          <a:solidFill>
            <a:schemeClr val="tx1"/>
          </a:solidFill>
        </a:ln>
      </dgm:spPr>
      <dgm:t>
        <a:bodyPr/>
        <a:lstStyle/>
        <a:p>
          <a:r>
            <a:rPr lang="en-US" sz="1400" dirty="0">
              <a:solidFill>
                <a:sysClr val="windowText" lastClr="000000"/>
              </a:solidFill>
            </a:rPr>
            <a:t>replacing dangerous substances by non-dangerous or less dangerous ones</a:t>
          </a:r>
        </a:p>
      </dgm:t>
    </dgm:pt>
    <dgm:pt modelId="{A5F95FB1-C600-4B10-9D4A-B32953C9BEA4}" type="parTrans" cxnId="{B28CF3E3-9558-499A-A4BF-C3D1534B201B}">
      <dgm:prSet/>
      <dgm:spPr/>
      <dgm:t>
        <a:bodyPr/>
        <a:lstStyle/>
        <a:p>
          <a:endParaRPr lang="en-US">
            <a:solidFill>
              <a:sysClr val="windowText" lastClr="000000"/>
            </a:solidFill>
          </a:endParaRPr>
        </a:p>
      </dgm:t>
    </dgm:pt>
    <dgm:pt modelId="{07359526-5566-4C5E-9A53-7BB8AD16327A}" type="sibTrans" cxnId="{B28CF3E3-9558-499A-A4BF-C3D1534B201B}">
      <dgm:prSet/>
      <dgm:spPr/>
      <dgm:t>
        <a:bodyPr/>
        <a:lstStyle/>
        <a:p>
          <a:endParaRPr lang="en-US">
            <a:solidFill>
              <a:sysClr val="windowText" lastClr="000000"/>
            </a:solidFill>
          </a:endParaRPr>
        </a:p>
      </dgm:t>
    </dgm:pt>
    <dgm:pt modelId="{341E8D73-92C6-413B-B4C7-0DFEDACBAC96}" type="pres">
      <dgm:prSet presAssocID="{7B1E17AD-3D0E-4AD7-86C1-BB7280E0A3A5}" presName="Name0" presStyleCnt="0">
        <dgm:presLayoutVars>
          <dgm:chPref val="1"/>
          <dgm:dir/>
          <dgm:animOne val="branch"/>
          <dgm:animLvl val="lvl"/>
          <dgm:resizeHandles/>
        </dgm:presLayoutVars>
      </dgm:prSet>
      <dgm:spPr/>
      <dgm:t>
        <a:bodyPr/>
        <a:lstStyle/>
        <a:p>
          <a:endParaRPr lang="en-US"/>
        </a:p>
      </dgm:t>
    </dgm:pt>
    <dgm:pt modelId="{4B03674E-2ED0-4355-921E-9CE22F3305EF}" type="pres">
      <dgm:prSet presAssocID="{46ED8B32-F27C-4E16-A521-4F33F6FBC5A2}" presName="vertOne" presStyleCnt="0"/>
      <dgm:spPr/>
    </dgm:pt>
    <dgm:pt modelId="{BE753B2C-87EF-4AC1-BB05-909105D5CD85}" type="pres">
      <dgm:prSet presAssocID="{46ED8B32-F27C-4E16-A521-4F33F6FBC5A2}" presName="txOne" presStyleLbl="node0" presStyleIdx="0" presStyleCnt="1" custScaleY="49821">
        <dgm:presLayoutVars>
          <dgm:chPref val="3"/>
        </dgm:presLayoutVars>
      </dgm:prSet>
      <dgm:spPr/>
      <dgm:t>
        <a:bodyPr/>
        <a:lstStyle/>
        <a:p>
          <a:endParaRPr lang="en-US"/>
        </a:p>
      </dgm:t>
    </dgm:pt>
    <dgm:pt modelId="{AB8EE3CA-6D14-4206-BEF5-552746A6E5AC}" type="pres">
      <dgm:prSet presAssocID="{46ED8B32-F27C-4E16-A521-4F33F6FBC5A2}" presName="parTransOne" presStyleCnt="0"/>
      <dgm:spPr/>
    </dgm:pt>
    <dgm:pt modelId="{D57DE413-3359-4ADF-83B3-169E97EE3BD6}" type="pres">
      <dgm:prSet presAssocID="{46ED8B32-F27C-4E16-A521-4F33F6FBC5A2}" presName="horzOne" presStyleCnt="0"/>
      <dgm:spPr/>
    </dgm:pt>
    <dgm:pt modelId="{75594E8B-DBA5-456B-A85A-07F0211887E4}" type="pres">
      <dgm:prSet presAssocID="{98A63A6F-21B3-4586-A24D-D16BBA4494D9}" presName="vertTwo" presStyleCnt="0"/>
      <dgm:spPr/>
    </dgm:pt>
    <dgm:pt modelId="{31F6EE10-1C50-44AC-8D80-3154D46B20E2}" type="pres">
      <dgm:prSet presAssocID="{98A63A6F-21B3-4586-A24D-D16BBA4494D9}" presName="txTwo" presStyleLbl="node2" presStyleIdx="0" presStyleCnt="4">
        <dgm:presLayoutVars>
          <dgm:chPref val="3"/>
        </dgm:presLayoutVars>
      </dgm:prSet>
      <dgm:spPr/>
      <dgm:t>
        <a:bodyPr/>
        <a:lstStyle/>
        <a:p>
          <a:endParaRPr lang="en-US"/>
        </a:p>
      </dgm:t>
    </dgm:pt>
    <dgm:pt modelId="{696F0C10-B23C-4886-B6FA-D22F166AA00E}" type="pres">
      <dgm:prSet presAssocID="{98A63A6F-21B3-4586-A24D-D16BBA4494D9}" presName="parTransTwo" presStyleCnt="0"/>
      <dgm:spPr/>
    </dgm:pt>
    <dgm:pt modelId="{EBF5A3E6-814D-40D9-A366-31161C5B2255}" type="pres">
      <dgm:prSet presAssocID="{98A63A6F-21B3-4586-A24D-D16BBA4494D9}" presName="horzTwo" presStyleCnt="0"/>
      <dgm:spPr/>
    </dgm:pt>
    <dgm:pt modelId="{0E0AEA13-7B3D-4EDE-BCD3-29B80216DBA1}" type="pres">
      <dgm:prSet presAssocID="{B5216C09-2BD6-4258-B120-1D5D17551199}" presName="vertThree" presStyleCnt="0"/>
      <dgm:spPr/>
    </dgm:pt>
    <dgm:pt modelId="{D94F6DF5-5FE5-4C24-B3D3-332AFC89E7DA}" type="pres">
      <dgm:prSet presAssocID="{B5216C09-2BD6-4258-B120-1D5D17551199}" presName="txThree" presStyleLbl="node3" presStyleIdx="0" presStyleCnt="4">
        <dgm:presLayoutVars>
          <dgm:chPref val="3"/>
        </dgm:presLayoutVars>
      </dgm:prSet>
      <dgm:spPr/>
      <dgm:t>
        <a:bodyPr/>
        <a:lstStyle/>
        <a:p>
          <a:endParaRPr lang="en-US"/>
        </a:p>
      </dgm:t>
    </dgm:pt>
    <dgm:pt modelId="{54602470-4AA0-4819-B76D-4A09EEA7B720}" type="pres">
      <dgm:prSet presAssocID="{B5216C09-2BD6-4258-B120-1D5D17551199}" presName="horzThree" presStyleCnt="0"/>
      <dgm:spPr/>
    </dgm:pt>
    <dgm:pt modelId="{A2D135B2-FEA7-4F9A-9B3A-8DA2043AC883}" type="pres">
      <dgm:prSet presAssocID="{7234D74B-F174-4682-BEA4-5E70F7F24C3C}" presName="sibSpaceTwo" presStyleCnt="0"/>
      <dgm:spPr/>
    </dgm:pt>
    <dgm:pt modelId="{E2367594-7638-4775-9C17-C4F342B70FB8}" type="pres">
      <dgm:prSet presAssocID="{6615100A-761B-4E4D-8C7B-7AD67AD2F1EA}" presName="vertTwo" presStyleCnt="0"/>
      <dgm:spPr/>
    </dgm:pt>
    <dgm:pt modelId="{BDC52C03-E0CF-4BE3-801E-DD8826F66742}" type="pres">
      <dgm:prSet presAssocID="{6615100A-761B-4E4D-8C7B-7AD67AD2F1EA}" presName="txTwo" presStyleLbl="node2" presStyleIdx="1" presStyleCnt="4">
        <dgm:presLayoutVars>
          <dgm:chPref val="3"/>
        </dgm:presLayoutVars>
      </dgm:prSet>
      <dgm:spPr/>
      <dgm:t>
        <a:bodyPr/>
        <a:lstStyle/>
        <a:p>
          <a:endParaRPr lang="en-US"/>
        </a:p>
      </dgm:t>
    </dgm:pt>
    <dgm:pt modelId="{6DE9BE30-3FBE-46E6-BD0A-2F99F6ED6628}" type="pres">
      <dgm:prSet presAssocID="{6615100A-761B-4E4D-8C7B-7AD67AD2F1EA}" presName="parTransTwo" presStyleCnt="0"/>
      <dgm:spPr/>
    </dgm:pt>
    <dgm:pt modelId="{F44007F0-B212-4FC2-B4AA-5BC61C151A94}" type="pres">
      <dgm:prSet presAssocID="{6615100A-761B-4E4D-8C7B-7AD67AD2F1EA}" presName="horzTwo" presStyleCnt="0"/>
      <dgm:spPr/>
    </dgm:pt>
    <dgm:pt modelId="{30A09414-B111-4419-A2DE-83AB75418B16}" type="pres">
      <dgm:prSet presAssocID="{6355736B-D804-46A4-AC04-B70DFEB39A8B}" presName="vertThree" presStyleCnt="0"/>
      <dgm:spPr/>
    </dgm:pt>
    <dgm:pt modelId="{E966097D-826A-4C0A-BCAA-3C1FE1EF6AA0}" type="pres">
      <dgm:prSet presAssocID="{6355736B-D804-46A4-AC04-B70DFEB39A8B}" presName="txThree" presStyleLbl="node3" presStyleIdx="1" presStyleCnt="4">
        <dgm:presLayoutVars>
          <dgm:chPref val="3"/>
        </dgm:presLayoutVars>
      </dgm:prSet>
      <dgm:spPr/>
      <dgm:t>
        <a:bodyPr/>
        <a:lstStyle/>
        <a:p>
          <a:endParaRPr lang="en-US"/>
        </a:p>
      </dgm:t>
    </dgm:pt>
    <dgm:pt modelId="{4E48E453-4D9C-459D-BA7D-A91D4EB3D287}" type="pres">
      <dgm:prSet presAssocID="{6355736B-D804-46A4-AC04-B70DFEB39A8B}" presName="horzThree" presStyleCnt="0"/>
      <dgm:spPr/>
    </dgm:pt>
    <dgm:pt modelId="{1B816946-77EC-40EC-9090-C495F4552868}" type="pres">
      <dgm:prSet presAssocID="{24AAE37D-392A-4240-8A8E-E29AA11BA95F}" presName="sibSpaceTwo" presStyleCnt="0"/>
      <dgm:spPr/>
    </dgm:pt>
    <dgm:pt modelId="{2E2AF37B-CFDB-49E8-828E-DB44DE90A478}" type="pres">
      <dgm:prSet presAssocID="{3C7F209C-B123-42C3-BC20-5991BC7F007A}" presName="vertTwo" presStyleCnt="0"/>
      <dgm:spPr/>
    </dgm:pt>
    <dgm:pt modelId="{D32BF9BA-60EA-474E-9325-B87D433EBFA7}" type="pres">
      <dgm:prSet presAssocID="{3C7F209C-B123-42C3-BC20-5991BC7F007A}" presName="txTwo" presStyleLbl="node2" presStyleIdx="2" presStyleCnt="4">
        <dgm:presLayoutVars>
          <dgm:chPref val="3"/>
        </dgm:presLayoutVars>
      </dgm:prSet>
      <dgm:spPr/>
      <dgm:t>
        <a:bodyPr/>
        <a:lstStyle/>
        <a:p>
          <a:endParaRPr lang="en-US"/>
        </a:p>
      </dgm:t>
    </dgm:pt>
    <dgm:pt modelId="{9E258C75-8719-4273-860E-814F7BEC6E8C}" type="pres">
      <dgm:prSet presAssocID="{3C7F209C-B123-42C3-BC20-5991BC7F007A}" presName="parTransTwo" presStyleCnt="0"/>
      <dgm:spPr/>
    </dgm:pt>
    <dgm:pt modelId="{48EB496F-437A-4F1C-A2F8-C4211FF3EFAF}" type="pres">
      <dgm:prSet presAssocID="{3C7F209C-B123-42C3-BC20-5991BC7F007A}" presName="horzTwo" presStyleCnt="0"/>
      <dgm:spPr/>
    </dgm:pt>
    <dgm:pt modelId="{33F712D9-6379-4150-AF91-585E439F8885}" type="pres">
      <dgm:prSet presAssocID="{3A1B7DDD-8831-4D8D-B596-D93F732D7BF3}" presName="vertThree" presStyleCnt="0"/>
      <dgm:spPr/>
    </dgm:pt>
    <dgm:pt modelId="{F3971655-E667-469E-9EB0-E99370F284BA}" type="pres">
      <dgm:prSet presAssocID="{3A1B7DDD-8831-4D8D-B596-D93F732D7BF3}" presName="txThree" presStyleLbl="node3" presStyleIdx="2" presStyleCnt="4">
        <dgm:presLayoutVars>
          <dgm:chPref val="3"/>
        </dgm:presLayoutVars>
      </dgm:prSet>
      <dgm:spPr/>
      <dgm:t>
        <a:bodyPr/>
        <a:lstStyle/>
        <a:p>
          <a:endParaRPr lang="en-US"/>
        </a:p>
      </dgm:t>
    </dgm:pt>
    <dgm:pt modelId="{807C80F7-77C2-4229-942C-9C5B271C55D3}" type="pres">
      <dgm:prSet presAssocID="{3A1B7DDD-8831-4D8D-B596-D93F732D7BF3}" presName="horzThree" presStyleCnt="0"/>
      <dgm:spPr/>
    </dgm:pt>
    <dgm:pt modelId="{31C43B05-FA99-41B9-B034-FE8346314DC7}" type="pres">
      <dgm:prSet presAssocID="{1439D0D8-605E-43C2-B2F4-D6F7204E9A80}" presName="sibSpaceTwo" presStyleCnt="0"/>
      <dgm:spPr/>
    </dgm:pt>
    <dgm:pt modelId="{25D5FF89-2EFE-46F6-B9A7-BA2C9F614069}" type="pres">
      <dgm:prSet presAssocID="{31B58CF9-9BD2-47F6-AFA1-2DC79B5CCC05}" presName="vertTwo" presStyleCnt="0"/>
      <dgm:spPr/>
    </dgm:pt>
    <dgm:pt modelId="{CA57EAE0-B212-4178-923F-EC990F67F2CD}" type="pres">
      <dgm:prSet presAssocID="{31B58CF9-9BD2-47F6-AFA1-2DC79B5CCC05}" presName="txTwo" presStyleLbl="node2" presStyleIdx="3" presStyleCnt="4">
        <dgm:presLayoutVars>
          <dgm:chPref val="3"/>
        </dgm:presLayoutVars>
      </dgm:prSet>
      <dgm:spPr/>
      <dgm:t>
        <a:bodyPr/>
        <a:lstStyle/>
        <a:p>
          <a:endParaRPr lang="en-US"/>
        </a:p>
      </dgm:t>
    </dgm:pt>
    <dgm:pt modelId="{AFB1029E-1721-45C0-AF00-FA877FF5FE20}" type="pres">
      <dgm:prSet presAssocID="{31B58CF9-9BD2-47F6-AFA1-2DC79B5CCC05}" presName="parTransTwo" presStyleCnt="0"/>
      <dgm:spPr/>
    </dgm:pt>
    <dgm:pt modelId="{8BECF3BD-6B4B-474A-838A-2073B598E7EE}" type="pres">
      <dgm:prSet presAssocID="{31B58CF9-9BD2-47F6-AFA1-2DC79B5CCC05}" presName="horzTwo" presStyleCnt="0"/>
      <dgm:spPr/>
    </dgm:pt>
    <dgm:pt modelId="{89803552-B44A-49C9-B8A3-9B674E0BAA89}" type="pres">
      <dgm:prSet presAssocID="{73B253FA-EC8E-443D-90C1-507300E275B4}" presName="vertThree" presStyleCnt="0"/>
      <dgm:spPr/>
    </dgm:pt>
    <dgm:pt modelId="{2CC78A17-5DF8-41EB-81A3-A4613A795CF6}" type="pres">
      <dgm:prSet presAssocID="{73B253FA-EC8E-443D-90C1-507300E275B4}" presName="txThree" presStyleLbl="node3" presStyleIdx="3" presStyleCnt="4">
        <dgm:presLayoutVars>
          <dgm:chPref val="3"/>
        </dgm:presLayoutVars>
      </dgm:prSet>
      <dgm:spPr/>
      <dgm:t>
        <a:bodyPr/>
        <a:lstStyle/>
        <a:p>
          <a:endParaRPr lang="en-US"/>
        </a:p>
      </dgm:t>
    </dgm:pt>
    <dgm:pt modelId="{34768B4A-2FCE-4C82-B726-470570DB9CC5}" type="pres">
      <dgm:prSet presAssocID="{73B253FA-EC8E-443D-90C1-507300E275B4}" presName="horzThree" presStyleCnt="0"/>
      <dgm:spPr/>
    </dgm:pt>
  </dgm:ptLst>
  <dgm:cxnLst>
    <dgm:cxn modelId="{694216E0-2944-48E7-AC30-8F4C13257D91}" type="presOf" srcId="{6355736B-D804-46A4-AC04-B70DFEB39A8B}" destId="{E966097D-826A-4C0A-BCAA-3C1FE1EF6AA0}" srcOrd="0" destOrd="0" presId="urn:microsoft.com/office/officeart/2005/8/layout/hierarchy4"/>
    <dgm:cxn modelId="{54EA4F7A-7EE1-45CE-9358-AEA83182535E}" srcId="{6615100A-761B-4E4D-8C7B-7AD67AD2F1EA}" destId="{6355736B-D804-46A4-AC04-B70DFEB39A8B}" srcOrd="0" destOrd="0" parTransId="{E66D6AE3-ED53-4D93-8761-8C62EE290ED3}" sibTransId="{50FF4A65-0FC0-42ED-BC20-5121CF39044C}"/>
    <dgm:cxn modelId="{F30EAB1D-4644-4C56-B001-78DA3AECDBEE}" srcId="{46ED8B32-F27C-4E16-A521-4F33F6FBC5A2}" destId="{6615100A-761B-4E4D-8C7B-7AD67AD2F1EA}" srcOrd="1" destOrd="0" parTransId="{62B6A9A9-4DD5-4200-B86E-D193526F7FF2}" sibTransId="{24AAE37D-392A-4240-8A8E-E29AA11BA95F}"/>
    <dgm:cxn modelId="{1AC9014E-65BB-48EA-A4F9-1A3CB2D12195}" type="presOf" srcId="{B5216C09-2BD6-4258-B120-1D5D17551199}" destId="{D94F6DF5-5FE5-4C24-B3D3-332AFC89E7DA}" srcOrd="0" destOrd="0" presId="urn:microsoft.com/office/officeart/2005/8/layout/hierarchy4"/>
    <dgm:cxn modelId="{BE981241-3D1C-4901-8F70-AD9D3C7FFEB9}" type="presOf" srcId="{31B58CF9-9BD2-47F6-AFA1-2DC79B5CCC05}" destId="{CA57EAE0-B212-4178-923F-EC990F67F2CD}" srcOrd="0" destOrd="0" presId="urn:microsoft.com/office/officeart/2005/8/layout/hierarchy4"/>
    <dgm:cxn modelId="{75193CF8-A9AB-48F1-8107-ACF2D9FB963B}" type="presOf" srcId="{7B1E17AD-3D0E-4AD7-86C1-BB7280E0A3A5}" destId="{341E8D73-92C6-413B-B4C7-0DFEDACBAC96}" srcOrd="0" destOrd="0" presId="urn:microsoft.com/office/officeart/2005/8/layout/hierarchy4"/>
    <dgm:cxn modelId="{6AE84B3A-81ED-4ADC-B130-01D78A653A9F}" srcId="{46ED8B32-F27C-4E16-A521-4F33F6FBC5A2}" destId="{31B58CF9-9BD2-47F6-AFA1-2DC79B5CCC05}" srcOrd="3" destOrd="0" parTransId="{E72B0E45-CA2E-4901-92FF-40B0382BBA5C}" sibTransId="{6CAC39BE-F22D-4B0D-BA72-59701FF58123}"/>
    <dgm:cxn modelId="{971086B0-C5D4-4066-8226-1FD6A16EA696}" type="presOf" srcId="{6615100A-761B-4E4D-8C7B-7AD67AD2F1EA}" destId="{BDC52C03-E0CF-4BE3-801E-DD8826F66742}" srcOrd="0" destOrd="0" presId="urn:microsoft.com/office/officeart/2005/8/layout/hierarchy4"/>
    <dgm:cxn modelId="{6F9E3B71-59AE-4ACB-85EE-B9F02CD892DF}" srcId="{98A63A6F-21B3-4586-A24D-D16BBA4494D9}" destId="{B5216C09-2BD6-4258-B120-1D5D17551199}" srcOrd="0" destOrd="0" parTransId="{C1545A79-0E1D-49B4-972E-DC401B0A10E0}" sibTransId="{6C8286D9-4851-4E09-A042-A617DBBC3736}"/>
    <dgm:cxn modelId="{B28CF3E3-9558-499A-A4BF-C3D1534B201B}" srcId="{3C7F209C-B123-42C3-BC20-5991BC7F007A}" destId="{3A1B7DDD-8831-4D8D-B596-D93F732D7BF3}" srcOrd="0" destOrd="0" parTransId="{A5F95FB1-C600-4B10-9D4A-B32953C9BEA4}" sibTransId="{07359526-5566-4C5E-9A53-7BB8AD16327A}"/>
    <dgm:cxn modelId="{EF44F673-6693-47C4-86F1-CBE42BC76CDA}" type="presOf" srcId="{73B253FA-EC8E-443D-90C1-507300E275B4}" destId="{2CC78A17-5DF8-41EB-81A3-A4613A795CF6}" srcOrd="0" destOrd="0" presId="urn:microsoft.com/office/officeart/2005/8/layout/hierarchy4"/>
    <dgm:cxn modelId="{33D8D0D5-0532-4B7B-A08B-4D284EBA5C32}" srcId="{46ED8B32-F27C-4E16-A521-4F33F6FBC5A2}" destId="{3C7F209C-B123-42C3-BC20-5991BC7F007A}" srcOrd="2" destOrd="0" parTransId="{39481AE1-4B2E-4CE1-9F84-C3D67073645C}" sibTransId="{1439D0D8-605E-43C2-B2F4-D6F7204E9A80}"/>
    <dgm:cxn modelId="{94FC0556-BDF9-4846-A2C6-48EF75653F9D}" type="presOf" srcId="{3A1B7DDD-8831-4D8D-B596-D93F732D7BF3}" destId="{F3971655-E667-469E-9EB0-E99370F284BA}" srcOrd="0" destOrd="0" presId="urn:microsoft.com/office/officeart/2005/8/layout/hierarchy4"/>
    <dgm:cxn modelId="{0D37D540-7C2C-4D5E-9B4F-CB4C6C74DA36}" srcId="{31B58CF9-9BD2-47F6-AFA1-2DC79B5CCC05}" destId="{73B253FA-EC8E-443D-90C1-507300E275B4}" srcOrd="0" destOrd="0" parTransId="{04F9056A-5F84-4AD6-ACA0-4554B9A2F06E}" sibTransId="{C4F73FC9-F228-4A84-A916-6343599BA0F7}"/>
    <dgm:cxn modelId="{CCEDFB55-17A5-4ACC-B084-12EFEC4E0BD5}" type="presOf" srcId="{3C7F209C-B123-42C3-BC20-5991BC7F007A}" destId="{D32BF9BA-60EA-474E-9325-B87D433EBFA7}" srcOrd="0" destOrd="0" presId="urn:microsoft.com/office/officeart/2005/8/layout/hierarchy4"/>
    <dgm:cxn modelId="{FD7FD966-E9E1-4F83-9667-20EC66E39911}" type="presOf" srcId="{98A63A6F-21B3-4586-A24D-D16BBA4494D9}" destId="{31F6EE10-1C50-44AC-8D80-3154D46B20E2}" srcOrd="0" destOrd="0" presId="urn:microsoft.com/office/officeart/2005/8/layout/hierarchy4"/>
    <dgm:cxn modelId="{A70EAEB2-747C-4CB3-8AD0-15027BA2ABC9}" srcId="{46ED8B32-F27C-4E16-A521-4F33F6FBC5A2}" destId="{98A63A6F-21B3-4586-A24D-D16BBA4494D9}" srcOrd="0" destOrd="0" parTransId="{6E09FE09-7502-4F1D-A08C-F3988E36629B}" sibTransId="{7234D74B-F174-4682-BEA4-5E70F7F24C3C}"/>
    <dgm:cxn modelId="{3D121F28-B00C-4002-A6B5-1C1642519D81}" type="presOf" srcId="{46ED8B32-F27C-4E16-A521-4F33F6FBC5A2}" destId="{BE753B2C-87EF-4AC1-BB05-909105D5CD85}" srcOrd="0" destOrd="0" presId="urn:microsoft.com/office/officeart/2005/8/layout/hierarchy4"/>
    <dgm:cxn modelId="{E577003C-2D91-49A2-B7A0-0FAF6F9F21BF}" srcId="{7B1E17AD-3D0E-4AD7-86C1-BB7280E0A3A5}" destId="{46ED8B32-F27C-4E16-A521-4F33F6FBC5A2}" srcOrd="0" destOrd="0" parTransId="{05BBA3DE-773C-4090-987C-C13EA390AB87}" sibTransId="{C41F39AD-AD5E-4124-9506-EAA2F4762FD6}"/>
    <dgm:cxn modelId="{96125024-315D-46C5-BDD2-F8B422D87170}" type="presParOf" srcId="{341E8D73-92C6-413B-B4C7-0DFEDACBAC96}" destId="{4B03674E-2ED0-4355-921E-9CE22F3305EF}" srcOrd="0" destOrd="0" presId="urn:microsoft.com/office/officeart/2005/8/layout/hierarchy4"/>
    <dgm:cxn modelId="{BC0E1DAB-E100-4432-A618-F419B96969F5}" type="presParOf" srcId="{4B03674E-2ED0-4355-921E-9CE22F3305EF}" destId="{BE753B2C-87EF-4AC1-BB05-909105D5CD85}" srcOrd="0" destOrd="0" presId="urn:microsoft.com/office/officeart/2005/8/layout/hierarchy4"/>
    <dgm:cxn modelId="{34250C2F-804A-49ED-851C-AA46CF9159DA}" type="presParOf" srcId="{4B03674E-2ED0-4355-921E-9CE22F3305EF}" destId="{AB8EE3CA-6D14-4206-BEF5-552746A6E5AC}" srcOrd="1" destOrd="0" presId="urn:microsoft.com/office/officeart/2005/8/layout/hierarchy4"/>
    <dgm:cxn modelId="{42A793E7-0776-41C3-AB22-741B093400DF}" type="presParOf" srcId="{4B03674E-2ED0-4355-921E-9CE22F3305EF}" destId="{D57DE413-3359-4ADF-83B3-169E97EE3BD6}" srcOrd="2" destOrd="0" presId="urn:microsoft.com/office/officeart/2005/8/layout/hierarchy4"/>
    <dgm:cxn modelId="{BF189BAD-E3B6-4B44-8A67-4690004549D5}" type="presParOf" srcId="{D57DE413-3359-4ADF-83B3-169E97EE3BD6}" destId="{75594E8B-DBA5-456B-A85A-07F0211887E4}" srcOrd="0" destOrd="0" presId="urn:microsoft.com/office/officeart/2005/8/layout/hierarchy4"/>
    <dgm:cxn modelId="{C12832A8-A740-47D9-9A61-EACDEDB295D7}" type="presParOf" srcId="{75594E8B-DBA5-456B-A85A-07F0211887E4}" destId="{31F6EE10-1C50-44AC-8D80-3154D46B20E2}" srcOrd="0" destOrd="0" presId="urn:microsoft.com/office/officeart/2005/8/layout/hierarchy4"/>
    <dgm:cxn modelId="{50870A52-5C63-4256-9274-7F39B04E48F5}" type="presParOf" srcId="{75594E8B-DBA5-456B-A85A-07F0211887E4}" destId="{696F0C10-B23C-4886-B6FA-D22F166AA00E}" srcOrd="1" destOrd="0" presId="urn:microsoft.com/office/officeart/2005/8/layout/hierarchy4"/>
    <dgm:cxn modelId="{001C44F5-1DFD-480E-B48A-6EBFD778934D}" type="presParOf" srcId="{75594E8B-DBA5-456B-A85A-07F0211887E4}" destId="{EBF5A3E6-814D-40D9-A366-31161C5B2255}" srcOrd="2" destOrd="0" presId="urn:microsoft.com/office/officeart/2005/8/layout/hierarchy4"/>
    <dgm:cxn modelId="{DCF9BE52-D6DE-44B2-897D-BCD6F628E263}" type="presParOf" srcId="{EBF5A3E6-814D-40D9-A366-31161C5B2255}" destId="{0E0AEA13-7B3D-4EDE-BCD3-29B80216DBA1}" srcOrd="0" destOrd="0" presId="urn:microsoft.com/office/officeart/2005/8/layout/hierarchy4"/>
    <dgm:cxn modelId="{4089375D-B822-4B9C-AD58-7003233581C4}" type="presParOf" srcId="{0E0AEA13-7B3D-4EDE-BCD3-29B80216DBA1}" destId="{D94F6DF5-5FE5-4C24-B3D3-332AFC89E7DA}" srcOrd="0" destOrd="0" presId="urn:microsoft.com/office/officeart/2005/8/layout/hierarchy4"/>
    <dgm:cxn modelId="{C81AF845-A6B9-44EF-A1C4-A4FB4BAFF4E6}" type="presParOf" srcId="{0E0AEA13-7B3D-4EDE-BCD3-29B80216DBA1}" destId="{54602470-4AA0-4819-B76D-4A09EEA7B720}" srcOrd="1" destOrd="0" presId="urn:microsoft.com/office/officeart/2005/8/layout/hierarchy4"/>
    <dgm:cxn modelId="{223F16BF-139D-47DB-A9E8-415DA494D30D}" type="presParOf" srcId="{D57DE413-3359-4ADF-83B3-169E97EE3BD6}" destId="{A2D135B2-FEA7-4F9A-9B3A-8DA2043AC883}" srcOrd="1" destOrd="0" presId="urn:microsoft.com/office/officeart/2005/8/layout/hierarchy4"/>
    <dgm:cxn modelId="{EB6343C1-6AD0-4572-8874-B9EE1FDABDB4}" type="presParOf" srcId="{D57DE413-3359-4ADF-83B3-169E97EE3BD6}" destId="{E2367594-7638-4775-9C17-C4F342B70FB8}" srcOrd="2" destOrd="0" presId="urn:microsoft.com/office/officeart/2005/8/layout/hierarchy4"/>
    <dgm:cxn modelId="{5747D7ED-752B-439C-B386-B1BCF259BBDF}" type="presParOf" srcId="{E2367594-7638-4775-9C17-C4F342B70FB8}" destId="{BDC52C03-E0CF-4BE3-801E-DD8826F66742}" srcOrd="0" destOrd="0" presId="urn:microsoft.com/office/officeart/2005/8/layout/hierarchy4"/>
    <dgm:cxn modelId="{8F442AC3-0D63-4BAD-AD07-CB9DD9C031B5}" type="presParOf" srcId="{E2367594-7638-4775-9C17-C4F342B70FB8}" destId="{6DE9BE30-3FBE-46E6-BD0A-2F99F6ED6628}" srcOrd="1" destOrd="0" presId="urn:microsoft.com/office/officeart/2005/8/layout/hierarchy4"/>
    <dgm:cxn modelId="{2131058A-24EF-4CC5-9C2C-3551BC2A8AA5}" type="presParOf" srcId="{E2367594-7638-4775-9C17-C4F342B70FB8}" destId="{F44007F0-B212-4FC2-B4AA-5BC61C151A94}" srcOrd="2" destOrd="0" presId="urn:microsoft.com/office/officeart/2005/8/layout/hierarchy4"/>
    <dgm:cxn modelId="{C948E60E-C508-46B2-BF23-6348E0A7568A}" type="presParOf" srcId="{F44007F0-B212-4FC2-B4AA-5BC61C151A94}" destId="{30A09414-B111-4419-A2DE-83AB75418B16}" srcOrd="0" destOrd="0" presId="urn:microsoft.com/office/officeart/2005/8/layout/hierarchy4"/>
    <dgm:cxn modelId="{E9506521-C850-437A-BAB2-A0395A6AE885}" type="presParOf" srcId="{30A09414-B111-4419-A2DE-83AB75418B16}" destId="{E966097D-826A-4C0A-BCAA-3C1FE1EF6AA0}" srcOrd="0" destOrd="0" presId="urn:microsoft.com/office/officeart/2005/8/layout/hierarchy4"/>
    <dgm:cxn modelId="{8CFB0F63-C44D-4DF3-90C1-A2C77EAC3107}" type="presParOf" srcId="{30A09414-B111-4419-A2DE-83AB75418B16}" destId="{4E48E453-4D9C-459D-BA7D-A91D4EB3D287}" srcOrd="1" destOrd="0" presId="urn:microsoft.com/office/officeart/2005/8/layout/hierarchy4"/>
    <dgm:cxn modelId="{4DD4B627-6CE9-45B6-A3DA-3087AADBE791}" type="presParOf" srcId="{D57DE413-3359-4ADF-83B3-169E97EE3BD6}" destId="{1B816946-77EC-40EC-9090-C495F4552868}" srcOrd="3" destOrd="0" presId="urn:microsoft.com/office/officeart/2005/8/layout/hierarchy4"/>
    <dgm:cxn modelId="{CED87810-62A4-407B-9EF5-A7F158A6457F}" type="presParOf" srcId="{D57DE413-3359-4ADF-83B3-169E97EE3BD6}" destId="{2E2AF37B-CFDB-49E8-828E-DB44DE90A478}" srcOrd="4" destOrd="0" presId="urn:microsoft.com/office/officeart/2005/8/layout/hierarchy4"/>
    <dgm:cxn modelId="{056986A0-70D5-452E-AE38-E4CC3D248C15}" type="presParOf" srcId="{2E2AF37B-CFDB-49E8-828E-DB44DE90A478}" destId="{D32BF9BA-60EA-474E-9325-B87D433EBFA7}" srcOrd="0" destOrd="0" presId="urn:microsoft.com/office/officeart/2005/8/layout/hierarchy4"/>
    <dgm:cxn modelId="{14A38AB6-1832-4F47-BBAF-AE593781F686}" type="presParOf" srcId="{2E2AF37B-CFDB-49E8-828E-DB44DE90A478}" destId="{9E258C75-8719-4273-860E-814F7BEC6E8C}" srcOrd="1" destOrd="0" presId="urn:microsoft.com/office/officeart/2005/8/layout/hierarchy4"/>
    <dgm:cxn modelId="{005ADCE8-2F9B-4E3E-818C-5A087ABE09B8}" type="presParOf" srcId="{2E2AF37B-CFDB-49E8-828E-DB44DE90A478}" destId="{48EB496F-437A-4F1C-A2F8-C4211FF3EFAF}" srcOrd="2" destOrd="0" presId="urn:microsoft.com/office/officeart/2005/8/layout/hierarchy4"/>
    <dgm:cxn modelId="{C404546F-E903-4E9D-BDD2-25E9CC797BD8}" type="presParOf" srcId="{48EB496F-437A-4F1C-A2F8-C4211FF3EFAF}" destId="{33F712D9-6379-4150-AF91-585E439F8885}" srcOrd="0" destOrd="0" presId="urn:microsoft.com/office/officeart/2005/8/layout/hierarchy4"/>
    <dgm:cxn modelId="{BA117FE2-C4AC-4C7D-812F-7CAC4DD50E71}" type="presParOf" srcId="{33F712D9-6379-4150-AF91-585E439F8885}" destId="{F3971655-E667-469E-9EB0-E99370F284BA}" srcOrd="0" destOrd="0" presId="urn:microsoft.com/office/officeart/2005/8/layout/hierarchy4"/>
    <dgm:cxn modelId="{008135FF-ED36-4B06-B6EB-5934260C81B9}" type="presParOf" srcId="{33F712D9-6379-4150-AF91-585E439F8885}" destId="{807C80F7-77C2-4229-942C-9C5B271C55D3}" srcOrd="1" destOrd="0" presId="urn:microsoft.com/office/officeart/2005/8/layout/hierarchy4"/>
    <dgm:cxn modelId="{7B94713A-9CC5-4470-B0F5-6E692538E1DC}" type="presParOf" srcId="{D57DE413-3359-4ADF-83B3-169E97EE3BD6}" destId="{31C43B05-FA99-41B9-B034-FE8346314DC7}" srcOrd="5" destOrd="0" presId="urn:microsoft.com/office/officeart/2005/8/layout/hierarchy4"/>
    <dgm:cxn modelId="{D40ACB80-DC4E-4638-A10B-1490365B30B2}" type="presParOf" srcId="{D57DE413-3359-4ADF-83B3-169E97EE3BD6}" destId="{25D5FF89-2EFE-46F6-B9A7-BA2C9F614069}" srcOrd="6" destOrd="0" presId="urn:microsoft.com/office/officeart/2005/8/layout/hierarchy4"/>
    <dgm:cxn modelId="{B17DE283-E1E9-40F2-A5D6-F9D883A3F69F}" type="presParOf" srcId="{25D5FF89-2EFE-46F6-B9A7-BA2C9F614069}" destId="{CA57EAE0-B212-4178-923F-EC990F67F2CD}" srcOrd="0" destOrd="0" presId="urn:microsoft.com/office/officeart/2005/8/layout/hierarchy4"/>
    <dgm:cxn modelId="{FFEBE847-3793-48F9-882D-F3A037E7D23D}" type="presParOf" srcId="{25D5FF89-2EFE-46F6-B9A7-BA2C9F614069}" destId="{AFB1029E-1721-45C0-AF00-FA877FF5FE20}" srcOrd="1" destOrd="0" presId="urn:microsoft.com/office/officeart/2005/8/layout/hierarchy4"/>
    <dgm:cxn modelId="{05658C16-0E83-48AF-AFA8-18872327A238}" type="presParOf" srcId="{25D5FF89-2EFE-46F6-B9A7-BA2C9F614069}" destId="{8BECF3BD-6B4B-474A-838A-2073B598E7EE}" srcOrd="2" destOrd="0" presId="urn:microsoft.com/office/officeart/2005/8/layout/hierarchy4"/>
    <dgm:cxn modelId="{9B2E592A-5F8F-4587-97F9-3FB75E91E1FE}" type="presParOf" srcId="{8BECF3BD-6B4B-474A-838A-2073B598E7EE}" destId="{89803552-B44A-49C9-B8A3-9B674E0BAA89}" srcOrd="0" destOrd="0" presId="urn:microsoft.com/office/officeart/2005/8/layout/hierarchy4"/>
    <dgm:cxn modelId="{6CE5C13A-2BC6-4F94-885F-79DC0D8A737F}" type="presParOf" srcId="{89803552-B44A-49C9-B8A3-9B674E0BAA89}" destId="{2CC78A17-5DF8-41EB-81A3-A4613A795CF6}" srcOrd="0" destOrd="0" presId="urn:microsoft.com/office/officeart/2005/8/layout/hierarchy4"/>
    <dgm:cxn modelId="{2B6C12A2-4961-48F9-876C-41E93C704F23}" type="presParOf" srcId="{89803552-B44A-49C9-B8A3-9B674E0BAA89}" destId="{34768B4A-2FCE-4C82-B726-470570DB9CC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55C181-F829-4E72-8BF7-4BF44F22890A}" type="doc">
      <dgm:prSet loTypeId="urn:microsoft.com/office/officeart/2005/8/layout/radial1" loCatId="relationship" qsTypeId="urn:microsoft.com/office/officeart/2005/8/quickstyle/simple1" qsCatId="simple" csTypeId="urn:microsoft.com/office/officeart/2005/8/colors/accent5_1" csCatId="accent5" phldr="1"/>
      <dgm:spPr/>
      <dgm:t>
        <a:bodyPr/>
        <a:lstStyle/>
        <a:p>
          <a:endParaRPr lang="en-US"/>
        </a:p>
      </dgm:t>
    </dgm:pt>
    <dgm:pt modelId="{D7C4C132-73C1-40EF-878C-385D40653781}">
      <dgm:prSet phldrT="[Text]"/>
      <dgm:spPr/>
      <dgm:t>
        <a:bodyPr/>
        <a:lstStyle/>
        <a:p>
          <a:r>
            <a:rPr lang="en-US" dirty="0"/>
            <a:t>OSHMP 2020</a:t>
          </a:r>
        </a:p>
      </dgm:t>
    </dgm:pt>
    <dgm:pt modelId="{EA46C8AE-F720-4F8D-BB7F-4EFFF6E51FAC}" type="parTrans" cxnId="{41AEE445-8435-4C2F-BB3D-C04684E7DF11}">
      <dgm:prSet/>
      <dgm:spPr/>
      <dgm:t>
        <a:bodyPr/>
        <a:lstStyle/>
        <a:p>
          <a:endParaRPr lang="en-US"/>
        </a:p>
      </dgm:t>
    </dgm:pt>
    <dgm:pt modelId="{9FD052B3-8CF2-4D61-BD8F-85D1075E506B}" type="sibTrans" cxnId="{41AEE445-8435-4C2F-BB3D-C04684E7DF11}">
      <dgm:prSet/>
      <dgm:spPr/>
      <dgm:t>
        <a:bodyPr/>
        <a:lstStyle/>
        <a:p>
          <a:endParaRPr lang="en-US"/>
        </a:p>
      </dgm:t>
    </dgm:pt>
    <dgm:pt modelId="{0FFFAA22-3430-45F2-A0B6-D0092DFA4B24}">
      <dgm:prSet custT="1"/>
      <dgm:spPr/>
      <dgm:t>
        <a:bodyPr/>
        <a:lstStyle/>
        <a:p>
          <a:r>
            <a:rPr lang="en-US" sz="1200" b="1" dirty="0" smtClean="0"/>
            <a:t>Assessment of risks in the prevention of accidents and occupational diseases</a:t>
          </a:r>
          <a:endParaRPr lang="en-US" sz="1200" b="1" dirty="0"/>
        </a:p>
      </dgm:t>
    </dgm:pt>
    <dgm:pt modelId="{D27DEEED-4AAF-4CAC-B90C-8B4630263873}" type="sibTrans" cxnId="{7FA9D78F-ED5C-4883-9A2A-2A73CB49D881}">
      <dgm:prSet/>
      <dgm:spPr/>
      <dgm:t>
        <a:bodyPr/>
        <a:lstStyle/>
        <a:p>
          <a:endParaRPr lang="en-US"/>
        </a:p>
      </dgm:t>
    </dgm:pt>
    <dgm:pt modelId="{7114DBE8-F037-440E-84B3-05C32646E801}" type="parTrans" cxnId="{7FA9D78F-ED5C-4883-9A2A-2A73CB49D881}">
      <dgm:prSet>
        <dgm:style>
          <a:lnRef idx="1">
            <a:schemeClr val="dk1"/>
          </a:lnRef>
          <a:fillRef idx="0">
            <a:schemeClr val="dk1"/>
          </a:fillRef>
          <a:effectRef idx="0">
            <a:schemeClr val="dk1"/>
          </a:effectRef>
          <a:fontRef idx="minor">
            <a:schemeClr val="tx1"/>
          </a:fontRef>
        </dgm:style>
      </dgm:prSet>
      <dgm:spPr>
        <a:ln/>
      </dgm:spPr>
      <dgm:t>
        <a:bodyPr/>
        <a:lstStyle/>
        <a:p>
          <a:endParaRPr lang="en-US"/>
        </a:p>
      </dgm:t>
    </dgm:pt>
    <dgm:pt modelId="{461D32A1-C8F5-4662-8DC7-DB0683A7863B}">
      <dgm:prSet custT="1"/>
      <dgm:spPr/>
      <dgm:t>
        <a:bodyPr/>
        <a:lstStyle/>
        <a:p>
          <a:pPr algn="l"/>
          <a:r>
            <a:rPr lang="en-US" sz="1400" b="1" dirty="0" smtClean="0"/>
            <a:t>Effective</a:t>
          </a:r>
        </a:p>
        <a:p>
          <a:pPr algn="l"/>
          <a:r>
            <a:rPr lang="en-US" sz="1400" b="1" dirty="0" smtClean="0"/>
            <a:t>OSH management efficiency</a:t>
          </a:r>
          <a:endParaRPr lang="en-US" sz="1400" b="1" dirty="0"/>
        </a:p>
      </dgm:t>
    </dgm:pt>
    <dgm:pt modelId="{F4F61033-6E35-42D5-83BB-4D0E62B4B16D}" type="sibTrans" cxnId="{7978F4E4-D80E-422D-9051-03E4A5C7F345}">
      <dgm:prSet/>
      <dgm:spPr/>
      <dgm:t>
        <a:bodyPr/>
        <a:lstStyle/>
        <a:p>
          <a:endParaRPr lang="en-US"/>
        </a:p>
      </dgm:t>
    </dgm:pt>
    <dgm:pt modelId="{6C2B065C-A8EE-4F9D-ADCD-4401EE268561}" type="parTrans" cxnId="{7978F4E4-D80E-422D-9051-03E4A5C7F345}">
      <dgm:prSet>
        <dgm:style>
          <a:lnRef idx="1">
            <a:schemeClr val="dk1"/>
          </a:lnRef>
          <a:fillRef idx="0">
            <a:schemeClr val="dk1"/>
          </a:fillRef>
          <a:effectRef idx="0">
            <a:schemeClr val="dk1"/>
          </a:effectRef>
          <a:fontRef idx="minor">
            <a:schemeClr val="tx1"/>
          </a:fontRef>
        </dgm:style>
      </dgm:prSet>
      <dgm:spPr>
        <a:ln/>
      </dgm:spPr>
      <dgm:t>
        <a:bodyPr/>
        <a:lstStyle/>
        <a:p>
          <a:endParaRPr lang="en-US"/>
        </a:p>
      </dgm:t>
    </dgm:pt>
    <dgm:pt modelId="{00BD9E1C-B357-44AF-A15C-D698E77A25DE}">
      <dgm:prSet custT="1"/>
      <dgm:spPr/>
      <dgm:t>
        <a:bodyPr/>
        <a:lstStyle/>
        <a:p>
          <a:r>
            <a:rPr lang="en-US" sz="1400" b="1" dirty="0" smtClean="0"/>
            <a:t>Industrial community involvement</a:t>
          </a:r>
          <a:endParaRPr lang="en-US" sz="1400" b="1" dirty="0"/>
        </a:p>
      </dgm:t>
    </dgm:pt>
    <dgm:pt modelId="{14D1A7A2-0232-4AF0-A95A-C9E6C935D924}" type="sibTrans" cxnId="{846EAE2B-C027-4F2B-BA2F-787FADFAE64F}">
      <dgm:prSet/>
      <dgm:spPr/>
      <dgm:t>
        <a:bodyPr/>
        <a:lstStyle/>
        <a:p>
          <a:endParaRPr lang="en-US"/>
        </a:p>
      </dgm:t>
    </dgm:pt>
    <dgm:pt modelId="{4269AE73-A76E-412E-874F-11B9F9A7FDE0}" type="parTrans" cxnId="{846EAE2B-C027-4F2B-BA2F-787FADFAE64F}">
      <dgm:prSet>
        <dgm:style>
          <a:lnRef idx="1">
            <a:schemeClr val="dk1"/>
          </a:lnRef>
          <a:fillRef idx="0">
            <a:schemeClr val="dk1"/>
          </a:fillRef>
          <a:effectRef idx="0">
            <a:schemeClr val="dk1"/>
          </a:effectRef>
          <a:fontRef idx="minor">
            <a:schemeClr val="tx1"/>
          </a:fontRef>
        </dgm:style>
      </dgm:prSet>
      <dgm:spPr>
        <a:ln/>
      </dgm:spPr>
      <dgm:t>
        <a:bodyPr/>
        <a:lstStyle/>
        <a:p>
          <a:endParaRPr lang="en-US"/>
        </a:p>
      </dgm:t>
    </dgm:pt>
    <dgm:pt modelId="{333CB411-1F46-4E57-8434-B1C27A0CD9F0}">
      <dgm:prSet custT="1"/>
      <dgm:spPr/>
      <dgm:t>
        <a:bodyPr anchor="b"/>
        <a:lstStyle/>
        <a:p>
          <a:r>
            <a:rPr lang="en-US" sz="1400" b="1" dirty="0" smtClean="0"/>
            <a:t>OSH Training Centre, TVET and IPT.</a:t>
          </a:r>
          <a:endParaRPr lang="en-US" sz="1400" b="1" dirty="0"/>
        </a:p>
      </dgm:t>
    </dgm:pt>
    <dgm:pt modelId="{6A577630-9FCF-45C2-8278-D8EFC5672AB6}" type="sibTrans" cxnId="{4AEB635A-92D4-4F8C-A1F0-22CE351EA267}">
      <dgm:prSet/>
      <dgm:spPr/>
      <dgm:t>
        <a:bodyPr/>
        <a:lstStyle/>
        <a:p>
          <a:endParaRPr lang="en-US"/>
        </a:p>
      </dgm:t>
    </dgm:pt>
    <dgm:pt modelId="{8D424DA3-79F2-47D3-8D97-17EADCADBF69}" type="parTrans" cxnId="{4AEB635A-92D4-4F8C-A1F0-22CE351EA267}">
      <dgm:prSet>
        <dgm:style>
          <a:lnRef idx="1">
            <a:schemeClr val="dk1"/>
          </a:lnRef>
          <a:fillRef idx="0">
            <a:schemeClr val="dk1"/>
          </a:fillRef>
          <a:effectRef idx="0">
            <a:schemeClr val="dk1"/>
          </a:effectRef>
          <a:fontRef idx="minor">
            <a:schemeClr val="tx1"/>
          </a:fontRef>
        </dgm:style>
      </dgm:prSet>
      <dgm:spPr>
        <a:ln>
          <a:solidFill>
            <a:schemeClr val="tx1"/>
          </a:solidFill>
        </a:ln>
      </dgm:spPr>
      <dgm:t>
        <a:bodyPr/>
        <a:lstStyle/>
        <a:p>
          <a:endParaRPr lang="en-US"/>
        </a:p>
      </dgm:t>
    </dgm:pt>
    <dgm:pt modelId="{D3AE911D-7E9C-45A2-A8FD-105B871AD944}">
      <dgm:prSet custT="1"/>
      <dgm:spPr/>
      <dgm:t>
        <a:bodyPr/>
        <a:lstStyle/>
        <a:p>
          <a:r>
            <a:rPr lang="en-US" sz="1400" b="1" dirty="0" smtClean="0"/>
            <a:t>Involvement of industry and NGOs</a:t>
          </a:r>
          <a:endParaRPr lang="en-US" sz="1400" b="1" dirty="0"/>
        </a:p>
      </dgm:t>
    </dgm:pt>
    <dgm:pt modelId="{F3DD8EFF-DFE0-4632-A139-F0C234254E87}" type="sibTrans" cxnId="{052CECB4-962B-4966-9FC4-4CE41263B7FC}">
      <dgm:prSet/>
      <dgm:spPr/>
      <dgm:t>
        <a:bodyPr/>
        <a:lstStyle/>
        <a:p>
          <a:endParaRPr lang="en-US"/>
        </a:p>
      </dgm:t>
    </dgm:pt>
    <dgm:pt modelId="{98F43E68-07CF-4CDD-B944-22B0D967B83B}" type="parTrans" cxnId="{052CECB4-962B-4966-9FC4-4CE41263B7FC}">
      <dgm:prSet>
        <dgm:style>
          <a:lnRef idx="1">
            <a:schemeClr val="dk1"/>
          </a:lnRef>
          <a:fillRef idx="0">
            <a:schemeClr val="dk1"/>
          </a:fillRef>
          <a:effectRef idx="0">
            <a:schemeClr val="dk1"/>
          </a:effectRef>
          <a:fontRef idx="minor">
            <a:schemeClr val="tx1"/>
          </a:fontRef>
        </dgm:style>
      </dgm:prSet>
      <dgm:spPr>
        <a:ln>
          <a:solidFill>
            <a:schemeClr val="tx1"/>
          </a:solidFill>
        </a:ln>
      </dgm:spPr>
      <dgm:t>
        <a:bodyPr/>
        <a:lstStyle/>
        <a:p>
          <a:endParaRPr lang="en-US"/>
        </a:p>
      </dgm:t>
    </dgm:pt>
    <dgm:pt modelId="{BA84A900-7C41-473E-9B50-53A9A165FE14}">
      <dgm:prSet custT="1"/>
      <dgm:spPr/>
      <dgm:t>
        <a:bodyPr/>
        <a:lstStyle/>
        <a:p>
          <a:pPr algn="r"/>
          <a:r>
            <a:rPr lang="en-US" sz="1200" b="1" dirty="0" smtClean="0"/>
            <a:t>Employer and employee awareness of the importance of OSH</a:t>
          </a:r>
          <a:endParaRPr lang="en-US" sz="1200" b="1" dirty="0"/>
        </a:p>
      </dgm:t>
    </dgm:pt>
    <dgm:pt modelId="{294EE15C-A756-4574-8AAC-4363053B0A73}" type="sibTrans" cxnId="{C981EB95-AD67-4648-9E14-846AEECF99CD}">
      <dgm:prSet/>
      <dgm:spPr/>
      <dgm:t>
        <a:bodyPr/>
        <a:lstStyle/>
        <a:p>
          <a:endParaRPr lang="en-US"/>
        </a:p>
      </dgm:t>
    </dgm:pt>
    <dgm:pt modelId="{751B1B84-1A11-4B97-9CA5-644A7900E6BC}" type="parTrans" cxnId="{C981EB95-AD67-4648-9E14-846AEECF99CD}">
      <dgm:prSet>
        <dgm:style>
          <a:lnRef idx="1">
            <a:schemeClr val="dk1"/>
          </a:lnRef>
          <a:fillRef idx="0">
            <a:schemeClr val="dk1"/>
          </a:fillRef>
          <a:effectRef idx="0">
            <a:schemeClr val="dk1"/>
          </a:effectRef>
          <a:fontRef idx="minor">
            <a:schemeClr val="tx1"/>
          </a:fontRef>
        </dgm:style>
      </dgm:prSet>
      <dgm:spPr>
        <a:ln>
          <a:solidFill>
            <a:schemeClr val="tx1"/>
          </a:solidFill>
        </a:ln>
      </dgm:spPr>
      <dgm:t>
        <a:bodyPr/>
        <a:lstStyle/>
        <a:p>
          <a:endParaRPr lang="en-US"/>
        </a:p>
      </dgm:t>
    </dgm:pt>
    <dgm:pt modelId="{3E1B6346-3C25-4142-B82A-96B1316A34AF}">
      <dgm:prSet custT="1"/>
      <dgm:spPr/>
      <dgm:t>
        <a:bodyPr/>
        <a:lstStyle/>
        <a:p>
          <a:pPr algn="r"/>
          <a:r>
            <a:rPr lang="en-US" sz="1200" b="1" dirty="0" smtClean="0"/>
            <a:t>Commitment and involvement of employees in OSH program</a:t>
          </a:r>
          <a:endParaRPr lang="en-US" sz="1200" b="1" dirty="0"/>
        </a:p>
      </dgm:t>
    </dgm:pt>
    <dgm:pt modelId="{5CB9B643-52FB-4B8D-9E08-35FFF2F32C0F}" type="sibTrans" cxnId="{1873E90B-45F8-40E6-9275-F2CDF5806039}">
      <dgm:prSet/>
      <dgm:spPr/>
      <dgm:t>
        <a:bodyPr/>
        <a:lstStyle/>
        <a:p>
          <a:endParaRPr lang="en-US"/>
        </a:p>
      </dgm:t>
    </dgm:pt>
    <dgm:pt modelId="{F80ADF75-4193-4BF9-B10C-4278784BD1D5}" type="parTrans" cxnId="{1873E90B-45F8-40E6-9275-F2CDF5806039}">
      <dgm:prSet>
        <dgm:style>
          <a:lnRef idx="1">
            <a:schemeClr val="dk1"/>
          </a:lnRef>
          <a:fillRef idx="0">
            <a:schemeClr val="dk1"/>
          </a:fillRef>
          <a:effectRef idx="0">
            <a:schemeClr val="dk1"/>
          </a:effectRef>
          <a:fontRef idx="minor">
            <a:schemeClr val="tx1"/>
          </a:fontRef>
        </dgm:style>
      </dgm:prSet>
      <dgm:spPr>
        <a:ln>
          <a:solidFill>
            <a:schemeClr val="tx1"/>
          </a:solidFill>
        </a:ln>
      </dgm:spPr>
      <dgm:t>
        <a:bodyPr/>
        <a:lstStyle/>
        <a:p>
          <a:endParaRPr lang="en-US"/>
        </a:p>
      </dgm:t>
    </dgm:pt>
    <dgm:pt modelId="{AE9FC6B1-853A-47E9-A72C-5D8B1FCEAF24}">
      <dgm:prSet custT="1"/>
      <dgm:spPr/>
      <dgm:t>
        <a:bodyPr/>
        <a:lstStyle/>
        <a:p>
          <a:r>
            <a:rPr lang="en-US" sz="1200" b="1" dirty="0" smtClean="0"/>
            <a:t>OSH data Collection and Research</a:t>
          </a:r>
          <a:endParaRPr lang="en-US" sz="1200" b="1" dirty="0"/>
        </a:p>
      </dgm:t>
    </dgm:pt>
    <dgm:pt modelId="{EE27E3E4-B0C2-44F7-9248-A9C59188D9E0}" type="sibTrans" cxnId="{A1C095A7-121A-4580-89F0-2AEA72DAF491}">
      <dgm:prSet/>
      <dgm:spPr/>
      <dgm:t>
        <a:bodyPr/>
        <a:lstStyle/>
        <a:p>
          <a:endParaRPr lang="en-US"/>
        </a:p>
      </dgm:t>
    </dgm:pt>
    <dgm:pt modelId="{E2CB7F2B-E328-4B7B-B25B-47F015EA44B2}" type="parTrans" cxnId="{A1C095A7-121A-4580-89F0-2AEA72DAF491}">
      <dgm:prSet>
        <dgm:style>
          <a:lnRef idx="1">
            <a:schemeClr val="dk1"/>
          </a:lnRef>
          <a:fillRef idx="0">
            <a:schemeClr val="dk1"/>
          </a:fillRef>
          <a:effectRef idx="0">
            <a:schemeClr val="dk1"/>
          </a:effectRef>
          <a:fontRef idx="minor">
            <a:schemeClr val="tx1"/>
          </a:fontRef>
        </dgm:style>
      </dgm:prSet>
      <dgm:spPr>
        <a:ln>
          <a:solidFill>
            <a:schemeClr val="tx1"/>
          </a:solidFill>
        </a:ln>
      </dgm:spPr>
      <dgm:t>
        <a:bodyPr/>
        <a:lstStyle/>
        <a:p>
          <a:endParaRPr lang="en-US"/>
        </a:p>
      </dgm:t>
    </dgm:pt>
    <dgm:pt modelId="{8AD75D64-3A23-471D-B1C7-5517F2005CA0}">
      <dgm:prSet custT="1"/>
      <dgm:spPr/>
      <dgm:t>
        <a:bodyPr anchor="ctr"/>
        <a:lstStyle/>
        <a:p>
          <a:pPr algn="ctr"/>
          <a:r>
            <a:rPr lang="en-US" sz="1200" b="1" dirty="0" smtClean="0"/>
            <a:t>OSH Promotion on awareness and information</a:t>
          </a:r>
          <a:endParaRPr lang="en-US" sz="1200" b="1" dirty="0"/>
        </a:p>
      </dgm:t>
    </dgm:pt>
    <dgm:pt modelId="{54544F6F-D233-40B9-865D-46FCB5B9C600}" type="sibTrans" cxnId="{1762CA2C-76FF-4C33-889B-35BDD89209A6}">
      <dgm:prSet/>
      <dgm:spPr/>
      <dgm:t>
        <a:bodyPr/>
        <a:lstStyle/>
        <a:p>
          <a:endParaRPr lang="en-US"/>
        </a:p>
      </dgm:t>
    </dgm:pt>
    <dgm:pt modelId="{4A663231-A11D-465A-A9DA-A37FC44D9A53}" type="parTrans" cxnId="{1762CA2C-76FF-4C33-889B-35BDD89209A6}">
      <dgm:prSet>
        <dgm:style>
          <a:lnRef idx="1">
            <a:schemeClr val="dk1"/>
          </a:lnRef>
          <a:fillRef idx="0">
            <a:schemeClr val="dk1"/>
          </a:fillRef>
          <a:effectRef idx="0">
            <a:schemeClr val="dk1"/>
          </a:effectRef>
          <a:fontRef idx="minor">
            <a:schemeClr val="tx1"/>
          </a:fontRef>
        </dgm:style>
      </dgm:prSet>
      <dgm:spPr>
        <a:ln>
          <a:solidFill>
            <a:schemeClr val="tx1"/>
          </a:solidFill>
        </a:ln>
      </dgm:spPr>
      <dgm:t>
        <a:bodyPr/>
        <a:lstStyle/>
        <a:p>
          <a:endParaRPr lang="en-US"/>
        </a:p>
      </dgm:t>
    </dgm:pt>
    <dgm:pt modelId="{730192C9-A907-4032-9BBC-F881FF23B7E0}">
      <dgm:prSet custT="1"/>
      <dgm:spPr/>
      <dgm:t>
        <a:bodyPr/>
        <a:lstStyle/>
        <a:p>
          <a:r>
            <a:rPr lang="en-US" sz="1300" b="1" dirty="0" smtClean="0"/>
            <a:t>Involvement of government agencies and GLCS</a:t>
          </a:r>
          <a:endParaRPr lang="en-US" sz="1300" b="1" dirty="0"/>
        </a:p>
      </dgm:t>
    </dgm:pt>
    <dgm:pt modelId="{00302B0B-B8A2-43E0-93C0-7DDD7AA9C07F}" type="sibTrans" cxnId="{03FF144D-2048-45C8-BB55-660FBE49D8EF}">
      <dgm:prSet/>
      <dgm:spPr/>
      <dgm:t>
        <a:bodyPr/>
        <a:lstStyle/>
        <a:p>
          <a:endParaRPr lang="en-US"/>
        </a:p>
      </dgm:t>
    </dgm:pt>
    <dgm:pt modelId="{56AE5C37-885A-442B-B305-6F9C2ABA1E4D}" type="parTrans" cxnId="{03FF144D-2048-45C8-BB55-660FBE49D8EF}">
      <dgm:prSet>
        <dgm:style>
          <a:lnRef idx="1">
            <a:schemeClr val="dk1"/>
          </a:lnRef>
          <a:fillRef idx="0">
            <a:schemeClr val="dk1"/>
          </a:fillRef>
          <a:effectRef idx="0">
            <a:schemeClr val="dk1"/>
          </a:effectRef>
          <a:fontRef idx="minor">
            <a:schemeClr val="tx1"/>
          </a:fontRef>
        </dgm:style>
      </dgm:prSet>
      <dgm:spPr>
        <a:ln>
          <a:solidFill>
            <a:schemeClr val="tx1"/>
          </a:solidFill>
        </a:ln>
      </dgm:spPr>
      <dgm:t>
        <a:bodyPr/>
        <a:lstStyle/>
        <a:p>
          <a:endParaRPr lang="en-US"/>
        </a:p>
      </dgm:t>
    </dgm:pt>
    <dgm:pt modelId="{C0913722-2003-4B8D-BA53-E17116A7AA4D}">
      <dgm:prSet custT="1"/>
      <dgm:spPr/>
      <dgm:t>
        <a:bodyPr/>
        <a:lstStyle/>
        <a:p>
          <a:r>
            <a:rPr lang="en-US" sz="1400" b="1" dirty="0" smtClean="0"/>
            <a:t>Strategic and effective enforcement</a:t>
          </a:r>
          <a:endParaRPr lang="en-US" sz="1400" b="1" dirty="0"/>
        </a:p>
      </dgm:t>
    </dgm:pt>
    <dgm:pt modelId="{F4A40416-7B57-4EC3-A544-4C0AEE5D20E9}" type="sibTrans" cxnId="{8E57C5E5-5787-4D57-9E26-1128D3933128}">
      <dgm:prSet/>
      <dgm:spPr/>
      <dgm:t>
        <a:bodyPr/>
        <a:lstStyle/>
        <a:p>
          <a:endParaRPr lang="en-US"/>
        </a:p>
      </dgm:t>
    </dgm:pt>
    <dgm:pt modelId="{CAD764CC-F7B7-4547-B524-1C874A33EA9A}" type="parTrans" cxnId="{8E57C5E5-5787-4D57-9E26-1128D3933128}">
      <dgm:prSet>
        <dgm:style>
          <a:lnRef idx="1">
            <a:schemeClr val="dk1"/>
          </a:lnRef>
          <a:fillRef idx="0">
            <a:schemeClr val="dk1"/>
          </a:fillRef>
          <a:effectRef idx="0">
            <a:schemeClr val="dk1"/>
          </a:effectRef>
          <a:fontRef idx="minor">
            <a:schemeClr val="tx1"/>
          </a:fontRef>
        </dgm:style>
      </dgm:prSet>
      <dgm:spPr>
        <a:ln>
          <a:solidFill>
            <a:schemeClr val="tx1"/>
          </a:solidFill>
        </a:ln>
      </dgm:spPr>
      <dgm:t>
        <a:bodyPr/>
        <a:lstStyle/>
        <a:p>
          <a:endParaRPr lang="en-US"/>
        </a:p>
      </dgm:t>
    </dgm:pt>
    <dgm:pt modelId="{5A9AE3B5-1FF2-4982-889F-F05660069516}">
      <dgm:prSet phldrT="[Text]" custT="1"/>
      <dgm:spPr/>
      <dgm:t>
        <a:bodyPr/>
        <a:lstStyle/>
        <a:p>
          <a:pPr algn="ctr">
            <a:spcAft>
              <a:spcPts val="0"/>
            </a:spcAft>
          </a:pPr>
          <a:r>
            <a:rPr lang="en-US" sz="1400" b="1" dirty="0" smtClean="0"/>
            <a:t>OSH knowledge and skills</a:t>
          </a:r>
          <a:endParaRPr lang="en-US" sz="1400" dirty="0"/>
        </a:p>
      </dgm:t>
    </dgm:pt>
    <dgm:pt modelId="{38A31AA8-548A-4BF4-876C-EDE24C6459AC}" type="sibTrans" cxnId="{A6AB79B6-849C-4B2F-8C54-781AE4F3F4F1}">
      <dgm:prSet/>
      <dgm:spPr/>
      <dgm:t>
        <a:bodyPr/>
        <a:lstStyle/>
        <a:p>
          <a:endParaRPr lang="en-US"/>
        </a:p>
      </dgm:t>
    </dgm:pt>
    <dgm:pt modelId="{0AC9752C-D14D-4CF7-812A-252C1BF8F137}" type="parTrans" cxnId="{A6AB79B6-849C-4B2F-8C54-781AE4F3F4F1}">
      <dgm:prSet>
        <dgm:style>
          <a:lnRef idx="1">
            <a:schemeClr val="dk1"/>
          </a:lnRef>
          <a:fillRef idx="0">
            <a:schemeClr val="dk1"/>
          </a:fillRef>
          <a:effectRef idx="0">
            <a:schemeClr val="dk1"/>
          </a:effectRef>
          <a:fontRef idx="minor">
            <a:schemeClr val="tx1"/>
          </a:fontRef>
        </dgm:style>
      </dgm:prSet>
      <dgm:spPr>
        <a:ln>
          <a:solidFill>
            <a:schemeClr val="tx1"/>
          </a:solidFill>
        </a:ln>
      </dgm:spPr>
      <dgm:t>
        <a:bodyPr/>
        <a:lstStyle/>
        <a:p>
          <a:endParaRPr lang="en-US"/>
        </a:p>
      </dgm:t>
    </dgm:pt>
    <dgm:pt modelId="{0196734B-2771-49FE-82C5-AB7430858796}">
      <dgm:prSet custT="1"/>
      <dgm:spPr/>
      <dgm:t>
        <a:bodyPr/>
        <a:lstStyle/>
        <a:p>
          <a:pPr>
            <a:spcAft>
              <a:spcPts val="0"/>
            </a:spcAft>
          </a:pPr>
          <a:r>
            <a:rPr lang="en-US" sz="1400" b="1" dirty="0" smtClean="0"/>
            <a:t>OSH policies and legislation</a:t>
          </a:r>
          <a:endParaRPr lang="en-US" sz="1400" b="1" dirty="0"/>
        </a:p>
        <a:p>
          <a:pPr>
            <a:spcAft>
              <a:spcPts val="0"/>
            </a:spcAft>
          </a:pPr>
          <a:endParaRPr lang="en-US" sz="1400" dirty="0"/>
        </a:p>
      </dgm:t>
    </dgm:pt>
    <dgm:pt modelId="{826CBAEF-0C13-4ACF-97C5-CBF254D238B9}" type="sibTrans" cxnId="{1B1F050F-3DB5-4AC0-AC86-AE856A7D14E6}">
      <dgm:prSet/>
      <dgm:spPr/>
      <dgm:t>
        <a:bodyPr/>
        <a:lstStyle/>
        <a:p>
          <a:endParaRPr lang="en-US"/>
        </a:p>
      </dgm:t>
    </dgm:pt>
    <dgm:pt modelId="{386E02AF-6FB1-4B68-93A6-283A7BD150F8}" type="parTrans" cxnId="{1B1F050F-3DB5-4AC0-AC86-AE856A7D14E6}">
      <dgm:prSet>
        <dgm:style>
          <a:lnRef idx="1">
            <a:schemeClr val="dk1"/>
          </a:lnRef>
          <a:fillRef idx="0">
            <a:schemeClr val="dk1"/>
          </a:fillRef>
          <a:effectRef idx="0">
            <a:schemeClr val="dk1"/>
          </a:effectRef>
          <a:fontRef idx="minor">
            <a:schemeClr val="tx1"/>
          </a:fontRef>
        </dgm:style>
      </dgm:prSet>
      <dgm:spPr>
        <a:ln>
          <a:solidFill>
            <a:schemeClr val="tx1"/>
          </a:solidFill>
        </a:ln>
      </dgm:spPr>
      <dgm:t>
        <a:bodyPr/>
        <a:lstStyle/>
        <a:p>
          <a:endParaRPr lang="en-US"/>
        </a:p>
      </dgm:t>
    </dgm:pt>
    <dgm:pt modelId="{553C8DB8-E6CD-4B29-A6DE-C60416AE9B74}" type="pres">
      <dgm:prSet presAssocID="{8E55C181-F829-4E72-8BF7-4BF44F22890A}" presName="cycle" presStyleCnt="0">
        <dgm:presLayoutVars>
          <dgm:chMax val="1"/>
          <dgm:dir/>
          <dgm:animLvl val="ctr"/>
          <dgm:resizeHandles val="exact"/>
        </dgm:presLayoutVars>
      </dgm:prSet>
      <dgm:spPr/>
      <dgm:t>
        <a:bodyPr/>
        <a:lstStyle/>
        <a:p>
          <a:endParaRPr lang="en-US"/>
        </a:p>
      </dgm:t>
    </dgm:pt>
    <dgm:pt modelId="{3F4D67AF-D68F-4256-B87A-2C587CC5DBC8}" type="pres">
      <dgm:prSet presAssocID="{D7C4C132-73C1-40EF-878C-385D40653781}" presName="centerShape" presStyleLbl="node0" presStyleIdx="0" presStyleCnt="1" custScaleX="263536" custScaleY="256823"/>
      <dgm:spPr/>
      <dgm:t>
        <a:bodyPr/>
        <a:lstStyle/>
        <a:p>
          <a:endParaRPr lang="en-US"/>
        </a:p>
      </dgm:t>
    </dgm:pt>
    <dgm:pt modelId="{2B8BCE32-A22C-4BE6-8557-95B2F7ACF37E}" type="pres">
      <dgm:prSet presAssocID="{386E02AF-6FB1-4B68-93A6-283A7BD150F8}" presName="Name9" presStyleLbl="parChTrans1D2" presStyleIdx="0" presStyleCnt="13"/>
      <dgm:spPr/>
      <dgm:t>
        <a:bodyPr/>
        <a:lstStyle/>
        <a:p>
          <a:endParaRPr lang="en-US"/>
        </a:p>
      </dgm:t>
    </dgm:pt>
    <dgm:pt modelId="{AA88B1AF-9C2C-4AB2-AB14-ADE685DB5727}" type="pres">
      <dgm:prSet presAssocID="{386E02AF-6FB1-4B68-93A6-283A7BD150F8}" presName="connTx" presStyleLbl="parChTrans1D2" presStyleIdx="0" presStyleCnt="13"/>
      <dgm:spPr/>
      <dgm:t>
        <a:bodyPr/>
        <a:lstStyle/>
        <a:p>
          <a:endParaRPr lang="en-US"/>
        </a:p>
      </dgm:t>
    </dgm:pt>
    <dgm:pt modelId="{E53E0C7C-CFC3-4871-A76D-EB2F087AC646}" type="pres">
      <dgm:prSet presAssocID="{0196734B-2771-49FE-82C5-AB7430858796}" presName="node" presStyleLbl="node1" presStyleIdx="0" presStyleCnt="13" custScaleX="160493" custScaleY="158369">
        <dgm:presLayoutVars>
          <dgm:bulletEnabled val="1"/>
        </dgm:presLayoutVars>
      </dgm:prSet>
      <dgm:spPr/>
      <dgm:t>
        <a:bodyPr/>
        <a:lstStyle/>
        <a:p>
          <a:endParaRPr lang="en-US"/>
        </a:p>
      </dgm:t>
    </dgm:pt>
    <dgm:pt modelId="{CDB5F173-8840-4835-B80D-EDDF2F33F7AB}" type="pres">
      <dgm:prSet presAssocID="{0AC9752C-D14D-4CF7-812A-252C1BF8F137}" presName="Name9" presStyleLbl="parChTrans1D2" presStyleIdx="1" presStyleCnt="13"/>
      <dgm:spPr/>
      <dgm:t>
        <a:bodyPr/>
        <a:lstStyle/>
        <a:p>
          <a:endParaRPr lang="en-US"/>
        </a:p>
      </dgm:t>
    </dgm:pt>
    <dgm:pt modelId="{252446E5-52C5-491A-9DAD-8817B20E7244}" type="pres">
      <dgm:prSet presAssocID="{0AC9752C-D14D-4CF7-812A-252C1BF8F137}" presName="connTx" presStyleLbl="parChTrans1D2" presStyleIdx="1" presStyleCnt="13"/>
      <dgm:spPr/>
      <dgm:t>
        <a:bodyPr/>
        <a:lstStyle/>
        <a:p>
          <a:endParaRPr lang="en-US"/>
        </a:p>
      </dgm:t>
    </dgm:pt>
    <dgm:pt modelId="{BBACB66C-3FDA-4551-9C39-E867A2BC3A30}" type="pres">
      <dgm:prSet presAssocID="{5A9AE3B5-1FF2-4982-889F-F05660069516}" presName="node" presStyleLbl="node1" presStyleIdx="1" presStyleCnt="13" custScaleX="160493" custScaleY="158369" custLinFactX="93564" custLinFactY="-100000" custLinFactNeighborX="100000" custLinFactNeighborY="-124988">
        <dgm:presLayoutVars>
          <dgm:bulletEnabled val="1"/>
        </dgm:presLayoutVars>
      </dgm:prSet>
      <dgm:spPr/>
      <dgm:t>
        <a:bodyPr/>
        <a:lstStyle/>
        <a:p>
          <a:endParaRPr lang="en-US"/>
        </a:p>
      </dgm:t>
    </dgm:pt>
    <dgm:pt modelId="{E0F5D945-5830-4CF4-82E2-2A06715AEE05}" type="pres">
      <dgm:prSet presAssocID="{CAD764CC-F7B7-4547-B524-1C874A33EA9A}" presName="Name9" presStyleLbl="parChTrans1D2" presStyleIdx="2" presStyleCnt="13"/>
      <dgm:spPr/>
      <dgm:t>
        <a:bodyPr/>
        <a:lstStyle/>
        <a:p>
          <a:endParaRPr lang="en-US"/>
        </a:p>
      </dgm:t>
    </dgm:pt>
    <dgm:pt modelId="{C1E4F046-0FD8-4019-8BFE-AF7DF9719D33}" type="pres">
      <dgm:prSet presAssocID="{CAD764CC-F7B7-4547-B524-1C874A33EA9A}" presName="connTx" presStyleLbl="parChTrans1D2" presStyleIdx="2" presStyleCnt="13"/>
      <dgm:spPr/>
      <dgm:t>
        <a:bodyPr/>
        <a:lstStyle/>
        <a:p>
          <a:endParaRPr lang="en-US"/>
        </a:p>
      </dgm:t>
    </dgm:pt>
    <dgm:pt modelId="{6CFB8BA2-FF0B-4D3C-8D32-BCEA2443603F}" type="pres">
      <dgm:prSet presAssocID="{C0913722-2003-4B8D-BA53-E17116A7AA4D}" presName="node" presStyleLbl="node1" presStyleIdx="2" presStyleCnt="13" custScaleX="160493" custScaleY="158369">
        <dgm:presLayoutVars>
          <dgm:bulletEnabled val="1"/>
        </dgm:presLayoutVars>
      </dgm:prSet>
      <dgm:spPr/>
      <dgm:t>
        <a:bodyPr/>
        <a:lstStyle/>
        <a:p>
          <a:endParaRPr lang="en-US"/>
        </a:p>
      </dgm:t>
    </dgm:pt>
    <dgm:pt modelId="{1A5CC8CC-7B09-4008-8F2D-3B05C19E66AF}" type="pres">
      <dgm:prSet presAssocID="{56AE5C37-885A-442B-B305-6F9C2ABA1E4D}" presName="Name9" presStyleLbl="parChTrans1D2" presStyleIdx="3" presStyleCnt="13"/>
      <dgm:spPr/>
      <dgm:t>
        <a:bodyPr/>
        <a:lstStyle/>
        <a:p>
          <a:endParaRPr lang="en-US"/>
        </a:p>
      </dgm:t>
    </dgm:pt>
    <dgm:pt modelId="{542DBA51-5D33-4102-86EA-F5215B95F85E}" type="pres">
      <dgm:prSet presAssocID="{56AE5C37-885A-442B-B305-6F9C2ABA1E4D}" presName="connTx" presStyleLbl="parChTrans1D2" presStyleIdx="3" presStyleCnt="13"/>
      <dgm:spPr/>
      <dgm:t>
        <a:bodyPr/>
        <a:lstStyle/>
        <a:p>
          <a:endParaRPr lang="en-US"/>
        </a:p>
      </dgm:t>
    </dgm:pt>
    <dgm:pt modelId="{34780F62-5AB5-4673-B115-407AC155E30A}" type="pres">
      <dgm:prSet presAssocID="{730192C9-A907-4032-9BBC-F881FF23B7E0}" presName="node" presStyleLbl="node1" presStyleIdx="3" presStyleCnt="13" custScaleX="160493" custScaleY="158369">
        <dgm:presLayoutVars>
          <dgm:bulletEnabled val="1"/>
        </dgm:presLayoutVars>
      </dgm:prSet>
      <dgm:spPr/>
      <dgm:t>
        <a:bodyPr/>
        <a:lstStyle/>
        <a:p>
          <a:endParaRPr lang="en-US"/>
        </a:p>
      </dgm:t>
    </dgm:pt>
    <dgm:pt modelId="{35789394-17DA-4AA4-A57E-CB7496C0D742}" type="pres">
      <dgm:prSet presAssocID="{4A663231-A11D-465A-A9DA-A37FC44D9A53}" presName="Name9" presStyleLbl="parChTrans1D2" presStyleIdx="4" presStyleCnt="13"/>
      <dgm:spPr/>
      <dgm:t>
        <a:bodyPr/>
        <a:lstStyle/>
        <a:p>
          <a:endParaRPr lang="en-US"/>
        </a:p>
      </dgm:t>
    </dgm:pt>
    <dgm:pt modelId="{90192AF2-E770-4A6D-84A6-F7E5451AA395}" type="pres">
      <dgm:prSet presAssocID="{4A663231-A11D-465A-A9DA-A37FC44D9A53}" presName="connTx" presStyleLbl="parChTrans1D2" presStyleIdx="4" presStyleCnt="13"/>
      <dgm:spPr/>
      <dgm:t>
        <a:bodyPr/>
        <a:lstStyle/>
        <a:p>
          <a:endParaRPr lang="en-US"/>
        </a:p>
      </dgm:t>
    </dgm:pt>
    <dgm:pt modelId="{9382A7DF-9BC3-4BC1-A83C-30BF1F184245}" type="pres">
      <dgm:prSet presAssocID="{8AD75D64-3A23-471D-B1C7-5517F2005CA0}" presName="node" presStyleLbl="node1" presStyleIdx="4" presStyleCnt="13" custScaleX="160493" custScaleY="158369">
        <dgm:presLayoutVars>
          <dgm:bulletEnabled val="1"/>
        </dgm:presLayoutVars>
      </dgm:prSet>
      <dgm:spPr/>
      <dgm:t>
        <a:bodyPr/>
        <a:lstStyle/>
        <a:p>
          <a:endParaRPr lang="en-US"/>
        </a:p>
      </dgm:t>
    </dgm:pt>
    <dgm:pt modelId="{3BD5A69C-6CCB-4261-91CF-24F73FF1F3F0}" type="pres">
      <dgm:prSet presAssocID="{E2CB7F2B-E328-4B7B-B25B-47F015EA44B2}" presName="Name9" presStyleLbl="parChTrans1D2" presStyleIdx="5" presStyleCnt="13"/>
      <dgm:spPr/>
      <dgm:t>
        <a:bodyPr/>
        <a:lstStyle/>
        <a:p>
          <a:endParaRPr lang="en-US"/>
        </a:p>
      </dgm:t>
    </dgm:pt>
    <dgm:pt modelId="{F470779A-E43E-49C9-9451-B58E5B7CE884}" type="pres">
      <dgm:prSet presAssocID="{E2CB7F2B-E328-4B7B-B25B-47F015EA44B2}" presName="connTx" presStyleLbl="parChTrans1D2" presStyleIdx="5" presStyleCnt="13"/>
      <dgm:spPr/>
      <dgm:t>
        <a:bodyPr/>
        <a:lstStyle/>
        <a:p>
          <a:endParaRPr lang="en-US"/>
        </a:p>
      </dgm:t>
    </dgm:pt>
    <dgm:pt modelId="{F06AF987-2884-4290-BFCF-765BD439E4B1}" type="pres">
      <dgm:prSet presAssocID="{AE9FC6B1-853A-47E9-A72C-5D8B1FCEAF24}" presName="node" presStyleLbl="node1" presStyleIdx="5" presStyleCnt="13" custScaleX="160493" custScaleY="158369">
        <dgm:presLayoutVars>
          <dgm:bulletEnabled val="1"/>
        </dgm:presLayoutVars>
      </dgm:prSet>
      <dgm:spPr/>
      <dgm:t>
        <a:bodyPr/>
        <a:lstStyle/>
        <a:p>
          <a:endParaRPr lang="en-US"/>
        </a:p>
      </dgm:t>
    </dgm:pt>
    <dgm:pt modelId="{5C50B83C-0386-4861-95EA-CE1922A901E4}" type="pres">
      <dgm:prSet presAssocID="{F80ADF75-4193-4BF9-B10C-4278784BD1D5}" presName="Name9" presStyleLbl="parChTrans1D2" presStyleIdx="6" presStyleCnt="13"/>
      <dgm:spPr/>
      <dgm:t>
        <a:bodyPr/>
        <a:lstStyle/>
        <a:p>
          <a:endParaRPr lang="en-US"/>
        </a:p>
      </dgm:t>
    </dgm:pt>
    <dgm:pt modelId="{95A420AC-B610-49BD-93EF-810B78436D09}" type="pres">
      <dgm:prSet presAssocID="{F80ADF75-4193-4BF9-B10C-4278784BD1D5}" presName="connTx" presStyleLbl="parChTrans1D2" presStyleIdx="6" presStyleCnt="13"/>
      <dgm:spPr/>
      <dgm:t>
        <a:bodyPr/>
        <a:lstStyle/>
        <a:p>
          <a:endParaRPr lang="en-US"/>
        </a:p>
      </dgm:t>
    </dgm:pt>
    <dgm:pt modelId="{B5797989-7CBB-4CE1-8C50-0EF65A1FE0FA}" type="pres">
      <dgm:prSet presAssocID="{3E1B6346-3C25-4142-B82A-96B1316A34AF}" presName="node" presStyleLbl="node1" presStyleIdx="6" presStyleCnt="13" custScaleX="160493" custScaleY="158369">
        <dgm:presLayoutVars>
          <dgm:bulletEnabled val="1"/>
        </dgm:presLayoutVars>
      </dgm:prSet>
      <dgm:spPr/>
      <dgm:t>
        <a:bodyPr/>
        <a:lstStyle/>
        <a:p>
          <a:endParaRPr lang="en-US"/>
        </a:p>
      </dgm:t>
    </dgm:pt>
    <dgm:pt modelId="{D1E952C5-9332-4BED-9714-BE22791A5367}" type="pres">
      <dgm:prSet presAssocID="{751B1B84-1A11-4B97-9CA5-644A7900E6BC}" presName="Name9" presStyleLbl="parChTrans1D2" presStyleIdx="7" presStyleCnt="13"/>
      <dgm:spPr/>
      <dgm:t>
        <a:bodyPr/>
        <a:lstStyle/>
        <a:p>
          <a:endParaRPr lang="en-US"/>
        </a:p>
      </dgm:t>
    </dgm:pt>
    <dgm:pt modelId="{6DA97803-F518-46FA-8072-94E4F8295B36}" type="pres">
      <dgm:prSet presAssocID="{751B1B84-1A11-4B97-9CA5-644A7900E6BC}" presName="connTx" presStyleLbl="parChTrans1D2" presStyleIdx="7" presStyleCnt="13"/>
      <dgm:spPr/>
      <dgm:t>
        <a:bodyPr/>
        <a:lstStyle/>
        <a:p>
          <a:endParaRPr lang="en-US"/>
        </a:p>
      </dgm:t>
    </dgm:pt>
    <dgm:pt modelId="{E586BDFD-DF4D-4125-BFCE-B8CA5120B08B}" type="pres">
      <dgm:prSet presAssocID="{BA84A900-7C41-473E-9B50-53A9A165FE14}" presName="node" presStyleLbl="node1" presStyleIdx="7" presStyleCnt="13" custScaleX="160493" custScaleY="158369">
        <dgm:presLayoutVars>
          <dgm:bulletEnabled val="1"/>
        </dgm:presLayoutVars>
      </dgm:prSet>
      <dgm:spPr/>
      <dgm:t>
        <a:bodyPr/>
        <a:lstStyle/>
        <a:p>
          <a:endParaRPr lang="en-US"/>
        </a:p>
      </dgm:t>
    </dgm:pt>
    <dgm:pt modelId="{D0B6F011-B170-4ABC-842C-3579F21771A9}" type="pres">
      <dgm:prSet presAssocID="{98F43E68-07CF-4CDD-B944-22B0D967B83B}" presName="Name9" presStyleLbl="parChTrans1D2" presStyleIdx="8" presStyleCnt="13"/>
      <dgm:spPr/>
      <dgm:t>
        <a:bodyPr/>
        <a:lstStyle/>
        <a:p>
          <a:endParaRPr lang="en-US"/>
        </a:p>
      </dgm:t>
    </dgm:pt>
    <dgm:pt modelId="{8C866542-4AC9-4BE3-8288-F3DB412EBF9D}" type="pres">
      <dgm:prSet presAssocID="{98F43E68-07CF-4CDD-B944-22B0D967B83B}" presName="connTx" presStyleLbl="parChTrans1D2" presStyleIdx="8" presStyleCnt="13"/>
      <dgm:spPr/>
      <dgm:t>
        <a:bodyPr/>
        <a:lstStyle/>
        <a:p>
          <a:endParaRPr lang="en-US"/>
        </a:p>
      </dgm:t>
    </dgm:pt>
    <dgm:pt modelId="{E88B57DF-63E4-44DD-97F7-EE964978A7B1}" type="pres">
      <dgm:prSet presAssocID="{D3AE911D-7E9C-45A2-A8FD-105B871AD944}" presName="node" presStyleLbl="node1" presStyleIdx="8" presStyleCnt="13" custScaleX="160493" custScaleY="158369">
        <dgm:presLayoutVars>
          <dgm:bulletEnabled val="1"/>
        </dgm:presLayoutVars>
      </dgm:prSet>
      <dgm:spPr/>
      <dgm:t>
        <a:bodyPr/>
        <a:lstStyle/>
        <a:p>
          <a:endParaRPr lang="en-US"/>
        </a:p>
      </dgm:t>
    </dgm:pt>
    <dgm:pt modelId="{6FE928D8-37AD-4D54-9F66-8329ACDB196B}" type="pres">
      <dgm:prSet presAssocID="{8D424DA3-79F2-47D3-8D97-17EADCADBF69}" presName="Name9" presStyleLbl="parChTrans1D2" presStyleIdx="9" presStyleCnt="13"/>
      <dgm:spPr/>
      <dgm:t>
        <a:bodyPr/>
        <a:lstStyle/>
        <a:p>
          <a:endParaRPr lang="en-US"/>
        </a:p>
      </dgm:t>
    </dgm:pt>
    <dgm:pt modelId="{13F0C9C9-2207-4FCB-8EDF-CCCF1E0F4D2B}" type="pres">
      <dgm:prSet presAssocID="{8D424DA3-79F2-47D3-8D97-17EADCADBF69}" presName="connTx" presStyleLbl="parChTrans1D2" presStyleIdx="9" presStyleCnt="13"/>
      <dgm:spPr/>
      <dgm:t>
        <a:bodyPr/>
        <a:lstStyle/>
        <a:p>
          <a:endParaRPr lang="en-US"/>
        </a:p>
      </dgm:t>
    </dgm:pt>
    <dgm:pt modelId="{1BE02F5B-2243-4F62-A899-278A0A444A8F}" type="pres">
      <dgm:prSet presAssocID="{333CB411-1F46-4E57-8434-B1C27A0CD9F0}" presName="node" presStyleLbl="node1" presStyleIdx="9" presStyleCnt="13" custScaleX="160493" custScaleY="158369" custRadScaleRad="100271" custRadScaleInc="-2920">
        <dgm:presLayoutVars>
          <dgm:bulletEnabled val="1"/>
        </dgm:presLayoutVars>
      </dgm:prSet>
      <dgm:spPr/>
      <dgm:t>
        <a:bodyPr/>
        <a:lstStyle/>
        <a:p>
          <a:endParaRPr lang="en-US"/>
        </a:p>
      </dgm:t>
    </dgm:pt>
    <dgm:pt modelId="{8CBBE4A4-45F4-44ED-8EE2-21AA4E504CD4}" type="pres">
      <dgm:prSet presAssocID="{4269AE73-A76E-412E-874F-11B9F9A7FDE0}" presName="Name9" presStyleLbl="parChTrans1D2" presStyleIdx="10" presStyleCnt="13"/>
      <dgm:spPr/>
      <dgm:t>
        <a:bodyPr/>
        <a:lstStyle/>
        <a:p>
          <a:endParaRPr lang="en-US"/>
        </a:p>
      </dgm:t>
    </dgm:pt>
    <dgm:pt modelId="{C1350FF1-6842-4D78-BD66-B9CEDB553D2D}" type="pres">
      <dgm:prSet presAssocID="{4269AE73-A76E-412E-874F-11B9F9A7FDE0}" presName="connTx" presStyleLbl="parChTrans1D2" presStyleIdx="10" presStyleCnt="13"/>
      <dgm:spPr/>
      <dgm:t>
        <a:bodyPr/>
        <a:lstStyle/>
        <a:p>
          <a:endParaRPr lang="en-US"/>
        </a:p>
      </dgm:t>
    </dgm:pt>
    <dgm:pt modelId="{E07FDBC7-84A3-4235-93DA-51D0DE74FC0D}" type="pres">
      <dgm:prSet presAssocID="{00BD9E1C-B357-44AF-A15C-D698E77A25DE}" presName="node" presStyleLbl="node1" presStyleIdx="10" presStyleCnt="13" custScaleX="160493" custScaleY="158369">
        <dgm:presLayoutVars>
          <dgm:bulletEnabled val="1"/>
        </dgm:presLayoutVars>
      </dgm:prSet>
      <dgm:spPr/>
      <dgm:t>
        <a:bodyPr/>
        <a:lstStyle/>
        <a:p>
          <a:endParaRPr lang="en-US"/>
        </a:p>
      </dgm:t>
    </dgm:pt>
    <dgm:pt modelId="{06E385C9-BEDF-4BAC-BE4A-A3095DDA01BF}" type="pres">
      <dgm:prSet presAssocID="{6C2B065C-A8EE-4F9D-ADCD-4401EE268561}" presName="Name9" presStyleLbl="parChTrans1D2" presStyleIdx="11" presStyleCnt="13"/>
      <dgm:spPr/>
      <dgm:t>
        <a:bodyPr/>
        <a:lstStyle/>
        <a:p>
          <a:endParaRPr lang="en-US"/>
        </a:p>
      </dgm:t>
    </dgm:pt>
    <dgm:pt modelId="{90F6912D-12A1-4626-81F3-AD0A18B89561}" type="pres">
      <dgm:prSet presAssocID="{6C2B065C-A8EE-4F9D-ADCD-4401EE268561}" presName="connTx" presStyleLbl="parChTrans1D2" presStyleIdx="11" presStyleCnt="13"/>
      <dgm:spPr/>
      <dgm:t>
        <a:bodyPr/>
        <a:lstStyle/>
        <a:p>
          <a:endParaRPr lang="en-US"/>
        </a:p>
      </dgm:t>
    </dgm:pt>
    <dgm:pt modelId="{AEAD95F0-CE65-4D4C-962C-EF2960EEC967}" type="pres">
      <dgm:prSet presAssocID="{461D32A1-C8F5-4662-8DC7-DB0683A7863B}" presName="node" presStyleLbl="node1" presStyleIdx="11" presStyleCnt="13" custScaleX="160493" custScaleY="158369">
        <dgm:presLayoutVars>
          <dgm:bulletEnabled val="1"/>
        </dgm:presLayoutVars>
      </dgm:prSet>
      <dgm:spPr/>
      <dgm:t>
        <a:bodyPr/>
        <a:lstStyle/>
        <a:p>
          <a:endParaRPr lang="en-US"/>
        </a:p>
      </dgm:t>
    </dgm:pt>
    <dgm:pt modelId="{21ACEE6D-9586-47A7-AE24-81BB6D9DCC1A}" type="pres">
      <dgm:prSet presAssocID="{7114DBE8-F037-440E-84B3-05C32646E801}" presName="Name9" presStyleLbl="parChTrans1D2" presStyleIdx="12" presStyleCnt="13"/>
      <dgm:spPr/>
      <dgm:t>
        <a:bodyPr/>
        <a:lstStyle/>
        <a:p>
          <a:endParaRPr lang="en-US"/>
        </a:p>
      </dgm:t>
    </dgm:pt>
    <dgm:pt modelId="{37ED4254-5F79-48B5-94E9-0A97A85F723A}" type="pres">
      <dgm:prSet presAssocID="{7114DBE8-F037-440E-84B3-05C32646E801}" presName="connTx" presStyleLbl="parChTrans1D2" presStyleIdx="12" presStyleCnt="13"/>
      <dgm:spPr/>
      <dgm:t>
        <a:bodyPr/>
        <a:lstStyle/>
        <a:p>
          <a:endParaRPr lang="en-US"/>
        </a:p>
      </dgm:t>
    </dgm:pt>
    <dgm:pt modelId="{F260ACF9-5D00-4197-B06D-02D3AFEBB617}" type="pres">
      <dgm:prSet presAssocID="{0FFFAA22-3430-45F2-A0B6-D0092DFA4B24}" presName="node" presStyleLbl="node1" presStyleIdx="12" presStyleCnt="13" custScaleX="160493" custScaleY="158369">
        <dgm:presLayoutVars>
          <dgm:bulletEnabled val="1"/>
        </dgm:presLayoutVars>
      </dgm:prSet>
      <dgm:spPr/>
      <dgm:t>
        <a:bodyPr/>
        <a:lstStyle/>
        <a:p>
          <a:endParaRPr lang="en-US"/>
        </a:p>
      </dgm:t>
    </dgm:pt>
  </dgm:ptLst>
  <dgm:cxnLst>
    <dgm:cxn modelId="{9C32ECC9-2FE9-40E6-B121-9DDE769DADDB}" type="presOf" srcId="{3E1B6346-3C25-4142-B82A-96B1316A34AF}" destId="{B5797989-7CBB-4CE1-8C50-0EF65A1FE0FA}" srcOrd="0" destOrd="0" presId="urn:microsoft.com/office/officeart/2005/8/layout/radial1"/>
    <dgm:cxn modelId="{FFEEF912-440E-4D3A-B08D-47431C8B3A76}" type="presOf" srcId="{386E02AF-6FB1-4B68-93A6-283A7BD150F8}" destId="{2B8BCE32-A22C-4BE6-8557-95B2F7ACF37E}" srcOrd="0" destOrd="0" presId="urn:microsoft.com/office/officeart/2005/8/layout/radial1"/>
    <dgm:cxn modelId="{7978F4E4-D80E-422D-9051-03E4A5C7F345}" srcId="{D7C4C132-73C1-40EF-878C-385D40653781}" destId="{461D32A1-C8F5-4662-8DC7-DB0683A7863B}" srcOrd="11" destOrd="0" parTransId="{6C2B065C-A8EE-4F9D-ADCD-4401EE268561}" sibTransId="{F4F61033-6E35-42D5-83BB-4D0E62B4B16D}"/>
    <dgm:cxn modelId="{CA0A1C39-B654-46AE-9063-8AC36D527872}" type="presOf" srcId="{0196734B-2771-49FE-82C5-AB7430858796}" destId="{E53E0C7C-CFC3-4871-A76D-EB2F087AC646}" srcOrd="0" destOrd="0" presId="urn:microsoft.com/office/officeart/2005/8/layout/radial1"/>
    <dgm:cxn modelId="{B934809F-8154-44F3-933C-07DC185671F7}" type="presOf" srcId="{8AD75D64-3A23-471D-B1C7-5517F2005CA0}" destId="{9382A7DF-9BC3-4BC1-A83C-30BF1F184245}" srcOrd="0" destOrd="0" presId="urn:microsoft.com/office/officeart/2005/8/layout/radial1"/>
    <dgm:cxn modelId="{DA19B2FC-7E5F-4ACB-98F2-7CCE018A0097}" type="presOf" srcId="{6C2B065C-A8EE-4F9D-ADCD-4401EE268561}" destId="{90F6912D-12A1-4626-81F3-AD0A18B89561}" srcOrd="1" destOrd="0" presId="urn:microsoft.com/office/officeart/2005/8/layout/radial1"/>
    <dgm:cxn modelId="{48E9143A-919B-4175-AD8F-746F270BEE86}" type="presOf" srcId="{F80ADF75-4193-4BF9-B10C-4278784BD1D5}" destId="{95A420AC-B610-49BD-93EF-810B78436D09}" srcOrd="1" destOrd="0" presId="urn:microsoft.com/office/officeart/2005/8/layout/radial1"/>
    <dgm:cxn modelId="{1762CA2C-76FF-4C33-889B-35BDD89209A6}" srcId="{D7C4C132-73C1-40EF-878C-385D40653781}" destId="{8AD75D64-3A23-471D-B1C7-5517F2005CA0}" srcOrd="4" destOrd="0" parTransId="{4A663231-A11D-465A-A9DA-A37FC44D9A53}" sibTransId="{54544F6F-D233-40B9-865D-46FCB5B9C600}"/>
    <dgm:cxn modelId="{D600A779-A62F-44A6-A2A1-F73B0515EA14}" type="presOf" srcId="{730192C9-A907-4032-9BBC-F881FF23B7E0}" destId="{34780F62-5AB5-4673-B115-407AC155E30A}" srcOrd="0" destOrd="0" presId="urn:microsoft.com/office/officeart/2005/8/layout/radial1"/>
    <dgm:cxn modelId="{3FDB9BBE-10C5-40C4-827F-BE8224C96E96}" type="presOf" srcId="{4A663231-A11D-465A-A9DA-A37FC44D9A53}" destId="{35789394-17DA-4AA4-A57E-CB7496C0D742}" srcOrd="0" destOrd="0" presId="urn:microsoft.com/office/officeart/2005/8/layout/radial1"/>
    <dgm:cxn modelId="{4AEB635A-92D4-4F8C-A1F0-22CE351EA267}" srcId="{D7C4C132-73C1-40EF-878C-385D40653781}" destId="{333CB411-1F46-4E57-8434-B1C27A0CD9F0}" srcOrd="9" destOrd="0" parTransId="{8D424DA3-79F2-47D3-8D97-17EADCADBF69}" sibTransId="{6A577630-9FCF-45C2-8278-D8EFC5672AB6}"/>
    <dgm:cxn modelId="{5BED40FA-8B91-42E7-92E3-666C2E137A01}" type="presOf" srcId="{56AE5C37-885A-442B-B305-6F9C2ABA1E4D}" destId="{542DBA51-5D33-4102-86EA-F5215B95F85E}" srcOrd="1" destOrd="0" presId="urn:microsoft.com/office/officeart/2005/8/layout/radial1"/>
    <dgm:cxn modelId="{033CE5C9-74A5-47A6-936C-CF97192483CE}" type="presOf" srcId="{751B1B84-1A11-4B97-9CA5-644A7900E6BC}" destId="{6DA97803-F518-46FA-8072-94E4F8295B36}" srcOrd="1" destOrd="0" presId="urn:microsoft.com/office/officeart/2005/8/layout/radial1"/>
    <dgm:cxn modelId="{A1C095A7-121A-4580-89F0-2AEA72DAF491}" srcId="{D7C4C132-73C1-40EF-878C-385D40653781}" destId="{AE9FC6B1-853A-47E9-A72C-5D8B1FCEAF24}" srcOrd="5" destOrd="0" parTransId="{E2CB7F2B-E328-4B7B-B25B-47F015EA44B2}" sibTransId="{EE27E3E4-B0C2-44F7-9248-A9C59188D9E0}"/>
    <dgm:cxn modelId="{5C279D4C-155C-40EF-AAB7-1E66BC26706F}" type="presOf" srcId="{CAD764CC-F7B7-4547-B524-1C874A33EA9A}" destId="{C1E4F046-0FD8-4019-8BFE-AF7DF9719D33}" srcOrd="1" destOrd="0" presId="urn:microsoft.com/office/officeart/2005/8/layout/radial1"/>
    <dgm:cxn modelId="{E0DBC62D-6935-4A3E-AEF7-B75884819EB5}" type="presOf" srcId="{98F43E68-07CF-4CDD-B944-22B0D967B83B}" destId="{D0B6F011-B170-4ABC-842C-3579F21771A9}" srcOrd="0" destOrd="0" presId="urn:microsoft.com/office/officeart/2005/8/layout/radial1"/>
    <dgm:cxn modelId="{27E321E8-087F-42D2-A7F0-1284EA12AEF6}" type="presOf" srcId="{333CB411-1F46-4E57-8434-B1C27A0CD9F0}" destId="{1BE02F5B-2243-4F62-A899-278A0A444A8F}" srcOrd="0" destOrd="0" presId="urn:microsoft.com/office/officeart/2005/8/layout/radial1"/>
    <dgm:cxn modelId="{F3791B3D-50DD-4CB2-B806-F29A89F5252A}" type="presOf" srcId="{6C2B065C-A8EE-4F9D-ADCD-4401EE268561}" destId="{06E385C9-BEDF-4BAC-BE4A-A3095DDA01BF}" srcOrd="0" destOrd="0" presId="urn:microsoft.com/office/officeart/2005/8/layout/radial1"/>
    <dgm:cxn modelId="{052CECB4-962B-4966-9FC4-4CE41263B7FC}" srcId="{D7C4C132-73C1-40EF-878C-385D40653781}" destId="{D3AE911D-7E9C-45A2-A8FD-105B871AD944}" srcOrd="8" destOrd="0" parTransId="{98F43E68-07CF-4CDD-B944-22B0D967B83B}" sibTransId="{F3DD8EFF-DFE0-4632-A139-F0C234254E87}"/>
    <dgm:cxn modelId="{A6AB79B6-849C-4B2F-8C54-781AE4F3F4F1}" srcId="{D7C4C132-73C1-40EF-878C-385D40653781}" destId="{5A9AE3B5-1FF2-4982-889F-F05660069516}" srcOrd="1" destOrd="0" parTransId="{0AC9752C-D14D-4CF7-812A-252C1BF8F137}" sibTransId="{38A31AA8-548A-4BF4-876C-EDE24C6459AC}"/>
    <dgm:cxn modelId="{1873E90B-45F8-40E6-9275-F2CDF5806039}" srcId="{D7C4C132-73C1-40EF-878C-385D40653781}" destId="{3E1B6346-3C25-4142-B82A-96B1316A34AF}" srcOrd="6" destOrd="0" parTransId="{F80ADF75-4193-4BF9-B10C-4278784BD1D5}" sibTransId="{5CB9B643-52FB-4B8D-9E08-35FFF2F32C0F}"/>
    <dgm:cxn modelId="{8E57C5E5-5787-4D57-9E26-1128D3933128}" srcId="{D7C4C132-73C1-40EF-878C-385D40653781}" destId="{C0913722-2003-4B8D-BA53-E17116A7AA4D}" srcOrd="2" destOrd="0" parTransId="{CAD764CC-F7B7-4547-B524-1C874A33EA9A}" sibTransId="{F4A40416-7B57-4EC3-A544-4C0AEE5D20E9}"/>
    <dgm:cxn modelId="{D0A35938-1554-4CA5-B2A7-A8D0C88A2F48}" type="presOf" srcId="{0AC9752C-D14D-4CF7-812A-252C1BF8F137}" destId="{252446E5-52C5-491A-9DAD-8817B20E7244}" srcOrd="1" destOrd="0" presId="urn:microsoft.com/office/officeart/2005/8/layout/radial1"/>
    <dgm:cxn modelId="{42CC6F95-BAF8-4E2A-8942-22886FED3B51}" type="presOf" srcId="{461D32A1-C8F5-4662-8DC7-DB0683A7863B}" destId="{AEAD95F0-CE65-4D4C-962C-EF2960EEC967}" srcOrd="0" destOrd="0" presId="urn:microsoft.com/office/officeart/2005/8/layout/radial1"/>
    <dgm:cxn modelId="{42F3122C-5259-4C8C-BBAE-4C74950A95D7}" type="presOf" srcId="{5A9AE3B5-1FF2-4982-889F-F05660069516}" destId="{BBACB66C-3FDA-4551-9C39-E867A2BC3A30}" srcOrd="0" destOrd="0" presId="urn:microsoft.com/office/officeart/2005/8/layout/radial1"/>
    <dgm:cxn modelId="{7FA9D78F-ED5C-4883-9A2A-2A73CB49D881}" srcId="{D7C4C132-73C1-40EF-878C-385D40653781}" destId="{0FFFAA22-3430-45F2-A0B6-D0092DFA4B24}" srcOrd="12" destOrd="0" parTransId="{7114DBE8-F037-440E-84B3-05C32646E801}" sibTransId="{D27DEEED-4AAF-4CAC-B90C-8B4630263873}"/>
    <dgm:cxn modelId="{C431D399-AEBC-4D2B-8D58-CBC276CDAE22}" type="presOf" srcId="{D7C4C132-73C1-40EF-878C-385D40653781}" destId="{3F4D67AF-D68F-4256-B87A-2C587CC5DBC8}" srcOrd="0" destOrd="0" presId="urn:microsoft.com/office/officeart/2005/8/layout/radial1"/>
    <dgm:cxn modelId="{846EAE2B-C027-4F2B-BA2F-787FADFAE64F}" srcId="{D7C4C132-73C1-40EF-878C-385D40653781}" destId="{00BD9E1C-B357-44AF-A15C-D698E77A25DE}" srcOrd="10" destOrd="0" parTransId="{4269AE73-A76E-412E-874F-11B9F9A7FDE0}" sibTransId="{14D1A7A2-0232-4AF0-A95A-C9E6C935D924}"/>
    <dgm:cxn modelId="{D87F8C19-85D9-4D49-8636-446D2C68DE2F}" type="presOf" srcId="{0AC9752C-D14D-4CF7-812A-252C1BF8F137}" destId="{CDB5F173-8840-4835-B80D-EDDF2F33F7AB}" srcOrd="0" destOrd="0" presId="urn:microsoft.com/office/officeart/2005/8/layout/radial1"/>
    <dgm:cxn modelId="{56A553BC-1614-4A13-B223-964D0FD43653}" type="presOf" srcId="{D3AE911D-7E9C-45A2-A8FD-105B871AD944}" destId="{E88B57DF-63E4-44DD-97F7-EE964978A7B1}" srcOrd="0" destOrd="0" presId="urn:microsoft.com/office/officeart/2005/8/layout/radial1"/>
    <dgm:cxn modelId="{4FC2BBBD-508A-4C79-9955-8ADD34F62A92}" type="presOf" srcId="{AE9FC6B1-853A-47E9-A72C-5D8B1FCEAF24}" destId="{F06AF987-2884-4290-BFCF-765BD439E4B1}" srcOrd="0" destOrd="0" presId="urn:microsoft.com/office/officeart/2005/8/layout/radial1"/>
    <dgm:cxn modelId="{F1CA7462-1046-488A-9556-20F5CF808CE5}" type="presOf" srcId="{98F43E68-07CF-4CDD-B944-22B0D967B83B}" destId="{8C866542-4AC9-4BE3-8288-F3DB412EBF9D}" srcOrd="1" destOrd="0" presId="urn:microsoft.com/office/officeart/2005/8/layout/radial1"/>
    <dgm:cxn modelId="{2469FEED-E3DA-4A77-9EE4-FB077FC66C8F}" type="presOf" srcId="{4269AE73-A76E-412E-874F-11B9F9A7FDE0}" destId="{C1350FF1-6842-4D78-BD66-B9CEDB553D2D}" srcOrd="1" destOrd="0" presId="urn:microsoft.com/office/officeart/2005/8/layout/radial1"/>
    <dgm:cxn modelId="{9AC69545-C8A2-47BD-8FA2-FEBFF3B87418}" type="presOf" srcId="{C0913722-2003-4B8D-BA53-E17116A7AA4D}" destId="{6CFB8BA2-FF0B-4D3C-8D32-BCEA2443603F}" srcOrd="0" destOrd="0" presId="urn:microsoft.com/office/officeart/2005/8/layout/radial1"/>
    <dgm:cxn modelId="{DFC351D2-CC87-43A0-BC0F-78B3C3624262}" type="presOf" srcId="{E2CB7F2B-E328-4B7B-B25B-47F015EA44B2}" destId="{3BD5A69C-6CCB-4261-91CF-24F73FF1F3F0}" srcOrd="0" destOrd="0" presId="urn:microsoft.com/office/officeart/2005/8/layout/radial1"/>
    <dgm:cxn modelId="{4E0A4E0F-946D-4F9B-8321-421A758DD466}" type="presOf" srcId="{CAD764CC-F7B7-4547-B524-1C874A33EA9A}" destId="{E0F5D945-5830-4CF4-82E2-2A06715AEE05}" srcOrd="0" destOrd="0" presId="urn:microsoft.com/office/officeart/2005/8/layout/radial1"/>
    <dgm:cxn modelId="{91DC9DC7-FEF0-428E-B68F-B46C92B02D75}" type="presOf" srcId="{386E02AF-6FB1-4B68-93A6-283A7BD150F8}" destId="{AA88B1AF-9C2C-4AB2-AB14-ADE685DB5727}" srcOrd="1" destOrd="0" presId="urn:microsoft.com/office/officeart/2005/8/layout/radial1"/>
    <dgm:cxn modelId="{28FF2529-AD27-43DA-B783-054EE1DEA780}" type="presOf" srcId="{751B1B84-1A11-4B97-9CA5-644A7900E6BC}" destId="{D1E952C5-9332-4BED-9714-BE22791A5367}" srcOrd="0" destOrd="0" presId="urn:microsoft.com/office/officeart/2005/8/layout/radial1"/>
    <dgm:cxn modelId="{1B1F050F-3DB5-4AC0-AC86-AE856A7D14E6}" srcId="{D7C4C132-73C1-40EF-878C-385D40653781}" destId="{0196734B-2771-49FE-82C5-AB7430858796}" srcOrd="0" destOrd="0" parTransId="{386E02AF-6FB1-4B68-93A6-283A7BD150F8}" sibTransId="{826CBAEF-0C13-4ACF-97C5-CBF254D238B9}"/>
    <dgm:cxn modelId="{C981EB95-AD67-4648-9E14-846AEECF99CD}" srcId="{D7C4C132-73C1-40EF-878C-385D40653781}" destId="{BA84A900-7C41-473E-9B50-53A9A165FE14}" srcOrd="7" destOrd="0" parTransId="{751B1B84-1A11-4B97-9CA5-644A7900E6BC}" sibTransId="{294EE15C-A756-4574-8AAC-4363053B0A73}"/>
    <dgm:cxn modelId="{6629A6A3-AD3B-443A-9162-F63D3E5E8522}" type="presOf" srcId="{BA84A900-7C41-473E-9B50-53A9A165FE14}" destId="{E586BDFD-DF4D-4125-BFCE-B8CA5120B08B}" srcOrd="0" destOrd="0" presId="urn:microsoft.com/office/officeart/2005/8/layout/radial1"/>
    <dgm:cxn modelId="{E21D33FF-3557-4070-98A3-232AC98D5D0D}" type="presOf" srcId="{4269AE73-A76E-412E-874F-11B9F9A7FDE0}" destId="{8CBBE4A4-45F4-44ED-8EE2-21AA4E504CD4}" srcOrd="0" destOrd="0" presId="urn:microsoft.com/office/officeart/2005/8/layout/radial1"/>
    <dgm:cxn modelId="{03FF144D-2048-45C8-BB55-660FBE49D8EF}" srcId="{D7C4C132-73C1-40EF-878C-385D40653781}" destId="{730192C9-A907-4032-9BBC-F881FF23B7E0}" srcOrd="3" destOrd="0" parTransId="{56AE5C37-885A-442B-B305-6F9C2ABA1E4D}" sibTransId="{00302B0B-B8A2-43E0-93C0-7DDD7AA9C07F}"/>
    <dgm:cxn modelId="{229D987B-50E4-4915-BE3F-61180D1E54A6}" type="presOf" srcId="{E2CB7F2B-E328-4B7B-B25B-47F015EA44B2}" destId="{F470779A-E43E-49C9-9451-B58E5B7CE884}" srcOrd="1" destOrd="0" presId="urn:microsoft.com/office/officeart/2005/8/layout/radial1"/>
    <dgm:cxn modelId="{39DF54DD-9A39-414A-9B23-9B02648A7786}" type="presOf" srcId="{7114DBE8-F037-440E-84B3-05C32646E801}" destId="{37ED4254-5F79-48B5-94E9-0A97A85F723A}" srcOrd="1" destOrd="0" presId="urn:microsoft.com/office/officeart/2005/8/layout/radial1"/>
    <dgm:cxn modelId="{D30FB4BA-2481-4AE4-8989-A438B133AC6C}" type="presOf" srcId="{7114DBE8-F037-440E-84B3-05C32646E801}" destId="{21ACEE6D-9586-47A7-AE24-81BB6D9DCC1A}" srcOrd="0" destOrd="0" presId="urn:microsoft.com/office/officeart/2005/8/layout/radial1"/>
    <dgm:cxn modelId="{678445B5-6218-4359-8A4C-9E649C2DB235}" type="presOf" srcId="{8E55C181-F829-4E72-8BF7-4BF44F22890A}" destId="{553C8DB8-E6CD-4B29-A6DE-C60416AE9B74}" srcOrd="0" destOrd="0" presId="urn:microsoft.com/office/officeart/2005/8/layout/radial1"/>
    <dgm:cxn modelId="{659CEE38-7628-42B8-93C0-6BFC84B17C3B}" type="presOf" srcId="{0FFFAA22-3430-45F2-A0B6-D0092DFA4B24}" destId="{F260ACF9-5D00-4197-B06D-02D3AFEBB617}" srcOrd="0" destOrd="0" presId="urn:microsoft.com/office/officeart/2005/8/layout/radial1"/>
    <dgm:cxn modelId="{8837FD10-3F57-48EE-B36D-4BD69AC3DBEC}" type="presOf" srcId="{00BD9E1C-B357-44AF-A15C-D698E77A25DE}" destId="{E07FDBC7-84A3-4235-93DA-51D0DE74FC0D}" srcOrd="0" destOrd="0" presId="urn:microsoft.com/office/officeart/2005/8/layout/radial1"/>
    <dgm:cxn modelId="{3C70C75B-D9E2-4A06-AE48-5F96F8969420}" type="presOf" srcId="{8D424DA3-79F2-47D3-8D97-17EADCADBF69}" destId="{13F0C9C9-2207-4FCB-8EDF-CCCF1E0F4D2B}" srcOrd="1" destOrd="0" presId="urn:microsoft.com/office/officeart/2005/8/layout/radial1"/>
    <dgm:cxn modelId="{41AEE445-8435-4C2F-BB3D-C04684E7DF11}" srcId="{8E55C181-F829-4E72-8BF7-4BF44F22890A}" destId="{D7C4C132-73C1-40EF-878C-385D40653781}" srcOrd="0" destOrd="0" parTransId="{EA46C8AE-F720-4F8D-BB7F-4EFFF6E51FAC}" sibTransId="{9FD052B3-8CF2-4D61-BD8F-85D1075E506B}"/>
    <dgm:cxn modelId="{947FE084-FBB9-45B4-BB99-A90C24D9AA19}" type="presOf" srcId="{8D424DA3-79F2-47D3-8D97-17EADCADBF69}" destId="{6FE928D8-37AD-4D54-9F66-8329ACDB196B}" srcOrd="0" destOrd="0" presId="urn:microsoft.com/office/officeart/2005/8/layout/radial1"/>
    <dgm:cxn modelId="{B4074261-C558-4518-9ACC-053206235FB4}" type="presOf" srcId="{56AE5C37-885A-442B-B305-6F9C2ABA1E4D}" destId="{1A5CC8CC-7B09-4008-8F2D-3B05C19E66AF}" srcOrd="0" destOrd="0" presId="urn:microsoft.com/office/officeart/2005/8/layout/radial1"/>
    <dgm:cxn modelId="{71437ADF-A814-4112-AC8E-790BA6E4527D}" type="presOf" srcId="{F80ADF75-4193-4BF9-B10C-4278784BD1D5}" destId="{5C50B83C-0386-4861-95EA-CE1922A901E4}" srcOrd="0" destOrd="0" presId="urn:microsoft.com/office/officeart/2005/8/layout/radial1"/>
    <dgm:cxn modelId="{485AF14A-1B3D-4DD8-B893-6032EE9EE405}" type="presOf" srcId="{4A663231-A11D-465A-A9DA-A37FC44D9A53}" destId="{90192AF2-E770-4A6D-84A6-F7E5451AA395}" srcOrd="1" destOrd="0" presId="urn:microsoft.com/office/officeart/2005/8/layout/radial1"/>
    <dgm:cxn modelId="{2FF8B8B5-0F52-4BFC-AE47-213DA1034B1E}" type="presParOf" srcId="{553C8DB8-E6CD-4B29-A6DE-C60416AE9B74}" destId="{3F4D67AF-D68F-4256-B87A-2C587CC5DBC8}" srcOrd="0" destOrd="0" presId="urn:microsoft.com/office/officeart/2005/8/layout/radial1"/>
    <dgm:cxn modelId="{004C6730-6571-47BE-BF32-5596C907D939}" type="presParOf" srcId="{553C8DB8-E6CD-4B29-A6DE-C60416AE9B74}" destId="{2B8BCE32-A22C-4BE6-8557-95B2F7ACF37E}" srcOrd="1" destOrd="0" presId="urn:microsoft.com/office/officeart/2005/8/layout/radial1"/>
    <dgm:cxn modelId="{1543A7B2-3084-46CB-9681-6FC572DA68DE}" type="presParOf" srcId="{2B8BCE32-A22C-4BE6-8557-95B2F7ACF37E}" destId="{AA88B1AF-9C2C-4AB2-AB14-ADE685DB5727}" srcOrd="0" destOrd="0" presId="urn:microsoft.com/office/officeart/2005/8/layout/radial1"/>
    <dgm:cxn modelId="{C29EC073-AB00-4DE5-B930-777CB9DE07FF}" type="presParOf" srcId="{553C8DB8-E6CD-4B29-A6DE-C60416AE9B74}" destId="{E53E0C7C-CFC3-4871-A76D-EB2F087AC646}" srcOrd="2" destOrd="0" presId="urn:microsoft.com/office/officeart/2005/8/layout/radial1"/>
    <dgm:cxn modelId="{9B33013E-C085-4775-893C-E4320DB8FFDB}" type="presParOf" srcId="{553C8DB8-E6CD-4B29-A6DE-C60416AE9B74}" destId="{CDB5F173-8840-4835-B80D-EDDF2F33F7AB}" srcOrd="3" destOrd="0" presId="urn:microsoft.com/office/officeart/2005/8/layout/radial1"/>
    <dgm:cxn modelId="{03F52808-272E-46C4-AFAE-0F05BFDC9267}" type="presParOf" srcId="{CDB5F173-8840-4835-B80D-EDDF2F33F7AB}" destId="{252446E5-52C5-491A-9DAD-8817B20E7244}" srcOrd="0" destOrd="0" presId="urn:microsoft.com/office/officeart/2005/8/layout/radial1"/>
    <dgm:cxn modelId="{189A3A76-FCC4-49BB-8DC9-4407CF710213}" type="presParOf" srcId="{553C8DB8-E6CD-4B29-A6DE-C60416AE9B74}" destId="{BBACB66C-3FDA-4551-9C39-E867A2BC3A30}" srcOrd="4" destOrd="0" presId="urn:microsoft.com/office/officeart/2005/8/layout/radial1"/>
    <dgm:cxn modelId="{65119B89-28A2-47D0-B073-F8AB8C946E4B}" type="presParOf" srcId="{553C8DB8-E6CD-4B29-A6DE-C60416AE9B74}" destId="{E0F5D945-5830-4CF4-82E2-2A06715AEE05}" srcOrd="5" destOrd="0" presId="urn:microsoft.com/office/officeart/2005/8/layout/radial1"/>
    <dgm:cxn modelId="{D41742A3-94E1-4817-A3D2-50A6CBF4D169}" type="presParOf" srcId="{E0F5D945-5830-4CF4-82E2-2A06715AEE05}" destId="{C1E4F046-0FD8-4019-8BFE-AF7DF9719D33}" srcOrd="0" destOrd="0" presId="urn:microsoft.com/office/officeart/2005/8/layout/radial1"/>
    <dgm:cxn modelId="{B16A8B8B-1CFA-4110-8525-292794C0BB26}" type="presParOf" srcId="{553C8DB8-E6CD-4B29-A6DE-C60416AE9B74}" destId="{6CFB8BA2-FF0B-4D3C-8D32-BCEA2443603F}" srcOrd="6" destOrd="0" presId="urn:microsoft.com/office/officeart/2005/8/layout/radial1"/>
    <dgm:cxn modelId="{681FF644-33D1-4A41-91EC-A685BC9BC3BC}" type="presParOf" srcId="{553C8DB8-E6CD-4B29-A6DE-C60416AE9B74}" destId="{1A5CC8CC-7B09-4008-8F2D-3B05C19E66AF}" srcOrd="7" destOrd="0" presId="urn:microsoft.com/office/officeart/2005/8/layout/radial1"/>
    <dgm:cxn modelId="{10CED9A2-DC3B-40BB-BE92-1108A1CA9DCE}" type="presParOf" srcId="{1A5CC8CC-7B09-4008-8F2D-3B05C19E66AF}" destId="{542DBA51-5D33-4102-86EA-F5215B95F85E}" srcOrd="0" destOrd="0" presId="urn:microsoft.com/office/officeart/2005/8/layout/radial1"/>
    <dgm:cxn modelId="{E493B56E-7BFF-4716-8385-B93A44D15A85}" type="presParOf" srcId="{553C8DB8-E6CD-4B29-A6DE-C60416AE9B74}" destId="{34780F62-5AB5-4673-B115-407AC155E30A}" srcOrd="8" destOrd="0" presId="urn:microsoft.com/office/officeart/2005/8/layout/radial1"/>
    <dgm:cxn modelId="{ADAC41D9-6063-4082-AC55-F3CDC257F31D}" type="presParOf" srcId="{553C8DB8-E6CD-4B29-A6DE-C60416AE9B74}" destId="{35789394-17DA-4AA4-A57E-CB7496C0D742}" srcOrd="9" destOrd="0" presId="urn:microsoft.com/office/officeart/2005/8/layout/radial1"/>
    <dgm:cxn modelId="{ABA46BA2-E56B-478E-ABD3-4BD7AA2BCD5A}" type="presParOf" srcId="{35789394-17DA-4AA4-A57E-CB7496C0D742}" destId="{90192AF2-E770-4A6D-84A6-F7E5451AA395}" srcOrd="0" destOrd="0" presId="urn:microsoft.com/office/officeart/2005/8/layout/radial1"/>
    <dgm:cxn modelId="{FDB0EA05-2595-4CFF-8891-B101D1608EEF}" type="presParOf" srcId="{553C8DB8-E6CD-4B29-A6DE-C60416AE9B74}" destId="{9382A7DF-9BC3-4BC1-A83C-30BF1F184245}" srcOrd="10" destOrd="0" presId="urn:microsoft.com/office/officeart/2005/8/layout/radial1"/>
    <dgm:cxn modelId="{2789F311-0202-43F1-B0CA-42A7EF661737}" type="presParOf" srcId="{553C8DB8-E6CD-4B29-A6DE-C60416AE9B74}" destId="{3BD5A69C-6CCB-4261-91CF-24F73FF1F3F0}" srcOrd="11" destOrd="0" presId="urn:microsoft.com/office/officeart/2005/8/layout/radial1"/>
    <dgm:cxn modelId="{2B314440-2C2D-42A3-8F74-0D0080DFE4F1}" type="presParOf" srcId="{3BD5A69C-6CCB-4261-91CF-24F73FF1F3F0}" destId="{F470779A-E43E-49C9-9451-B58E5B7CE884}" srcOrd="0" destOrd="0" presId="urn:microsoft.com/office/officeart/2005/8/layout/radial1"/>
    <dgm:cxn modelId="{D7FFC0B0-801F-4E90-A0C1-1F62B775D6C8}" type="presParOf" srcId="{553C8DB8-E6CD-4B29-A6DE-C60416AE9B74}" destId="{F06AF987-2884-4290-BFCF-765BD439E4B1}" srcOrd="12" destOrd="0" presId="urn:microsoft.com/office/officeart/2005/8/layout/radial1"/>
    <dgm:cxn modelId="{DCC61844-0639-4A21-9E43-42AF6ABE26C4}" type="presParOf" srcId="{553C8DB8-E6CD-4B29-A6DE-C60416AE9B74}" destId="{5C50B83C-0386-4861-95EA-CE1922A901E4}" srcOrd="13" destOrd="0" presId="urn:microsoft.com/office/officeart/2005/8/layout/radial1"/>
    <dgm:cxn modelId="{C83355FA-0088-4FB3-B04B-5618F551ADDB}" type="presParOf" srcId="{5C50B83C-0386-4861-95EA-CE1922A901E4}" destId="{95A420AC-B610-49BD-93EF-810B78436D09}" srcOrd="0" destOrd="0" presId="urn:microsoft.com/office/officeart/2005/8/layout/radial1"/>
    <dgm:cxn modelId="{2B876279-FA50-46E6-94AB-0A3FFF5FC3D3}" type="presParOf" srcId="{553C8DB8-E6CD-4B29-A6DE-C60416AE9B74}" destId="{B5797989-7CBB-4CE1-8C50-0EF65A1FE0FA}" srcOrd="14" destOrd="0" presId="urn:microsoft.com/office/officeart/2005/8/layout/radial1"/>
    <dgm:cxn modelId="{45DFF552-1BA3-4CF8-A793-6D1E6CFA0AB6}" type="presParOf" srcId="{553C8DB8-E6CD-4B29-A6DE-C60416AE9B74}" destId="{D1E952C5-9332-4BED-9714-BE22791A5367}" srcOrd="15" destOrd="0" presId="urn:microsoft.com/office/officeart/2005/8/layout/radial1"/>
    <dgm:cxn modelId="{C2BAE51D-3331-46EE-8A3A-620862911D0E}" type="presParOf" srcId="{D1E952C5-9332-4BED-9714-BE22791A5367}" destId="{6DA97803-F518-46FA-8072-94E4F8295B36}" srcOrd="0" destOrd="0" presId="urn:microsoft.com/office/officeart/2005/8/layout/radial1"/>
    <dgm:cxn modelId="{FB214EF2-1216-47F4-897A-5ACF83C17EBC}" type="presParOf" srcId="{553C8DB8-E6CD-4B29-A6DE-C60416AE9B74}" destId="{E586BDFD-DF4D-4125-BFCE-B8CA5120B08B}" srcOrd="16" destOrd="0" presId="urn:microsoft.com/office/officeart/2005/8/layout/radial1"/>
    <dgm:cxn modelId="{3A62A4DA-BCA0-40F4-9D60-36576FA572A5}" type="presParOf" srcId="{553C8DB8-E6CD-4B29-A6DE-C60416AE9B74}" destId="{D0B6F011-B170-4ABC-842C-3579F21771A9}" srcOrd="17" destOrd="0" presId="urn:microsoft.com/office/officeart/2005/8/layout/radial1"/>
    <dgm:cxn modelId="{A214AA3D-B0F2-4CD2-8914-59EF0B822ADE}" type="presParOf" srcId="{D0B6F011-B170-4ABC-842C-3579F21771A9}" destId="{8C866542-4AC9-4BE3-8288-F3DB412EBF9D}" srcOrd="0" destOrd="0" presId="urn:microsoft.com/office/officeart/2005/8/layout/radial1"/>
    <dgm:cxn modelId="{3694B50A-7315-4175-819A-E9FA9BED638A}" type="presParOf" srcId="{553C8DB8-E6CD-4B29-A6DE-C60416AE9B74}" destId="{E88B57DF-63E4-44DD-97F7-EE964978A7B1}" srcOrd="18" destOrd="0" presId="urn:microsoft.com/office/officeart/2005/8/layout/radial1"/>
    <dgm:cxn modelId="{D7B7CD5B-E40E-49BB-9E43-4FA0432A7229}" type="presParOf" srcId="{553C8DB8-E6CD-4B29-A6DE-C60416AE9B74}" destId="{6FE928D8-37AD-4D54-9F66-8329ACDB196B}" srcOrd="19" destOrd="0" presId="urn:microsoft.com/office/officeart/2005/8/layout/radial1"/>
    <dgm:cxn modelId="{4E2C01E2-907C-4834-A8FD-D491937536A3}" type="presParOf" srcId="{6FE928D8-37AD-4D54-9F66-8329ACDB196B}" destId="{13F0C9C9-2207-4FCB-8EDF-CCCF1E0F4D2B}" srcOrd="0" destOrd="0" presId="urn:microsoft.com/office/officeart/2005/8/layout/radial1"/>
    <dgm:cxn modelId="{66D9DB06-9056-4F3B-BA5A-2797E700B20A}" type="presParOf" srcId="{553C8DB8-E6CD-4B29-A6DE-C60416AE9B74}" destId="{1BE02F5B-2243-4F62-A899-278A0A444A8F}" srcOrd="20" destOrd="0" presId="urn:microsoft.com/office/officeart/2005/8/layout/radial1"/>
    <dgm:cxn modelId="{0D6BE453-80EF-4A22-A6A8-A73D4470E370}" type="presParOf" srcId="{553C8DB8-E6CD-4B29-A6DE-C60416AE9B74}" destId="{8CBBE4A4-45F4-44ED-8EE2-21AA4E504CD4}" srcOrd="21" destOrd="0" presId="urn:microsoft.com/office/officeart/2005/8/layout/radial1"/>
    <dgm:cxn modelId="{F9E074BD-0EFA-40C3-B5D6-4ED65D22AD71}" type="presParOf" srcId="{8CBBE4A4-45F4-44ED-8EE2-21AA4E504CD4}" destId="{C1350FF1-6842-4D78-BD66-B9CEDB553D2D}" srcOrd="0" destOrd="0" presId="urn:microsoft.com/office/officeart/2005/8/layout/radial1"/>
    <dgm:cxn modelId="{08C93DA3-8626-446C-84E8-1FB30B17871C}" type="presParOf" srcId="{553C8DB8-E6CD-4B29-A6DE-C60416AE9B74}" destId="{E07FDBC7-84A3-4235-93DA-51D0DE74FC0D}" srcOrd="22" destOrd="0" presId="urn:microsoft.com/office/officeart/2005/8/layout/radial1"/>
    <dgm:cxn modelId="{553A8FDB-547D-43D3-9DD1-933D9192C46B}" type="presParOf" srcId="{553C8DB8-E6CD-4B29-A6DE-C60416AE9B74}" destId="{06E385C9-BEDF-4BAC-BE4A-A3095DDA01BF}" srcOrd="23" destOrd="0" presId="urn:microsoft.com/office/officeart/2005/8/layout/radial1"/>
    <dgm:cxn modelId="{10652681-48AF-4B19-8128-907A45E3839C}" type="presParOf" srcId="{06E385C9-BEDF-4BAC-BE4A-A3095DDA01BF}" destId="{90F6912D-12A1-4626-81F3-AD0A18B89561}" srcOrd="0" destOrd="0" presId="urn:microsoft.com/office/officeart/2005/8/layout/radial1"/>
    <dgm:cxn modelId="{B4E5C302-DB96-4483-9E7D-D2A288D47A07}" type="presParOf" srcId="{553C8DB8-E6CD-4B29-A6DE-C60416AE9B74}" destId="{AEAD95F0-CE65-4D4C-962C-EF2960EEC967}" srcOrd="24" destOrd="0" presId="urn:microsoft.com/office/officeart/2005/8/layout/radial1"/>
    <dgm:cxn modelId="{7D164989-B0D2-4A8C-9BD4-ECAC4473C8E3}" type="presParOf" srcId="{553C8DB8-E6CD-4B29-A6DE-C60416AE9B74}" destId="{21ACEE6D-9586-47A7-AE24-81BB6D9DCC1A}" srcOrd="25" destOrd="0" presId="urn:microsoft.com/office/officeart/2005/8/layout/radial1"/>
    <dgm:cxn modelId="{997DF1C3-646C-4E8A-BB05-CD303892B998}" type="presParOf" srcId="{21ACEE6D-9586-47A7-AE24-81BB6D9DCC1A}" destId="{37ED4254-5F79-48B5-94E9-0A97A85F723A}" srcOrd="0" destOrd="0" presId="urn:microsoft.com/office/officeart/2005/8/layout/radial1"/>
    <dgm:cxn modelId="{2EECA0F5-81E9-4F72-9B17-C073260D7EB4}" type="presParOf" srcId="{553C8DB8-E6CD-4B29-A6DE-C60416AE9B74}" destId="{F260ACF9-5D00-4197-B06D-02D3AFEBB617}" srcOrd="26" destOrd="0" presId="urn:microsoft.com/office/officeart/2005/8/layout/radial1"/>
  </dgm:cxnLst>
  <dgm:bg>
    <a:solidFill>
      <a:schemeClr val="accent5">
        <a:lumMod val="60000"/>
        <a:lumOff val="40000"/>
        <a:alpha val="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39583E-DB1C-49D6-8B94-85C0D3EF215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1F21BE47-CF61-4C96-A650-A9C3352592EC}">
      <dgm:prSet phldrT="[Text]">
        <dgm:style>
          <a:lnRef idx="1">
            <a:schemeClr val="accent3"/>
          </a:lnRef>
          <a:fillRef idx="2">
            <a:schemeClr val="accent3"/>
          </a:fillRef>
          <a:effectRef idx="1">
            <a:schemeClr val="accent3"/>
          </a:effectRef>
          <a:fontRef idx="minor">
            <a:schemeClr val="dk1"/>
          </a:fontRef>
        </dgm:style>
      </dgm:prSet>
      <dgm:spPr>
        <a:solidFill>
          <a:schemeClr val="accent6">
            <a:lumMod val="60000"/>
            <a:lumOff val="40000"/>
          </a:schemeClr>
        </a:solidFill>
        <a:ln w="38100">
          <a:solidFill>
            <a:srgbClr val="002060"/>
          </a:solidFill>
        </a:ln>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n-US" b="1" i="1" dirty="0" smtClean="0">
              <a:solidFill>
                <a:schemeClr val="tx1"/>
              </a:solidFill>
            </a:rPr>
            <a:t>RMKe-11</a:t>
          </a:r>
          <a:endParaRPr lang="en-US" dirty="0">
            <a:solidFill>
              <a:schemeClr val="tx1"/>
            </a:solidFill>
          </a:endParaRPr>
        </a:p>
      </dgm:t>
    </dgm:pt>
    <dgm:pt modelId="{B97CCB3A-2572-4557-8076-2D4E84EA47F8}" type="parTrans" cxnId="{90CF6492-7357-4D12-A8CB-2D80EFD1526E}">
      <dgm:prSet/>
      <dgm:spPr/>
      <dgm:t>
        <a:bodyPr/>
        <a:lstStyle/>
        <a:p>
          <a:endParaRPr lang="en-US"/>
        </a:p>
      </dgm:t>
    </dgm:pt>
    <dgm:pt modelId="{8B4CBEF6-38DC-4688-B649-BDDECA55E478}" type="sibTrans" cxnId="{90CF6492-7357-4D12-A8CB-2D80EFD1526E}">
      <dgm:prSet/>
      <dgm:spPr/>
      <dgm:t>
        <a:bodyPr/>
        <a:lstStyle/>
        <a:p>
          <a:endParaRPr lang="en-US"/>
        </a:p>
      </dgm:t>
    </dgm:pt>
    <dgm:pt modelId="{F0650130-5E05-467C-9D41-144DD727EB82}">
      <dgm:prSet phldrT="[Text]"/>
      <dgm:spPr>
        <a:solidFill>
          <a:schemeClr val="accent6">
            <a:lumMod val="60000"/>
            <a:lumOff val="40000"/>
          </a:schemeClr>
        </a:solidFill>
        <a:ln w="57150">
          <a:solidFill>
            <a:srgbClr val="0070C0"/>
          </a:solidFill>
        </a:ln>
      </dgm:spPr>
      <dgm:t>
        <a:bodyPr/>
        <a:lstStyle/>
        <a:p>
          <a:pPr rtl="0"/>
          <a:r>
            <a:rPr lang="en-US" b="1" dirty="0" smtClean="0">
              <a:solidFill>
                <a:schemeClr val="tx1"/>
              </a:solidFill>
            </a:rPr>
            <a:t>Increase productivity of employee and organization</a:t>
          </a:r>
        </a:p>
      </dgm:t>
    </dgm:pt>
    <dgm:pt modelId="{7425BD23-C1DC-47B8-9F26-CE08F26CA406}" type="parTrans" cxnId="{AF05F7A1-C8D9-4210-BB10-A1D86BF0FDBA}">
      <dgm:prSet/>
      <dgm:spPr/>
      <dgm:t>
        <a:bodyPr/>
        <a:lstStyle/>
        <a:p>
          <a:endParaRPr lang="en-US"/>
        </a:p>
      </dgm:t>
    </dgm:pt>
    <dgm:pt modelId="{4609B97C-AE2B-45F9-B4FF-E6557316DD3A}" type="sibTrans" cxnId="{AF05F7A1-C8D9-4210-BB10-A1D86BF0FDBA}">
      <dgm:prSet/>
      <dgm:spPr/>
      <dgm:t>
        <a:bodyPr/>
        <a:lstStyle/>
        <a:p>
          <a:endParaRPr lang="en-US"/>
        </a:p>
      </dgm:t>
    </dgm:pt>
    <dgm:pt modelId="{C576DF33-AEC6-472F-BDD9-1B32C3C0065E}">
      <dgm:prSet/>
      <dgm:spPr>
        <a:solidFill>
          <a:schemeClr val="accent6">
            <a:lumMod val="60000"/>
            <a:lumOff val="40000"/>
          </a:schemeClr>
        </a:solidFill>
        <a:ln w="57150">
          <a:solidFill>
            <a:srgbClr val="0070C0"/>
          </a:solidFill>
        </a:ln>
      </dgm:spPr>
      <dgm:t>
        <a:bodyPr/>
        <a:lstStyle/>
        <a:p>
          <a:pPr rtl="0"/>
          <a:r>
            <a:rPr kumimoji="0" lang="en-US" b="1" i="0" u="none" strike="noStrike" cap="none" normalizeH="0" baseline="0" dirty="0" smtClean="0">
              <a:ln>
                <a:noFill/>
              </a:ln>
              <a:solidFill>
                <a:schemeClr val="tx1"/>
              </a:solidFill>
              <a:effectLst/>
              <a:latin typeface="+mn-lt"/>
              <a:cs typeface="Times New Roman" pitchFamily="18" charset="0"/>
            </a:rPr>
            <a:t>Improving the competitiveness of the organization to support economic growth</a:t>
          </a:r>
          <a:endParaRPr kumimoji="0" lang="en-US" b="1" i="0" u="none" strike="noStrike" cap="none" normalizeH="0" baseline="0" dirty="0" smtClean="0">
            <a:ln>
              <a:noFill/>
            </a:ln>
            <a:solidFill>
              <a:schemeClr val="tx1"/>
            </a:solidFill>
            <a:effectLst/>
            <a:latin typeface="+mn-lt"/>
            <a:cs typeface="Arial" pitchFamily="34" charset="0"/>
          </a:endParaRPr>
        </a:p>
      </dgm:t>
    </dgm:pt>
    <dgm:pt modelId="{936D384B-2EE6-479D-B8DE-E51C98CFF598}" type="parTrans" cxnId="{88731B63-1E5D-409A-8C15-2FC2D9B337B0}">
      <dgm:prSet/>
      <dgm:spPr/>
      <dgm:t>
        <a:bodyPr/>
        <a:lstStyle/>
        <a:p>
          <a:endParaRPr lang="en-US"/>
        </a:p>
      </dgm:t>
    </dgm:pt>
    <dgm:pt modelId="{E71769CF-57D6-4CEF-9EE4-803A1DB38761}" type="sibTrans" cxnId="{88731B63-1E5D-409A-8C15-2FC2D9B337B0}">
      <dgm:prSet/>
      <dgm:spPr/>
      <dgm:t>
        <a:bodyPr/>
        <a:lstStyle/>
        <a:p>
          <a:endParaRPr lang="en-US"/>
        </a:p>
      </dgm:t>
    </dgm:pt>
    <dgm:pt modelId="{59EAD14B-E76F-4101-8B67-E0363524CE61}">
      <dgm:prSet/>
      <dgm:spPr>
        <a:solidFill>
          <a:schemeClr val="accent6">
            <a:lumMod val="60000"/>
            <a:lumOff val="40000"/>
          </a:schemeClr>
        </a:solidFill>
        <a:ln w="57150">
          <a:solidFill>
            <a:srgbClr val="0070C0"/>
          </a:solidFill>
        </a:ln>
      </dgm:spPr>
      <dgm:t>
        <a:bodyPr/>
        <a:lstStyle/>
        <a:p>
          <a:pPr rtl="0"/>
          <a:r>
            <a:rPr kumimoji="0" lang="en-US" b="1" i="0" u="none" strike="noStrike" cap="none" normalizeH="0" baseline="0" dirty="0" smtClean="0">
              <a:ln>
                <a:noFill/>
              </a:ln>
              <a:solidFill>
                <a:schemeClr val="tx1"/>
              </a:solidFill>
              <a:effectLst/>
              <a:latin typeface="+mn-lt"/>
              <a:cs typeface="Arial" pitchFamily="34" charset="0"/>
            </a:rPr>
            <a:t>Protect workers' human capital as the most important country asset</a:t>
          </a:r>
        </a:p>
      </dgm:t>
    </dgm:pt>
    <dgm:pt modelId="{15B79D30-0578-42B9-9671-439B446623EA}" type="parTrans" cxnId="{5A989809-E693-4120-9A7B-DB71B72B0799}">
      <dgm:prSet/>
      <dgm:spPr/>
      <dgm:t>
        <a:bodyPr/>
        <a:lstStyle/>
        <a:p>
          <a:endParaRPr lang="en-US"/>
        </a:p>
      </dgm:t>
    </dgm:pt>
    <dgm:pt modelId="{DA1145D9-5531-473D-A1E3-5679818112D2}" type="sibTrans" cxnId="{5A989809-E693-4120-9A7B-DB71B72B0799}">
      <dgm:prSet/>
      <dgm:spPr/>
      <dgm:t>
        <a:bodyPr/>
        <a:lstStyle/>
        <a:p>
          <a:endParaRPr lang="en-US"/>
        </a:p>
      </dgm:t>
    </dgm:pt>
    <dgm:pt modelId="{D2486C71-06DA-4A06-A53F-AC95EB3084AB}">
      <dgm:prSet/>
      <dgm:spPr>
        <a:solidFill>
          <a:schemeClr val="accent6">
            <a:lumMod val="60000"/>
            <a:lumOff val="40000"/>
          </a:schemeClr>
        </a:solidFill>
        <a:ln w="57150">
          <a:solidFill>
            <a:srgbClr val="0070C0"/>
          </a:solidFill>
        </a:ln>
      </dgm:spPr>
      <dgm:t>
        <a:bodyPr/>
        <a:lstStyle/>
        <a:p>
          <a:pPr rtl="0"/>
          <a:r>
            <a:rPr kumimoji="0" lang="en-US" b="1" i="0" u="none" strike="noStrike" cap="none" normalizeH="0" baseline="0" dirty="0" smtClean="0">
              <a:ln>
                <a:noFill/>
              </a:ln>
              <a:solidFill>
                <a:schemeClr val="tx1"/>
              </a:solidFill>
              <a:effectLst/>
              <a:latin typeface="+mn-lt"/>
              <a:cs typeface="Times New Roman" pitchFamily="18" charset="0"/>
            </a:rPr>
            <a:t>Support environmental protection</a:t>
          </a:r>
          <a:endParaRPr kumimoji="0" lang="en-US" b="1" i="0" u="none" strike="noStrike" cap="none" normalizeH="0" baseline="0" dirty="0" smtClean="0">
            <a:ln>
              <a:noFill/>
            </a:ln>
            <a:solidFill>
              <a:schemeClr val="tx1"/>
            </a:solidFill>
            <a:effectLst/>
            <a:latin typeface="+mn-lt"/>
            <a:cs typeface="Arial" pitchFamily="34" charset="0"/>
          </a:endParaRPr>
        </a:p>
      </dgm:t>
    </dgm:pt>
    <dgm:pt modelId="{7D051D08-AC42-4A0F-BD5F-5F9C79B4FE9A}" type="parTrans" cxnId="{FF76AB24-AD76-409D-A489-6AF40B04E1E0}">
      <dgm:prSet/>
      <dgm:spPr/>
      <dgm:t>
        <a:bodyPr/>
        <a:lstStyle/>
        <a:p>
          <a:endParaRPr lang="en-US"/>
        </a:p>
      </dgm:t>
    </dgm:pt>
    <dgm:pt modelId="{2CEC52F9-C6F9-4754-A343-CC96D94586CC}" type="sibTrans" cxnId="{FF76AB24-AD76-409D-A489-6AF40B04E1E0}">
      <dgm:prSet/>
      <dgm:spPr/>
      <dgm:t>
        <a:bodyPr/>
        <a:lstStyle/>
        <a:p>
          <a:endParaRPr lang="en-US"/>
        </a:p>
      </dgm:t>
    </dgm:pt>
    <dgm:pt modelId="{C7C16450-715F-4256-912F-9507A8F1BF99}">
      <dgm:prSet/>
      <dgm:spPr>
        <a:solidFill>
          <a:schemeClr val="accent6">
            <a:lumMod val="60000"/>
            <a:lumOff val="40000"/>
          </a:schemeClr>
        </a:solidFill>
        <a:ln w="57150">
          <a:solidFill>
            <a:srgbClr val="0070C0"/>
          </a:solidFill>
        </a:ln>
      </dgm:spPr>
      <dgm:t>
        <a:bodyPr/>
        <a:lstStyle/>
        <a:p>
          <a:pPr rtl="0"/>
          <a:r>
            <a:rPr kumimoji="0" lang="en-US" b="1" i="0" u="none" strike="noStrike" cap="none" normalizeH="0" baseline="0" dirty="0" smtClean="0">
              <a:ln>
                <a:noFill/>
              </a:ln>
              <a:solidFill>
                <a:schemeClr val="tx1"/>
              </a:solidFill>
              <a:effectLst/>
              <a:latin typeface="+mn-lt"/>
              <a:cs typeface="Times New Roman" pitchFamily="18" charset="0"/>
            </a:rPr>
            <a:t>Support public welfare program through improved quality of life work</a:t>
          </a:r>
          <a:endParaRPr kumimoji="0" lang="en-US" b="1" i="0" u="none" strike="noStrike" cap="none" normalizeH="0" baseline="0" dirty="0" smtClean="0">
            <a:ln>
              <a:noFill/>
            </a:ln>
            <a:solidFill>
              <a:schemeClr val="tx1"/>
            </a:solidFill>
            <a:effectLst/>
            <a:latin typeface="+mn-lt"/>
            <a:cs typeface="Arial" pitchFamily="34" charset="0"/>
          </a:endParaRPr>
        </a:p>
      </dgm:t>
    </dgm:pt>
    <dgm:pt modelId="{8C0F246D-1C7D-4E27-A718-CB2B8C28AE96}" type="parTrans" cxnId="{2B73FA1F-1D40-40CA-84BA-127A7561027C}">
      <dgm:prSet/>
      <dgm:spPr/>
      <dgm:t>
        <a:bodyPr/>
        <a:lstStyle/>
        <a:p>
          <a:endParaRPr lang="en-US"/>
        </a:p>
      </dgm:t>
    </dgm:pt>
    <dgm:pt modelId="{A748383C-E966-40F5-8ECD-784293BF86D7}" type="sibTrans" cxnId="{2B73FA1F-1D40-40CA-84BA-127A7561027C}">
      <dgm:prSet/>
      <dgm:spPr/>
      <dgm:t>
        <a:bodyPr/>
        <a:lstStyle/>
        <a:p>
          <a:endParaRPr lang="en-US"/>
        </a:p>
      </dgm:t>
    </dgm:pt>
    <dgm:pt modelId="{9B135751-5587-48B3-A9FC-E7198B617DDC}">
      <dgm:prSet/>
      <dgm:spPr>
        <a:solidFill>
          <a:schemeClr val="accent6">
            <a:lumMod val="60000"/>
            <a:lumOff val="40000"/>
          </a:schemeClr>
        </a:solidFill>
        <a:ln w="57150">
          <a:solidFill>
            <a:srgbClr val="0070C0"/>
          </a:solidFill>
        </a:ln>
      </dgm:spPr>
      <dgm:t>
        <a:bodyPr/>
        <a:lstStyle/>
        <a:p>
          <a:pPr rtl="0"/>
          <a:r>
            <a:rPr kumimoji="0" lang="en-US" b="1" i="0" u="none" strike="noStrike" cap="none" normalizeH="0" baseline="0" dirty="0" smtClean="0">
              <a:ln>
                <a:noFill/>
              </a:ln>
              <a:solidFill>
                <a:schemeClr val="tx1"/>
              </a:solidFill>
              <a:effectLst/>
              <a:latin typeface="+mn-lt"/>
              <a:cs typeface="Times New Roman" pitchFamily="18" charset="0"/>
            </a:rPr>
            <a:t>Protect workers and citizens during the development stage of country infrastructure</a:t>
          </a:r>
        </a:p>
      </dgm:t>
    </dgm:pt>
    <dgm:pt modelId="{08266B5D-2097-4B0E-B8C4-8265643E2D1E}" type="parTrans" cxnId="{E4812234-6731-4284-B5FA-C8EA23ADC9F6}">
      <dgm:prSet/>
      <dgm:spPr/>
      <dgm:t>
        <a:bodyPr/>
        <a:lstStyle/>
        <a:p>
          <a:endParaRPr lang="en-US"/>
        </a:p>
      </dgm:t>
    </dgm:pt>
    <dgm:pt modelId="{01E73CF8-D4C0-4C8B-8C75-62314DBC980F}" type="sibTrans" cxnId="{E4812234-6731-4284-B5FA-C8EA23ADC9F6}">
      <dgm:prSet/>
      <dgm:spPr/>
      <dgm:t>
        <a:bodyPr/>
        <a:lstStyle/>
        <a:p>
          <a:endParaRPr lang="en-US"/>
        </a:p>
      </dgm:t>
    </dgm:pt>
    <dgm:pt modelId="{F904CC86-DF97-440E-A7FB-A1C147CBB1F4}">
      <dgm:prSet/>
      <dgm:spPr>
        <a:solidFill>
          <a:schemeClr val="accent6">
            <a:lumMod val="60000"/>
            <a:lumOff val="40000"/>
          </a:schemeClr>
        </a:solidFill>
        <a:ln w="57150">
          <a:solidFill>
            <a:srgbClr val="0070C0"/>
          </a:solidFill>
        </a:ln>
      </dgm:spPr>
      <dgm:t>
        <a:bodyPr/>
        <a:lstStyle/>
        <a:p>
          <a:pPr rtl="0"/>
          <a:r>
            <a:rPr kumimoji="0" lang="en-US" b="1" i="0" u="none" strike="noStrike" cap="none" normalizeH="0" baseline="0" dirty="0" smtClean="0">
              <a:ln>
                <a:noFill/>
              </a:ln>
              <a:solidFill>
                <a:schemeClr val="tx1"/>
              </a:solidFill>
              <a:effectLst/>
              <a:latin typeface="+mn-lt"/>
              <a:cs typeface="Times New Roman" pitchFamily="18" charset="0"/>
            </a:rPr>
            <a:t>Launched the accident prevention through the development of infrastructure projects </a:t>
          </a:r>
          <a:endParaRPr kumimoji="0" lang="en-US" b="1" i="0" u="none" strike="noStrike" cap="none" normalizeH="0" baseline="0" dirty="0" smtClean="0">
            <a:ln>
              <a:noFill/>
            </a:ln>
            <a:solidFill>
              <a:schemeClr val="tx1"/>
            </a:solidFill>
            <a:effectLst/>
            <a:latin typeface="+mn-lt"/>
            <a:cs typeface="Arial" pitchFamily="34" charset="0"/>
          </a:endParaRPr>
        </a:p>
      </dgm:t>
    </dgm:pt>
    <dgm:pt modelId="{6B870DCC-038A-43AB-8A7C-CB6F97E352D4}" type="parTrans" cxnId="{DB714B05-C3E0-4679-A6A1-2654E7FFFC30}">
      <dgm:prSet/>
      <dgm:spPr/>
      <dgm:t>
        <a:bodyPr/>
        <a:lstStyle/>
        <a:p>
          <a:endParaRPr lang="en-US"/>
        </a:p>
      </dgm:t>
    </dgm:pt>
    <dgm:pt modelId="{94648E6C-97FE-4ABD-89E6-FC906B4CE61D}" type="sibTrans" cxnId="{DB714B05-C3E0-4679-A6A1-2654E7FFFC30}">
      <dgm:prSet/>
      <dgm:spPr/>
      <dgm:t>
        <a:bodyPr/>
        <a:lstStyle/>
        <a:p>
          <a:endParaRPr lang="en-US"/>
        </a:p>
      </dgm:t>
    </dgm:pt>
    <dgm:pt modelId="{206D5267-5536-47BF-AB64-B9306F8C4434}">
      <dgm:prSet/>
      <dgm:spPr>
        <a:solidFill>
          <a:schemeClr val="accent6">
            <a:lumMod val="60000"/>
            <a:lumOff val="40000"/>
          </a:schemeClr>
        </a:solidFill>
        <a:ln w="57150">
          <a:solidFill>
            <a:srgbClr val="0070C0"/>
          </a:solidFill>
        </a:ln>
      </dgm:spPr>
      <dgm:t>
        <a:bodyPr anchor="ctr"/>
        <a:lstStyle/>
        <a:p>
          <a:pPr rtl="0"/>
          <a:r>
            <a:rPr kumimoji="0" lang="en-US" b="1" i="0" u="none" strike="noStrike" cap="none" normalizeH="0" baseline="0" dirty="0" smtClean="0">
              <a:ln>
                <a:noFill/>
              </a:ln>
              <a:solidFill>
                <a:schemeClr val="tx1"/>
              </a:solidFill>
              <a:effectLst/>
              <a:latin typeface="+mn-lt"/>
              <a:cs typeface="Times New Roman" pitchFamily="18" charset="0"/>
            </a:rPr>
            <a:t>The establishment of Safe and Healthy Work Culture as an element contributing to people welfare</a:t>
          </a:r>
          <a:endParaRPr kumimoji="0" lang="en-US" b="1" i="0" u="none" strike="noStrike" cap="none" normalizeH="0" baseline="0" dirty="0" smtClean="0">
            <a:ln>
              <a:noFill/>
            </a:ln>
            <a:solidFill>
              <a:schemeClr val="tx1"/>
            </a:solidFill>
            <a:effectLst/>
            <a:latin typeface="+mn-lt"/>
            <a:cs typeface="Arial" pitchFamily="34" charset="0"/>
          </a:endParaRPr>
        </a:p>
      </dgm:t>
    </dgm:pt>
    <dgm:pt modelId="{256D4A61-877A-4416-A1B2-776502DFC228}" type="parTrans" cxnId="{DE015CA2-2EBD-4507-A568-D93C63171B92}">
      <dgm:prSet/>
      <dgm:spPr/>
      <dgm:t>
        <a:bodyPr/>
        <a:lstStyle/>
        <a:p>
          <a:endParaRPr lang="en-US"/>
        </a:p>
      </dgm:t>
    </dgm:pt>
    <dgm:pt modelId="{8E688333-FE01-4146-9066-AE3B70275167}" type="sibTrans" cxnId="{DE015CA2-2EBD-4507-A568-D93C63171B92}">
      <dgm:prSet/>
      <dgm:spPr/>
      <dgm:t>
        <a:bodyPr/>
        <a:lstStyle/>
        <a:p>
          <a:endParaRPr lang="en-US"/>
        </a:p>
      </dgm:t>
    </dgm:pt>
    <dgm:pt modelId="{A811B8DA-9ADA-40E6-B9F0-474ED0A25E70}" type="pres">
      <dgm:prSet presAssocID="{6139583E-DB1C-49D6-8B94-85C0D3EF2152}" presName="composite" presStyleCnt="0">
        <dgm:presLayoutVars>
          <dgm:chMax val="1"/>
          <dgm:dir/>
          <dgm:resizeHandles val="exact"/>
        </dgm:presLayoutVars>
      </dgm:prSet>
      <dgm:spPr/>
      <dgm:t>
        <a:bodyPr/>
        <a:lstStyle/>
        <a:p>
          <a:endParaRPr lang="en-US"/>
        </a:p>
      </dgm:t>
    </dgm:pt>
    <dgm:pt modelId="{D343DA0F-7E91-42B9-B69D-01344FA059D6}" type="pres">
      <dgm:prSet presAssocID="{1F21BE47-CF61-4C96-A650-A9C3352592EC}" presName="roof" presStyleLbl="dkBgShp" presStyleIdx="0" presStyleCnt="2" custScaleY="67346"/>
      <dgm:spPr/>
      <dgm:t>
        <a:bodyPr/>
        <a:lstStyle/>
        <a:p>
          <a:endParaRPr lang="en-US"/>
        </a:p>
      </dgm:t>
    </dgm:pt>
    <dgm:pt modelId="{7724386E-B222-4A17-834C-E91DF4646785}" type="pres">
      <dgm:prSet presAssocID="{1F21BE47-CF61-4C96-A650-A9C3352592EC}" presName="pillars" presStyleCnt="0"/>
      <dgm:spPr/>
    </dgm:pt>
    <dgm:pt modelId="{45915390-F52F-45BB-8F28-1D82101ECA24}" type="pres">
      <dgm:prSet presAssocID="{1F21BE47-CF61-4C96-A650-A9C3352592EC}" presName="pillar1" presStyleLbl="node1" presStyleIdx="0" presStyleCnt="8" custScaleY="78428" custLinFactNeighborY="-14203">
        <dgm:presLayoutVars>
          <dgm:bulletEnabled val="1"/>
        </dgm:presLayoutVars>
      </dgm:prSet>
      <dgm:spPr/>
      <dgm:t>
        <a:bodyPr/>
        <a:lstStyle/>
        <a:p>
          <a:endParaRPr lang="en-US"/>
        </a:p>
      </dgm:t>
    </dgm:pt>
    <dgm:pt modelId="{048296D7-55CA-44F9-9CDB-895FC423BD91}" type="pres">
      <dgm:prSet presAssocID="{C576DF33-AEC6-472F-BDD9-1B32C3C0065E}" presName="pillarX" presStyleLbl="node1" presStyleIdx="1" presStyleCnt="8" custScaleY="78428" custLinFactNeighborY="-14203">
        <dgm:presLayoutVars>
          <dgm:bulletEnabled val="1"/>
        </dgm:presLayoutVars>
      </dgm:prSet>
      <dgm:spPr/>
      <dgm:t>
        <a:bodyPr/>
        <a:lstStyle/>
        <a:p>
          <a:endParaRPr lang="en-US"/>
        </a:p>
      </dgm:t>
    </dgm:pt>
    <dgm:pt modelId="{5AB87C65-F326-4BA9-B292-8A9A941D6FAB}" type="pres">
      <dgm:prSet presAssocID="{59EAD14B-E76F-4101-8B67-E0363524CE61}" presName="pillarX" presStyleLbl="node1" presStyleIdx="2" presStyleCnt="8" custScaleY="78428" custLinFactNeighborY="-14203">
        <dgm:presLayoutVars>
          <dgm:bulletEnabled val="1"/>
        </dgm:presLayoutVars>
      </dgm:prSet>
      <dgm:spPr/>
      <dgm:t>
        <a:bodyPr/>
        <a:lstStyle/>
        <a:p>
          <a:endParaRPr lang="en-US"/>
        </a:p>
      </dgm:t>
    </dgm:pt>
    <dgm:pt modelId="{CA657825-10BD-47F4-96E1-729042370E98}" type="pres">
      <dgm:prSet presAssocID="{D2486C71-06DA-4A06-A53F-AC95EB3084AB}" presName="pillarX" presStyleLbl="node1" presStyleIdx="3" presStyleCnt="8" custScaleY="78428" custLinFactNeighborY="-14203">
        <dgm:presLayoutVars>
          <dgm:bulletEnabled val="1"/>
        </dgm:presLayoutVars>
      </dgm:prSet>
      <dgm:spPr/>
      <dgm:t>
        <a:bodyPr/>
        <a:lstStyle/>
        <a:p>
          <a:endParaRPr lang="en-US"/>
        </a:p>
      </dgm:t>
    </dgm:pt>
    <dgm:pt modelId="{305653CB-36AB-48AD-81B8-3A1E42D28C7A}" type="pres">
      <dgm:prSet presAssocID="{C7C16450-715F-4256-912F-9507A8F1BF99}" presName="pillarX" presStyleLbl="node1" presStyleIdx="4" presStyleCnt="8" custScaleY="78428" custLinFactNeighborY="-14203">
        <dgm:presLayoutVars>
          <dgm:bulletEnabled val="1"/>
        </dgm:presLayoutVars>
      </dgm:prSet>
      <dgm:spPr/>
      <dgm:t>
        <a:bodyPr/>
        <a:lstStyle/>
        <a:p>
          <a:endParaRPr lang="en-US"/>
        </a:p>
      </dgm:t>
    </dgm:pt>
    <dgm:pt modelId="{8B8FFAC7-6233-41D1-9EE4-F41FF41DC860}" type="pres">
      <dgm:prSet presAssocID="{9B135751-5587-48B3-A9FC-E7198B617DDC}" presName="pillarX" presStyleLbl="node1" presStyleIdx="5" presStyleCnt="8" custScaleY="78428" custLinFactNeighborY="-14203">
        <dgm:presLayoutVars>
          <dgm:bulletEnabled val="1"/>
        </dgm:presLayoutVars>
      </dgm:prSet>
      <dgm:spPr/>
      <dgm:t>
        <a:bodyPr/>
        <a:lstStyle/>
        <a:p>
          <a:endParaRPr lang="en-US"/>
        </a:p>
      </dgm:t>
    </dgm:pt>
    <dgm:pt modelId="{789124F5-2030-438B-98D3-15B7A3474F3E}" type="pres">
      <dgm:prSet presAssocID="{F904CC86-DF97-440E-A7FB-A1C147CBB1F4}" presName="pillarX" presStyleLbl="node1" presStyleIdx="6" presStyleCnt="8" custScaleY="78428" custLinFactNeighborY="-14203">
        <dgm:presLayoutVars>
          <dgm:bulletEnabled val="1"/>
        </dgm:presLayoutVars>
      </dgm:prSet>
      <dgm:spPr/>
      <dgm:t>
        <a:bodyPr/>
        <a:lstStyle/>
        <a:p>
          <a:endParaRPr lang="en-US"/>
        </a:p>
      </dgm:t>
    </dgm:pt>
    <dgm:pt modelId="{9F8D8FE4-CC92-4866-AC6E-2F5D9F4DD68D}" type="pres">
      <dgm:prSet presAssocID="{206D5267-5536-47BF-AB64-B9306F8C4434}" presName="pillarX" presStyleLbl="node1" presStyleIdx="7" presStyleCnt="8" custScaleY="78428" custLinFactNeighborY="-14203">
        <dgm:presLayoutVars>
          <dgm:bulletEnabled val="1"/>
        </dgm:presLayoutVars>
      </dgm:prSet>
      <dgm:spPr/>
      <dgm:t>
        <a:bodyPr/>
        <a:lstStyle/>
        <a:p>
          <a:endParaRPr lang="en-US"/>
        </a:p>
      </dgm:t>
    </dgm:pt>
    <dgm:pt modelId="{3B80F955-7B85-426B-8A61-17632D27733A}" type="pres">
      <dgm:prSet presAssocID="{1F21BE47-CF61-4C96-A650-A9C3352592EC}" presName="base" presStyleLbl="dkBgShp" presStyleIdx="1" presStyleCnt="2" custScaleY="254486" custLinFactNeighborY="-94835">
        <dgm:style>
          <a:lnRef idx="1">
            <a:schemeClr val="accent6"/>
          </a:lnRef>
          <a:fillRef idx="2">
            <a:schemeClr val="accent6"/>
          </a:fillRef>
          <a:effectRef idx="1">
            <a:schemeClr val="accent6"/>
          </a:effectRef>
          <a:fontRef idx="minor">
            <a:schemeClr val="dk1"/>
          </a:fontRef>
        </dgm:style>
      </dgm:prSet>
      <dgm:spPr>
        <a:solidFill>
          <a:schemeClr val="accent3">
            <a:lumMod val="40000"/>
            <a:lumOff val="60000"/>
          </a:schemeClr>
        </a:solidFill>
        <a:ln w="38100">
          <a:solidFill>
            <a:srgbClr val="0000FF"/>
          </a:solidFill>
          <a:prstDash val="sysDash"/>
        </a:ln>
      </dgm:spPr>
      <dgm:t>
        <a:bodyPr/>
        <a:lstStyle/>
        <a:p>
          <a:endParaRPr lang="en-US"/>
        </a:p>
      </dgm:t>
    </dgm:pt>
  </dgm:ptLst>
  <dgm:cxnLst>
    <dgm:cxn modelId="{1CFA386E-CB83-4A8A-AEE2-7F23CBFCBFEA}" type="presOf" srcId="{D2486C71-06DA-4A06-A53F-AC95EB3084AB}" destId="{CA657825-10BD-47F4-96E1-729042370E98}" srcOrd="0" destOrd="0" presId="urn:microsoft.com/office/officeart/2005/8/layout/hList3"/>
    <dgm:cxn modelId="{3B519B49-3F8F-44E5-8ECE-FE054B084443}" type="presOf" srcId="{1F21BE47-CF61-4C96-A650-A9C3352592EC}" destId="{D343DA0F-7E91-42B9-B69D-01344FA059D6}" srcOrd="0" destOrd="0" presId="urn:microsoft.com/office/officeart/2005/8/layout/hList3"/>
    <dgm:cxn modelId="{AF05F7A1-C8D9-4210-BB10-A1D86BF0FDBA}" srcId="{1F21BE47-CF61-4C96-A650-A9C3352592EC}" destId="{F0650130-5E05-467C-9D41-144DD727EB82}" srcOrd="0" destOrd="0" parTransId="{7425BD23-C1DC-47B8-9F26-CE08F26CA406}" sibTransId="{4609B97C-AE2B-45F9-B4FF-E6557316DD3A}"/>
    <dgm:cxn modelId="{3D235C99-09C8-4C18-99B6-F7CE9C28EB04}" type="presOf" srcId="{206D5267-5536-47BF-AB64-B9306F8C4434}" destId="{9F8D8FE4-CC92-4866-AC6E-2F5D9F4DD68D}" srcOrd="0" destOrd="0" presId="urn:microsoft.com/office/officeart/2005/8/layout/hList3"/>
    <dgm:cxn modelId="{E4812234-6731-4284-B5FA-C8EA23ADC9F6}" srcId="{1F21BE47-CF61-4C96-A650-A9C3352592EC}" destId="{9B135751-5587-48B3-A9FC-E7198B617DDC}" srcOrd="5" destOrd="0" parTransId="{08266B5D-2097-4B0E-B8C4-8265643E2D1E}" sibTransId="{01E73CF8-D4C0-4C8B-8C75-62314DBC980F}"/>
    <dgm:cxn modelId="{90CF6492-7357-4D12-A8CB-2D80EFD1526E}" srcId="{6139583E-DB1C-49D6-8B94-85C0D3EF2152}" destId="{1F21BE47-CF61-4C96-A650-A9C3352592EC}" srcOrd="0" destOrd="0" parTransId="{B97CCB3A-2572-4557-8076-2D4E84EA47F8}" sibTransId="{8B4CBEF6-38DC-4688-B649-BDDECA55E478}"/>
    <dgm:cxn modelId="{EC8D239E-E613-4C2E-A70E-B546B0ACD1FF}" type="presOf" srcId="{F904CC86-DF97-440E-A7FB-A1C147CBB1F4}" destId="{789124F5-2030-438B-98D3-15B7A3474F3E}" srcOrd="0" destOrd="0" presId="urn:microsoft.com/office/officeart/2005/8/layout/hList3"/>
    <dgm:cxn modelId="{DE015CA2-2EBD-4507-A568-D93C63171B92}" srcId="{1F21BE47-CF61-4C96-A650-A9C3352592EC}" destId="{206D5267-5536-47BF-AB64-B9306F8C4434}" srcOrd="7" destOrd="0" parTransId="{256D4A61-877A-4416-A1B2-776502DFC228}" sibTransId="{8E688333-FE01-4146-9066-AE3B70275167}"/>
    <dgm:cxn modelId="{DB714B05-C3E0-4679-A6A1-2654E7FFFC30}" srcId="{1F21BE47-CF61-4C96-A650-A9C3352592EC}" destId="{F904CC86-DF97-440E-A7FB-A1C147CBB1F4}" srcOrd="6" destOrd="0" parTransId="{6B870DCC-038A-43AB-8A7C-CB6F97E352D4}" sibTransId="{94648E6C-97FE-4ABD-89E6-FC906B4CE61D}"/>
    <dgm:cxn modelId="{FF76AB24-AD76-409D-A489-6AF40B04E1E0}" srcId="{1F21BE47-CF61-4C96-A650-A9C3352592EC}" destId="{D2486C71-06DA-4A06-A53F-AC95EB3084AB}" srcOrd="3" destOrd="0" parTransId="{7D051D08-AC42-4A0F-BD5F-5F9C79B4FE9A}" sibTransId="{2CEC52F9-C6F9-4754-A343-CC96D94586CC}"/>
    <dgm:cxn modelId="{B6DAEDAE-6BE0-4AC4-8A85-F1F023E750F7}" type="presOf" srcId="{F0650130-5E05-467C-9D41-144DD727EB82}" destId="{45915390-F52F-45BB-8F28-1D82101ECA24}" srcOrd="0" destOrd="0" presId="urn:microsoft.com/office/officeart/2005/8/layout/hList3"/>
    <dgm:cxn modelId="{88731B63-1E5D-409A-8C15-2FC2D9B337B0}" srcId="{1F21BE47-CF61-4C96-A650-A9C3352592EC}" destId="{C576DF33-AEC6-472F-BDD9-1B32C3C0065E}" srcOrd="1" destOrd="0" parTransId="{936D384B-2EE6-479D-B8DE-E51C98CFF598}" sibTransId="{E71769CF-57D6-4CEF-9EE4-803A1DB38761}"/>
    <dgm:cxn modelId="{FBA2D4AA-75D5-4BC7-97EF-E3AD16D272E6}" type="presOf" srcId="{9B135751-5587-48B3-A9FC-E7198B617DDC}" destId="{8B8FFAC7-6233-41D1-9EE4-F41FF41DC860}" srcOrd="0" destOrd="0" presId="urn:microsoft.com/office/officeart/2005/8/layout/hList3"/>
    <dgm:cxn modelId="{5A989809-E693-4120-9A7B-DB71B72B0799}" srcId="{1F21BE47-CF61-4C96-A650-A9C3352592EC}" destId="{59EAD14B-E76F-4101-8B67-E0363524CE61}" srcOrd="2" destOrd="0" parTransId="{15B79D30-0578-42B9-9671-439B446623EA}" sibTransId="{DA1145D9-5531-473D-A1E3-5679818112D2}"/>
    <dgm:cxn modelId="{0C6BE3C3-53F0-4DC0-8586-32D3F7C3315C}" type="presOf" srcId="{59EAD14B-E76F-4101-8B67-E0363524CE61}" destId="{5AB87C65-F326-4BA9-B292-8A9A941D6FAB}" srcOrd="0" destOrd="0" presId="urn:microsoft.com/office/officeart/2005/8/layout/hList3"/>
    <dgm:cxn modelId="{B11E4B39-576B-4563-8A8F-DE860B836767}" type="presOf" srcId="{6139583E-DB1C-49D6-8B94-85C0D3EF2152}" destId="{A811B8DA-9ADA-40E6-B9F0-474ED0A25E70}" srcOrd="0" destOrd="0" presId="urn:microsoft.com/office/officeart/2005/8/layout/hList3"/>
    <dgm:cxn modelId="{2B73FA1F-1D40-40CA-84BA-127A7561027C}" srcId="{1F21BE47-CF61-4C96-A650-A9C3352592EC}" destId="{C7C16450-715F-4256-912F-9507A8F1BF99}" srcOrd="4" destOrd="0" parTransId="{8C0F246D-1C7D-4E27-A718-CB2B8C28AE96}" sibTransId="{A748383C-E966-40F5-8ECD-784293BF86D7}"/>
    <dgm:cxn modelId="{F99DE028-6A1C-4CC6-B3C2-3F594E4B7522}" type="presOf" srcId="{C7C16450-715F-4256-912F-9507A8F1BF99}" destId="{305653CB-36AB-48AD-81B8-3A1E42D28C7A}" srcOrd="0" destOrd="0" presId="urn:microsoft.com/office/officeart/2005/8/layout/hList3"/>
    <dgm:cxn modelId="{5A14FAE7-B79B-41AF-BEE1-C816F29678FF}" type="presOf" srcId="{C576DF33-AEC6-472F-BDD9-1B32C3C0065E}" destId="{048296D7-55CA-44F9-9CDB-895FC423BD91}" srcOrd="0" destOrd="0" presId="urn:microsoft.com/office/officeart/2005/8/layout/hList3"/>
    <dgm:cxn modelId="{90D38C1E-06EF-49A0-88F3-40D0F569738A}" type="presParOf" srcId="{A811B8DA-9ADA-40E6-B9F0-474ED0A25E70}" destId="{D343DA0F-7E91-42B9-B69D-01344FA059D6}" srcOrd="0" destOrd="0" presId="urn:microsoft.com/office/officeart/2005/8/layout/hList3"/>
    <dgm:cxn modelId="{E9A93439-82BB-4D36-A3CD-532EEAB47241}" type="presParOf" srcId="{A811B8DA-9ADA-40E6-B9F0-474ED0A25E70}" destId="{7724386E-B222-4A17-834C-E91DF4646785}" srcOrd="1" destOrd="0" presId="urn:microsoft.com/office/officeart/2005/8/layout/hList3"/>
    <dgm:cxn modelId="{B845AC78-0FD0-4F47-8C74-1C3C79F590E5}" type="presParOf" srcId="{7724386E-B222-4A17-834C-E91DF4646785}" destId="{45915390-F52F-45BB-8F28-1D82101ECA24}" srcOrd="0" destOrd="0" presId="urn:microsoft.com/office/officeart/2005/8/layout/hList3"/>
    <dgm:cxn modelId="{77325327-5DBA-48DA-9107-095542FDFB75}" type="presParOf" srcId="{7724386E-B222-4A17-834C-E91DF4646785}" destId="{048296D7-55CA-44F9-9CDB-895FC423BD91}" srcOrd="1" destOrd="0" presId="urn:microsoft.com/office/officeart/2005/8/layout/hList3"/>
    <dgm:cxn modelId="{CCAEA252-CF95-49A2-9319-4BDC841A8578}" type="presParOf" srcId="{7724386E-B222-4A17-834C-E91DF4646785}" destId="{5AB87C65-F326-4BA9-B292-8A9A941D6FAB}" srcOrd="2" destOrd="0" presId="urn:microsoft.com/office/officeart/2005/8/layout/hList3"/>
    <dgm:cxn modelId="{5960A43B-E93D-4F01-A312-516C367A9C0C}" type="presParOf" srcId="{7724386E-B222-4A17-834C-E91DF4646785}" destId="{CA657825-10BD-47F4-96E1-729042370E98}" srcOrd="3" destOrd="0" presId="urn:microsoft.com/office/officeart/2005/8/layout/hList3"/>
    <dgm:cxn modelId="{6B29E103-91D2-47D3-AC3B-E216D642AF54}" type="presParOf" srcId="{7724386E-B222-4A17-834C-E91DF4646785}" destId="{305653CB-36AB-48AD-81B8-3A1E42D28C7A}" srcOrd="4" destOrd="0" presId="urn:microsoft.com/office/officeart/2005/8/layout/hList3"/>
    <dgm:cxn modelId="{DFCE1815-E2C1-404A-89D4-41DA964A92AD}" type="presParOf" srcId="{7724386E-B222-4A17-834C-E91DF4646785}" destId="{8B8FFAC7-6233-41D1-9EE4-F41FF41DC860}" srcOrd="5" destOrd="0" presId="urn:microsoft.com/office/officeart/2005/8/layout/hList3"/>
    <dgm:cxn modelId="{3A32A058-A109-4434-8DB0-1B25F5E0C35F}" type="presParOf" srcId="{7724386E-B222-4A17-834C-E91DF4646785}" destId="{789124F5-2030-438B-98D3-15B7A3474F3E}" srcOrd="6" destOrd="0" presId="urn:microsoft.com/office/officeart/2005/8/layout/hList3"/>
    <dgm:cxn modelId="{25BA737F-4A59-45D4-888A-6F7BC75004D0}" type="presParOf" srcId="{7724386E-B222-4A17-834C-E91DF4646785}" destId="{9F8D8FE4-CC92-4866-AC6E-2F5D9F4DD68D}" srcOrd="7" destOrd="0" presId="urn:microsoft.com/office/officeart/2005/8/layout/hList3"/>
    <dgm:cxn modelId="{2524C32B-74B5-42F6-B79C-1BD516C65C1E}" type="presParOf" srcId="{A811B8DA-9ADA-40E6-B9F0-474ED0A25E70}" destId="{3B80F955-7B85-426B-8A61-17632D27733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MY"/>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992B845-7EB7-42F3-AB58-5661ABFA1EE4}" type="datetimeFigureOut">
              <a:rPr lang="en-MY"/>
              <a:pPr>
                <a:defRPr/>
              </a:pPr>
              <a:t>19/4/2016</a:t>
            </a:fld>
            <a:endParaRPr lang="en-MY"/>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MY"/>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A405986-E513-42E8-A8E2-A13021437084}" type="slidenum">
              <a:rPr lang="en-MY"/>
              <a:pPr/>
              <a:t>‹#›</a:t>
            </a:fld>
            <a:endParaRPr lang="en-MY"/>
          </a:p>
        </p:txBody>
      </p:sp>
    </p:spTree>
    <p:extLst>
      <p:ext uri="{BB962C8B-B14F-4D97-AF65-F5344CB8AC3E}">
        <p14:creationId xmlns:p14="http://schemas.microsoft.com/office/powerpoint/2010/main" val="165726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MY"/>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B1C5B295-2248-40F7-81E7-1A3F03E4B80E}" type="datetimeFigureOut">
              <a:rPr lang="en-MY"/>
              <a:pPr>
                <a:defRPr/>
              </a:pPr>
              <a:t>19/4/2016</a:t>
            </a:fld>
            <a:endParaRPr lang="en-MY"/>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pPr lvl="0"/>
            <a:endParaRPr lang="en-MY" noProof="0" smtClean="0"/>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MY" noProof="0" smtClean="0"/>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MY"/>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6B394E5-5997-4DF6-B4AD-0B752D62016D}" type="slidenum">
              <a:rPr lang="en-MY"/>
              <a:pPr/>
              <a:t>‹#›</a:t>
            </a:fld>
            <a:endParaRPr lang="en-MY"/>
          </a:p>
        </p:txBody>
      </p:sp>
    </p:spTree>
    <p:extLst>
      <p:ext uri="{BB962C8B-B14F-4D97-AF65-F5344CB8AC3E}">
        <p14:creationId xmlns:p14="http://schemas.microsoft.com/office/powerpoint/2010/main" val="14545512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11268" name="Slide Number Placeholder 3"/>
          <p:cNvSpPr>
            <a:spLocks noGrp="1"/>
          </p:cNvSpPr>
          <p:nvPr>
            <p:ph type="sldNum" sz="quarter" idx="5"/>
          </p:nvPr>
        </p:nvSpPr>
        <p:spPr bwMode="auto">
          <a:noFill/>
          <a:ln>
            <a:miter lim="800000"/>
            <a:headEnd/>
            <a:tailEnd/>
          </a:ln>
        </p:spPr>
        <p:txBody>
          <a:bodyPr/>
          <a:lstStyle/>
          <a:p>
            <a:fld id="{48F64788-D4F0-4856-9749-887E3081D63E}" type="slidenum">
              <a:rPr lang="en-MY"/>
              <a:pPr/>
              <a:t>1</a:t>
            </a:fld>
            <a:endParaRPr lang="en-MY"/>
          </a:p>
        </p:txBody>
      </p:sp>
    </p:spTree>
    <p:extLst>
      <p:ext uri="{BB962C8B-B14F-4D97-AF65-F5344CB8AC3E}">
        <p14:creationId xmlns:p14="http://schemas.microsoft.com/office/powerpoint/2010/main" val="1574141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18</a:t>
            </a:fld>
            <a:endParaRPr lang="en-MY"/>
          </a:p>
        </p:txBody>
      </p:sp>
    </p:spTree>
    <p:extLst>
      <p:ext uri="{BB962C8B-B14F-4D97-AF65-F5344CB8AC3E}">
        <p14:creationId xmlns:p14="http://schemas.microsoft.com/office/powerpoint/2010/main" val="307556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19</a:t>
            </a:fld>
            <a:endParaRPr lang="en-MY"/>
          </a:p>
        </p:txBody>
      </p:sp>
    </p:spTree>
    <p:extLst>
      <p:ext uri="{BB962C8B-B14F-4D97-AF65-F5344CB8AC3E}">
        <p14:creationId xmlns:p14="http://schemas.microsoft.com/office/powerpoint/2010/main" val="3419695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20</a:t>
            </a:fld>
            <a:endParaRPr lang="en-MY"/>
          </a:p>
        </p:txBody>
      </p:sp>
    </p:spTree>
    <p:extLst>
      <p:ext uri="{BB962C8B-B14F-4D97-AF65-F5344CB8AC3E}">
        <p14:creationId xmlns:p14="http://schemas.microsoft.com/office/powerpoint/2010/main" val="2939782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21</a:t>
            </a:fld>
            <a:endParaRPr lang="en-MY"/>
          </a:p>
        </p:txBody>
      </p:sp>
    </p:spTree>
    <p:extLst>
      <p:ext uri="{BB962C8B-B14F-4D97-AF65-F5344CB8AC3E}">
        <p14:creationId xmlns:p14="http://schemas.microsoft.com/office/powerpoint/2010/main" val="4130580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22</a:t>
            </a:fld>
            <a:endParaRPr lang="en-MY"/>
          </a:p>
        </p:txBody>
      </p:sp>
    </p:spTree>
    <p:extLst>
      <p:ext uri="{BB962C8B-B14F-4D97-AF65-F5344CB8AC3E}">
        <p14:creationId xmlns:p14="http://schemas.microsoft.com/office/powerpoint/2010/main" val="2874649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23</a:t>
            </a:fld>
            <a:endParaRPr lang="en-MY"/>
          </a:p>
        </p:txBody>
      </p:sp>
    </p:spTree>
    <p:extLst>
      <p:ext uri="{BB962C8B-B14F-4D97-AF65-F5344CB8AC3E}">
        <p14:creationId xmlns:p14="http://schemas.microsoft.com/office/powerpoint/2010/main" val="2964712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24</a:t>
            </a:fld>
            <a:endParaRPr lang="en-MY"/>
          </a:p>
        </p:txBody>
      </p:sp>
    </p:spTree>
    <p:extLst>
      <p:ext uri="{BB962C8B-B14F-4D97-AF65-F5344CB8AC3E}">
        <p14:creationId xmlns:p14="http://schemas.microsoft.com/office/powerpoint/2010/main" val="3497269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25</a:t>
            </a:fld>
            <a:endParaRPr lang="en-MY"/>
          </a:p>
        </p:txBody>
      </p:sp>
    </p:spTree>
    <p:extLst>
      <p:ext uri="{BB962C8B-B14F-4D97-AF65-F5344CB8AC3E}">
        <p14:creationId xmlns:p14="http://schemas.microsoft.com/office/powerpoint/2010/main" val="1636158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26</a:t>
            </a:fld>
            <a:endParaRPr lang="en-MY"/>
          </a:p>
        </p:txBody>
      </p:sp>
    </p:spTree>
    <p:extLst>
      <p:ext uri="{BB962C8B-B14F-4D97-AF65-F5344CB8AC3E}">
        <p14:creationId xmlns:p14="http://schemas.microsoft.com/office/powerpoint/2010/main" val="522692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27</a:t>
            </a:fld>
            <a:endParaRPr lang="en-MY"/>
          </a:p>
        </p:txBody>
      </p:sp>
    </p:spTree>
    <p:extLst>
      <p:ext uri="{BB962C8B-B14F-4D97-AF65-F5344CB8AC3E}">
        <p14:creationId xmlns:p14="http://schemas.microsoft.com/office/powerpoint/2010/main" val="3416354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a:t>
            </a:r>
            <a:r>
              <a:rPr lang="en-US" baseline="0" dirty="0" smtClean="0"/>
              <a:t> Accident Rate:</a:t>
            </a:r>
          </a:p>
          <a:p>
            <a:pPr marL="228600" indent="-228600">
              <a:buAutoNum type="arabicParenR"/>
            </a:pPr>
            <a:r>
              <a:rPr lang="en-US" baseline="0" dirty="0" smtClean="0"/>
              <a:t>Fatality rate is achieved but the accident rate still not achieved.</a:t>
            </a:r>
          </a:p>
          <a:p>
            <a:pPr marL="228600" indent="-228600">
              <a:buAutoNum type="arabicParenR"/>
            </a:pPr>
            <a:r>
              <a:rPr lang="en-US" baseline="0" dirty="0" smtClean="0"/>
              <a:t>Challenge on how to achieved this target? What need to be setup or plan? What should nation should do?</a:t>
            </a:r>
          </a:p>
          <a:p>
            <a:pPr marL="228600" indent="-228600">
              <a:buAutoNum type="arabicParenR"/>
            </a:pPr>
            <a:r>
              <a:rPr lang="en-US" baseline="0" dirty="0" smtClean="0"/>
              <a:t>Baseline for improvement to setup action plan.</a:t>
            </a:r>
            <a:endParaRPr lang="en-US" dirty="0" smtClean="0"/>
          </a:p>
        </p:txBody>
      </p:sp>
      <p:sp>
        <p:nvSpPr>
          <p:cNvPr id="4" name="Slide Number Placeholder 3"/>
          <p:cNvSpPr>
            <a:spLocks noGrp="1"/>
          </p:cNvSpPr>
          <p:nvPr>
            <p:ph type="sldNum" sz="quarter" idx="10"/>
          </p:nvPr>
        </p:nvSpPr>
        <p:spPr/>
        <p:txBody>
          <a:bodyPr/>
          <a:lstStyle/>
          <a:p>
            <a:fld id="{B6B394E5-5997-4DF6-B4AD-0B752D62016D}" type="slidenum">
              <a:rPr lang="en-MY" smtClean="0"/>
              <a:pPr/>
              <a:t>4</a:t>
            </a:fld>
            <a:endParaRPr lang="en-MY"/>
          </a:p>
        </p:txBody>
      </p:sp>
    </p:spTree>
    <p:extLst>
      <p:ext uri="{BB962C8B-B14F-4D97-AF65-F5344CB8AC3E}">
        <p14:creationId xmlns:p14="http://schemas.microsoft.com/office/powerpoint/2010/main" val="3519204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28</a:t>
            </a:fld>
            <a:endParaRPr lang="en-MY"/>
          </a:p>
        </p:txBody>
      </p:sp>
    </p:spTree>
    <p:extLst>
      <p:ext uri="{BB962C8B-B14F-4D97-AF65-F5344CB8AC3E}">
        <p14:creationId xmlns:p14="http://schemas.microsoft.com/office/powerpoint/2010/main" val="2276109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29</a:t>
            </a:fld>
            <a:endParaRPr lang="en-MY"/>
          </a:p>
        </p:txBody>
      </p:sp>
    </p:spTree>
    <p:extLst>
      <p:ext uri="{BB962C8B-B14F-4D97-AF65-F5344CB8AC3E}">
        <p14:creationId xmlns:p14="http://schemas.microsoft.com/office/powerpoint/2010/main" val="2516511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30</a:t>
            </a:fld>
            <a:endParaRPr lang="en-MY"/>
          </a:p>
        </p:txBody>
      </p:sp>
    </p:spTree>
    <p:extLst>
      <p:ext uri="{BB962C8B-B14F-4D97-AF65-F5344CB8AC3E}">
        <p14:creationId xmlns:p14="http://schemas.microsoft.com/office/powerpoint/2010/main" val="1551658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31</a:t>
            </a:fld>
            <a:endParaRPr lang="en-MY"/>
          </a:p>
        </p:txBody>
      </p:sp>
    </p:spTree>
    <p:extLst>
      <p:ext uri="{BB962C8B-B14F-4D97-AF65-F5344CB8AC3E}">
        <p14:creationId xmlns:p14="http://schemas.microsoft.com/office/powerpoint/2010/main" val="4129271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32</a:t>
            </a:fld>
            <a:endParaRPr lang="en-MY"/>
          </a:p>
        </p:txBody>
      </p:sp>
    </p:spTree>
    <p:extLst>
      <p:ext uri="{BB962C8B-B14F-4D97-AF65-F5344CB8AC3E}">
        <p14:creationId xmlns:p14="http://schemas.microsoft.com/office/powerpoint/2010/main" val="118990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33</a:t>
            </a:fld>
            <a:endParaRPr lang="en-MY"/>
          </a:p>
        </p:txBody>
      </p:sp>
    </p:spTree>
    <p:extLst>
      <p:ext uri="{BB962C8B-B14F-4D97-AF65-F5344CB8AC3E}">
        <p14:creationId xmlns:p14="http://schemas.microsoft.com/office/powerpoint/2010/main" val="3437450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34</a:t>
            </a:fld>
            <a:endParaRPr lang="en-MY"/>
          </a:p>
        </p:txBody>
      </p:sp>
    </p:spTree>
    <p:extLst>
      <p:ext uri="{BB962C8B-B14F-4D97-AF65-F5344CB8AC3E}">
        <p14:creationId xmlns:p14="http://schemas.microsoft.com/office/powerpoint/2010/main" val="2852128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35</a:t>
            </a:fld>
            <a:endParaRPr lang="en-MY"/>
          </a:p>
        </p:txBody>
      </p:sp>
    </p:spTree>
    <p:extLst>
      <p:ext uri="{BB962C8B-B14F-4D97-AF65-F5344CB8AC3E}">
        <p14:creationId xmlns:p14="http://schemas.microsoft.com/office/powerpoint/2010/main" val="3291316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36</a:t>
            </a:fld>
            <a:endParaRPr lang="en-MY"/>
          </a:p>
        </p:txBody>
      </p:sp>
    </p:spTree>
    <p:extLst>
      <p:ext uri="{BB962C8B-B14F-4D97-AF65-F5344CB8AC3E}">
        <p14:creationId xmlns:p14="http://schemas.microsoft.com/office/powerpoint/2010/main" val="1051403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37</a:t>
            </a:fld>
            <a:endParaRPr lang="en-MY"/>
          </a:p>
        </p:txBody>
      </p:sp>
    </p:spTree>
    <p:extLst>
      <p:ext uri="{BB962C8B-B14F-4D97-AF65-F5344CB8AC3E}">
        <p14:creationId xmlns:p14="http://schemas.microsoft.com/office/powerpoint/2010/main" val="4862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5</a:t>
            </a:fld>
            <a:endParaRPr lang="en-MY"/>
          </a:p>
        </p:txBody>
      </p:sp>
    </p:spTree>
    <p:extLst>
      <p:ext uri="{BB962C8B-B14F-4D97-AF65-F5344CB8AC3E}">
        <p14:creationId xmlns:p14="http://schemas.microsoft.com/office/powerpoint/2010/main" val="2332805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38</a:t>
            </a:fld>
            <a:endParaRPr lang="en-MY"/>
          </a:p>
        </p:txBody>
      </p:sp>
    </p:spTree>
    <p:extLst>
      <p:ext uri="{BB962C8B-B14F-4D97-AF65-F5344CB8AC3E}">
        <p14:creationId xmlns:p14="http://schemas.microsoft.com/office/powerpoint/2010/main" val="1852816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39</a:t>
            </a:fld>
            <a:endParaRPr lang="en-MY"/>
          </a:p>
        </p:txBody>
      </p:sp>
    </p:spTree>
    <p:extLst>
      <p:ext uri="{BB962C8B-B14F-4D97-AF65-F5344CB8AC3E}">
        <p14:creationId xmlns:p14="http://schemas.microsoft.com/office/powerpoint/2010/main" val="656413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40</a:t>
            </a:fld>
            <a:endParaRPr lang="en-MY"/>
          </a:p>
        </p:txBody>
      </p:sp>
    </p:spTree>
    <p:extLst>
      <p:ext uri="{BB962C8B-B14F-4D97-AF65-F5344CB8AC3E}">
        <p14:creationId xmlns:p14="http://schemas.microsoft.com/office/powerpoint/2010/main" val="1398303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41</a:t>
            </a:fld>
            <a:endParaRPr lang="en-MY"/>
          </a:p>
        </p:txBody>
      </p:sp>
    </p:spTree>
    <p:extLst>
      <p:ext uri="{BB962C8B-B14F-4D97-AF65-F5344CB8AC3E}">
        <p14:creationId xmlns:p14="http://schemas.microsoft.com/office/powerpoint/2010/main" val="2615451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42</a:t>
            </a:fld>
            <a:endParaRPr lang="en-MY"/>
          </a:p>
        </p:txBody>
      </p:sp>
    </p:spTree>
    <p:extLst>
      <p:ext uri="{BB962C8B-B14F-4D97-AF65-F5344CB8AC3E}">
        <p14:creationId xmlns:p14="http://schemas.microsoft.com/office/powerpoint/2010/main" val="3721138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43</a:t>
            </a:fld>
            <a:endParaRPr lang="en-MY"/>
          </a:p>
        </p:txBody>
      </p:sp>
    </p:spTree>
    <p:extLst>
      <p:ext uri="{BB962C8B-B14F-4D97-AF65-F5344CB8AC3E}">
        <p14:creationId xmlns:p14="http://schemas.microsoft.com/office/powerpoint/2010/main" val="403444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13316" name="Slide Number Placeholder 3"/>
          <p:cNvSpPr>
            <a:spLocks noGrp="1"/>
          </p:cNvSpPr>
          <p:nvPr>
            <p:ph type="sldNum" sz="quarter" idx="5"/>
          </p:nvPr>
        </p:nvSpPr>
        <p:spPr bwMode="auto">
          <a:noFill/>
          <a:ln>
            <a:miter lim="800000"/>
            <a:headEnd/>
            <a:tailEnd/>
          </a:ln>
        </p:spPr>
        <p:txBody>
          <a:bodyPr/>
          <a:lstStyle/>
          <a:p>
            <a:fld id="{577798CC-448B-488C-8791-77C880F9620C}" type="slidenum">
              <a:rPr lang="en-MY"/>
              <a:pPr/>
              <a:t>10</a:t>
            </a:fld>
            <a:endParaRPr lang="en-MY"/>
          </a:p>
        </p:txBody>
      </p:sp>
    </p:spTree>
    <p:extLst>
      <p:ext uri="{BB962C8B-B14F-4D97-AF65-F5344CB8AC3E}">
        <p14:creationId xmlns:p14="http://schemas.microsoft.com/office/powerpoint/2010/main" val="115764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MY" smtClean="0"/>
          </a:p>
        </p:txBody>
      </p:sp>
      <p:sp>
        <p:nvSpPr>
          <p:cNvPr id="13316" name="Slide Number Placeholder 3"/>
          <p:cNvSpPr>
            <a:spLocks noGrp="1"/>
          </p:cNvSpPr>
          <p:nvPr>
            <p:ph type="sldNum" sz="quarter" idx="5"/>
          </p:nvPr>
        </p:nvSpPr>
        <p:spPr bwMode="auto">
          <a:noFill/>
          <a:ln>
            <a:miter lim="800000"/>
            <a:headEnd/>
            <a:tailEnd/>
          </a:ln>
        </p:spPr>
        <p:txBody>
          <a:bodyPr/>
          <a:lstStyle/>
          <a:p>
            <a:fld id="{577798CC-448B-488C-8791-77C880F9620C}" type="slidenum">
              <a:rPr lang="en-MY"/>
              <a:pPr/>
              <a:t>11</a:t>
            </a:fld>
            <a:endParaRPr lang="en-MY"/>
          </a:p>
        </p:txBody>
      </p:sp>
    </p:spTree>
    <p:extLst>
      <p:ext uri="{BB962C8B-B14F-4D97-AF65-F5344CB8AC3E}">
        <p14:creationId xmlns:p14="http://schemas.microsoft.com/office/powerpoint/2010/main" val="248627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12</a:t>
            </a:fld>
            <a:endParaRPr lang="en-MY"/>
          </a:p>
        </p:txBody>
      </p:sp>
    </p:spTree>
    <p:extLst>
      <p:ext uri="{BB962C8B-B14F-4D97-AF65-F5344CB8AC3E}">
        <p14:creationId xmlns:p14="http://schemas.microsoft.com/office/powerpoint/2010/main" val="2054525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15</a:t>
            </a:fld>
            <a:endParaRPr lang="en-MY"/>
          </a:p>
        </p:txBody>
      </p:sp>
    </p:spTree>
    <p:extLst>
      <p:ext uri="{BB962C8B-B14F-4D97-AF65-F5344CB8AC3E}">
        <p14:creationId xmlns:p14="http://schemas.microsoft.com/office/powerpoint/2010/main" val="38289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16</a:t>
            </a:fld>
            <a:endParaRPr lang="en-MY"/>
          </a:p>
        </p:txBody>
      </p:sp>
    </p:spTree>
    <p:extLst>
      <p:ext uri="{BB962C8B-B14F-4D97-AF65-F5344CB8AC3E}">
        <p14:creationId xmlns:p14="http://schemas.microsoft.com/office/powerpoint/2010/main" val="3096209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B394E5-5997-4DF6-B4AD-0B752D62016D}" type="slidenum">
              <a:rPr lang="en-MY" smtClean="0"/>
              <a:pPr/>
              <a:t>17</a:t>
            </a:fld>
            <a:endParaRPr lang="en-MY"/>
          </a:p>
        </p:txBody>
      </p:sp>
    </p:spTree>
    <p:extLst>
      <p:ext uri="{BB962C8B-B14F-4D97-AF65-F5344CB8AC3E}">
        <p14:creationId xmlns:p14="http://schemas.microsoft.com/office/powerpoint/2010/main" val="401780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10" name="Rectangle 9"/>
          <p:cNvSpPr/>
          <p:nvPr userDrawn="1"/>
        </p:nvSpPr>
        <p:spPr>
          <a:xfrm>
            <a:off x="0" y="6309946"/>
            <a:ext cx="12192000" cy="381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effectLst>
                  <a:outerShdw blurRad="38100" dist="38100" dir="2700000" algn="tl">
                    <a:srgbClr val="000000">
                      <a:alpha val="43137"/>
                    </a:srgbClr>
                  </a:outerShdw>
                </a:effectLst>
                <a:latin typeface="Pristina" pitchFamily="66" charset="0"/>
              </a:rPr>
              <a:t>Department of Occupational Safety &amp; Health, Malaysia</a:t>
            </a:r>
            <a:endParaRPr lang="en-US" sz="1600" dirty="0">
              <a:solidFill>
                <a:schemeClr val="tx1"/>
              </a:solidFill>
              <a:effectLst>
                <a:outerShdw blurRad="38100" dist="38100" dir="2700000" algn="tl">
                  <a:srgbClr val="000000">
                    <a:alpha val="43137"/>
                  </a:srgbClr>
                </a:outerShdw>
              </a:effectLst>
              <a:latin typeface="Pristina" pitchFamily="66" charset="0"/>
            </a:endParaRPr>
          </a:p>
        </p:txBody>
      </p:sp>
      <p:sp>
        <p:nvSpPr>
          <p:cNvPr id="11" name="Rectangle 10"/>
          <p:cNvSpPr/>
          <p:nvPr userDrawn="1"/>
        </p:nvSpPr>
        <p:spPr>
          <a:xfrm>
            <a:off x="0" y="6233747"/>
            <a:ext cx="12192000" cy="4571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6963" y="6459538"/>
            <a:ext cx="2473325" cy="365125"/>
          </a:xfrm>
          <a:prstGeom prst="rect">
            <a:avLst/>
          </a:prstGeom>
        </p:spPr>
        <p:txBody>
          <a:bodyPr/>
          <a:lstStyle>
            <a:lvl1pPr>
              <a:defRPr/>
            </a:lvl1pPr>
          </a:lstStyle>
          <a:p>
            <a:pPr>
              <a:defRPr/>
            </a:pPr>
            <a:fld id="{EA3495C4-8339-4ACC-899C-8687F6DF8CA7}" type="datetime1">
              <a:rPr lang="en-US"/>
              <a:pPr>
                <a:defRPr/>
              </a:pPr>
              <a:t>4/19/2016</a:t>
            </a:fld>
            <a:endParaRPr lang="en-US" dirty="0"/>
          </a:p>
        </p:txBody>
      </p:sp>
      <p:sp>
        <p:nvSpPr>
          <p:cNvPr id="5"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r>
              <a:rPr lang="en-US"/>
              <a:t>DOSH Malaysia</a:t>
            </a:r>
            <a:endParaRPr lang="en-US" dirty="0"/>
          </a:p>
        </p:txBody>
      </p:sp>
      <p:sp>
        <p:nvSpPr>
          <p:cNvPr id="6" name="Slide Number Placeholder 5"/>
          <p:cNvSpPr>
            <a:spLocks noGrp="1"/>
          </p:cNvSpPr>
          <p:nvPr>
            <p:ph type="sldNum" sz="quarter" idx="12"/>
          </p:nvPr>
        </p:nvSpPr>
        <p:spPr>
          <a:xfrm>
            <a:off x="9901238" y="6459538"/>
            <a:ext cx="1311275" cy="365125"/>
          </a:xfrm>
          <a:prstGeom prst="rect">
            <a:avLst/>
          </a:prstGeom>
        </p:spPr>
        <p:txBody>
          <a:bodyPr/>
          <a:lstStyle>
            <a:lvl1pPr>
              <a:defRPr/>
            </a:lvl1pPr>
          </a:lstStyle>
          <a:p>
            <a:fld id="{16203D7E-8CEF-4EEB-B9DB-0E10B201F9A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1096963" y="6459538"/>
            <a:ext cx="2473325" cy="365125"/>
          </a:xfrm>
          <a:prstGeom prst="rect">
            <a:avLst/>
          </a:prstGeom>
        </p:spPr>
        <p:txBody>
          <a:bodyPr/>
          <a:lstStyle>
            <a:lvl1pPr>
              <a:defRPr/>
            </a:lvl1pPr>
          </a:lstStyle>
          <a:p>
            <a:pPr>
              <a:defRPr/>
            </a:pPr>
            <a:fld id="{3D68B641-508B-4874-85D7-4F09CB884E10}" type="datetime1">
              <a:rPr lang="en-US"/>
              <a:pPr>
                <a:defRPr/>
              </a:pPr>
              <a:t>4/19/2016</a:t>
            </a:fld>
            <a:endParaRPr lang="en-US" dirty="0"/>
          </a:p>
        </p:txBody>
      </p:sp>
      <p:sp>
        <p:nvSpPr>
          <p:cNvPr id="7"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r>
              <a:rPr lang="en-US"/>
              <a:t>DOSH Malaysia</a:t>
            </a:r>
            <a:endParaRPr lang="en-US" dirty="0"/>
          </a:p>
        </p:txBody>
      </p:sp>
      <p:sp>
        <p:nvSpPr>
          <p:cNvPr id="8" name="Slide Number Placeholder 5"/>
          <p:cNvSpPr>
            <a:spLocks noGrp="1"/>
          </p:cNvSpPr>
          <p:nvPr>
            <p:ph type="sldNum" sz="quarter" idx="12"/>
          </p:nvPr>
        </p:nvSpPr>
        <p:spPr>
          <a:xfrm>
            <a:off x="9901238" y="6459538"/>
            <a:ext cx="1311275" cy="365125"/>
          </a:xfrm>
          <a:prstGeom prst="rect">
            <a:avLst/>
          </a:prstGeom>
        </p:spPr>
        <p:txBody>
          <a:bodyPr/>
          <a:lstStyle>
            <a:lvl1pPr>
              <a:defRPr/>
            </a:lvl1pPr>
          </a:lstStyle>
          <a:p>
            <a:fld id="{101822B3-F1C2-4B1F-8878-4D576BD9C8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6963" y="6459538"/>
            <a:ext cx="2473325" cy="365125"/>
          </a:xfrm>
          <a:prstGeom prst="rect">
            <a:avLst/>
          </a:prstGeom>
        </p:spPr>
        <p:txBody>
          <a:bodyPr/>
          <a:lstStyle>
            <a:lvl1pPr>
              <a:defRPr/>
            </a:lvl1pPr>
          </a:lstStyle>
          <a:p>
            <a:pPr>
              <a:defRPr/>
            </a:pPr>
            <a:fld id="{8A48F545-806A-4CEA-B1A1-FA77906FD8D9}" type="datetime1">
              <a:rPr lang="en-US"/>
              <a:pPr>
                <a:defRPr/>
              </a:pPr>
              <a:t>4/19/2016</a:t>
            </a:fld>
            <a:endParaRPr lang="en-US" dirty="0"/>
          </a:p>
        </p:txBody>
      </p:sp>
      <p:sp>
        <p:nvSpPr>
          <p:cNvPr id="5"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r>
              <a:rPr lang="en-US"/>
              <a:t>DOSH Malaysia</a:t>
            </a:r>
            <a:endParaRPr lang="en-US" dirty="0"/>
          </a:p>
        </p:txBody>
      </p:sp>
      <p:sp>
        <p:nvSpPr>
          <p:cNvPr id="6" name="Slide Number Placeholder 5"/>
          <p:cNvSpPr>
            <a:spLocks noGrp="1"/>
          </p:cNvSpPr>
          <p:nvPr>
            <p:ph type="sldNum" sz="quarter" idx="12"/>
          </p:nvPr>
        </p:nvSpPr>
        <p:spPr>
          <a:xfrm>
            <a:off x="9901238" y="6459538"/>
            <a:ext cx="1311275" cy="365125"/>
          </a:xfrm>
          <a:prstGeom prst="rect">
            <a:avLst/>
          </a:prstGeom>
        </p:spPr>
        <p:txBody>
          <a:bodyPr/>
          <a:lstStyle>
            <a:lvl1pPr>
              <a:defRPr/>
            </a:lvl1pPr>
          </a:lstStyle>
          <a:p>
            <a:fld id="{2A871167-05DA-48E2-8833-EE3BE31C629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1096963" y="6459538"/>
            <a:ext cx="2473325" cy="365125"/>
          </a:xfrm>
          <a:prstGeom prst="rect">
            <a:avLst/>
          </a:prstGeom>
        </p:spPr>
        <p:txBody>
          <a:bodyPr/>
          <a:lstStyle>
            <a:lvl1pPr>
              <a:defRPr/>
            </a:lvl1pPr>
          </a:lstStyle>
          <a:p>
            <a:pPr>
              <a:defRPr/>
            </a:pPr>
            <a:fld id="{27BA4301-5564-474C-97AB-1C93ED1E204F}" type="datetime1">
              <a:rPr lang="en-US"/>
              <a:pPr>
                <a:defRPr/>
              </a:pPr>
              <a:t>4/19/2016</a:t>
            </a:fld>
            <a:endParaRPr lang="en-US" dirty="0"/>
          </a:p>
        </p:txBody>
      </p:sp>
      <p:sp>
        <p:nvSpPr>
          <p:cNvPr id="6"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r>
              <a:rPr lang="en-US"/>
              <a:t>DOSH Malaysia</a:t>
            </a:r>
            <a:endParaRPr lang="en-US" dirty="0"/>
          </a:p>
        </p:txBody>
      </p:sp>
      <p:sp>
        <p:nvSpPr>
          <p:cNvPr id="7" name="Slide Number Placeholder 5"/>
          <p:cNvSpPr>
            <a:spLocks noGrp="1"/>
          </p:cNvSpPr>
          <p:nvPr>
            <p:ph type="sldNum" sz="quarter" idx="12"/>
          </p:nvPr>
        </p:nvSpPr>
        <p:spPr>
          <a:xfrm>
            <a:off x="9901238" y="6459538"/>
            <a:ext cx="1311275" cy="365125"/>
          </a:xfrm>
          <a:prstGeom prst="rect">
            <a:avLst/>
          </a:prstGeom>
        </p:spPr>
        <p:txBody>
          <a:bodyPr/>
          <a:lstStyle>
            <a:lvl1pPr>
              <a:defRPr/>
            </a:lvl1pPr>
          </a:lstStyle>
          <a:p>
            <a:fld id="{A5F2BC52-0DC8-47A7-A99D-B03EE99264A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1096963" y="6459538"/>
            <a:ext cx="2473325" cy="365125"/>
          </a:xfrm>
          <a:prstGeom prst="rect">
            <a:avLst/>
          </a:prstGeom>
        </p:spPr>
        <p:txBody>
          <a:bodyPr/>
          <a:lstStyle>
            <a:lvl1pPr>
              <a:defRPr/>
            </a:lvl1pPr>
          </a:lstStyle>
          <a:p>
            <a:pPr>
              <a:defRPr/>
            </a:pPr>
            <a:fld id="{E56A913D-6C9C-468B-90CD-92897AE793F2}" type="datetime1">
              <a:rPr lang="en-US"/>
              <a:pPr>
                <a:defRPr/>
              </a:pPr>
              <a:t>4/19/2016</a:t>
            </a:fld>
            <a:endParaRPr lang="en-US" dirty="0"/>
          </a:p>
        </p:txBody>
      </p:sp>
      <p:sp>
        <p:nvSpPr>
          <p:cNvPr id="8"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r>
              <a:rPr lang="en-US"/>
              <a:t>DOSH Malaysia</a:t>
            </a:r>
            <a:endParaRPr lang="en-US" dirty="0"/>
          </a:p>
        </p:txBody>
      </p:sp>
      <p:sp>
        <p:nvSpPr>
          <p:cNvPr id="9" name="Slide Number Placeholder 5"/>
          <p:cNvSpPr>
            <a:spLocks noGrp="1"/>
          </p:cNvSpPr>
          <p:nvPr>
            <p:ph type="sldNum" sz="quarter" idx="12"/>
          </p:nvPr>
        </p:nvSpPr>
        <p:spPr>
          <a:xfrm>
            <a:off x="9901238" y="6459538"/>
            <a:ext cx="1311275" cy="365125"/>
          </a:xfrm>
          <a:prstGeom prst="rect">
            <a:avLst/>
          </a:prstGeom>
        </p:spPr>
        <p:txBody>
          <a:bodyPr/>
          <a:lstStyle>
            <a:lvl1pPr>
              <a:defRPr/>
            </a:lvl1pPr>
          </a:lstStyle>
          <a:p>
            <a:fld id="{1B8D3020-B9A0-4436-86FC-96E4C9E864B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a:xfrm>
            <a:off x="1096963" y="6459538"/>
            <a:ext cx="2473325" cy="365125"/>
          </a:xfrm>
          <a:prstGeom prst="rect">
            <a:avLst/>
          </a:prstGeom>
        </p:spPr>
        <p:txBody>
          <a:bodyPr/>
          <a:lstStyle>
            <a:lvl1pPr>
              <a:defRPr/>
            </a:lvl1pPr>
          </a:lstStyle>
          <a:p>
            <a:pPr>
              <a:defRPr/>
            </a:pPr>
            <a:fld id="{5E7E9BC9-7B03-43BA-AB04-1DDFAA513D9C}" type="datetime1">
              <a:rPr lang="en-US"/>
              <a:pPr>
                <a:defRPr/>
              </a:pPr>
              <a:t>4/19/2016</a:t>
            </a:fld>
            <a:endParaRPr lang="en-US" dirty="0"/>
          </a:p>
        </p:txBody>
      </p:sp>
      <p:sp>
        <p:nvSpPr>
          <p:cNvPr id="4" name="Footer Placeholder 4"/>
          <p:cNvSpPr>
            <a:spLocks noGrp="1"/>
          </p:cNvSpPr>
          <p:nvPr>
            <p:ph type="ftr" sz="quarter" idx="11"/>
          </p:nvPr>
        </p:nvSpPr>
        <p:spPr>
          <a:xfrm>
            <a:off x="3686175" y="6459538"/>
            <a:ext cx="4822825" cy="365125"/>
          </a:xfrm>
          <a:prstGeom prst="rect">
            <a:avLst/>
          </a:prstGeom>
        </p:spPr>
        <p:txBody>
          <a:bodyPr/>
          <a:lstStyle>
            <a:lvl1pPr>
              <a:defRPr/>
            </a:lvl1pPr>
          </a:lstStyle>
          <a:p>
            <a:pPr>
              <a:defRPr/>
            </a:pPr>
            <a:r>
              <a:rPr lang="en-US"/>
              <a:t>DOSH Malaysia</a:t>
            </a:r>
            <a:endParaRPr lang="en-US" dirty="0"/>
          </a:p>
        </p:txBody>
      </p:sp>
      <p:sp>
        <p:nvSpPr>
          <p:cNvPr id="5" name="Slide Number Placeholder 5"/>
          <p:cNvSpPr>
            <a:spLocks noGrp="1"/>
          </p:cNvSpPr>
          <p:nvPr>
            <p:ph type="sldNum" sz="quarter" idx="12"/>
          </p:nvPr>
        </p:nvSpPr>
        <p:spPr>
          <a:xfrm>
            <a:off x="9901238" y="6459538"/>
            <a:ext cx="1311275" cy="365125"/>
          </a:xfrm>
          <a:prstGeom prst="rect">
            <a:avLst/>
          </a:prstGeom>
        </p:spPr>
        <p:txBody>
          <a:bodyPr/>
          <a:lstStyle>
            <a:lvl1pPr>
              <a:defRPr/>
            </a:lvl1pPr>
          </a:lstStyle>
          <a:p>
            <a:fld id="{4B5AAAB3-54E5-4960-A7EC-8F218D6318C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9458" name="Picture 2" descr="C:\Documents and Settings\Administrator\Desktop\Picture1.jpg"/>
          <p:cNvPicPr>
            <a:picLocks noChangeAspect="1" noChangeArrowheads="1"/>
          </p:cNvPicPr>
          <p:nvPr userDrawn="1"/>
        </p:nvPicPr>
        <p:blipFill>
          <a:blip r:embed="rId2">
            <a:lum bright="70000" contrast="-70000"/>
          </a:blip>
          <a:srcRect/>
          <a:stretch>
            <a:fillRect/>
          </a:stretch>
        </p:blipFill>
        <p:spPr bwMode="auto">
          <a:xfrm>
            <a:off x="-1" y="0"/>
            <a:ext cx="12191999" cy="6858000"/>
          </a:xfrm>
          <a:prstGeom prst="rect">
            <a:avLst/>
          </a:prstGeom>
          <a:noFill/>
        </p:spPr>
      </p:pic>
      <p:sp>
        <p:nvSpPr>
          <p:cNvPr id="7" name="Rectangle 6"/>
          <p:cNvSpPr/>
          <p:nvPr userDrawn="1"/>
        </p:nvSpPr>
        <p:spPr>
          <a:xfrm>
            <a:off x="0" y="6462801"/>
            <a:ext cx="12192000" cy="381000"/>
          </a:xfrm>
          <a:prstGeom prst="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smtClean="0">
                <a:solidFill>
                  <a:schemeClr val="tx1"/>
                </a:solidFill>
                <a:effectLst>
                  <a:outerShdw blurRad="38100" dist="38100" dir="2700000" algn="tl">
                    <a:srgbClr val="000000">
                      <a:alpha val="43137"/>
                    </a:srgbClr>
                  </a:outerShdw>
                </a:effectLst>
                <a:latin typeface="Pristina" pitchFamily="66" charset="0"/>
              </a:rPr>
              <a:t>Department of Occupational Safety &amp; Health, Malaysia</a:t>
            </a:r>
            <a:endParaRPr lang="en-US" sz="1600" dirty="0">
              <a:solidFill>
                <a:schemeClr val="tx1"/>
              </a:solidFill>
              <a:effectLst>
                <a:outerShdw blurRad="38100" dist="38100" dir="2700000" algn="tl">
                  <a:srgbClr val="000000">
                    <a:alpha val="43137"/>
                  </a:srgbClr>
                </a:outerShdw>
              </a:effectLst>
              <a:latin typeface="Pristina" pitchFamily="66" charset="0"/>
            </a:endParaRPr>
          </a:p>
        </p:txBody>
      </p:sp>
      <p:sp>
        <p:nvSpPr>
          <p:cNvPr id="8" name="Rectangle 7"/>
          <p:cNvSpPr/>
          <p:nvPr userDrawn="1"/>
        </p:nvSpPr>
        <p:spPr>
          <a:xfrm>
            <a:off x="0" y="6329548"/>
            <a:ext cx="12192000" cy="79023"/>
          </a:xfrm>
          <a:prstGeom prst="rect">
            <a:avLst/>
          </a:prstGeom>
          <a:gradFill flip="none" rotWithShape="1">
            <a:gsLst>
              <a:gs pos="0">
                <a:schemeClr val="accent3">
                  <a:lumMod val="50000"/>
                  <a:tint val="66000"/>
                  <a:satMod val="160000"/>
                </a:schemeClr>
              </a:gs>
              <a:gs pos="50000">
                <a:schemeClr val="accent3">
                  <a:lumMod val="50000"/>
                  <a:tint val="44500"/>
                  <a:satMod val="160000"/>
                </a:schemeClr>
              </a:gs>
              <a:gs pos="100000">
                <a:schemeClr val="accent3">
                  <a:lumMod val="50000"/>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465138" y="6459538"/>
            <a:ext cx="2619375" cy="365125"/>
          </a:xfrm>
          <a:prstGeom prst="rect">
            <a:avLst/>
          </a:prstGeom>
        </p:spPr>
        <p:txBody>
          <a:bodyPr/>
          <a:lstStyle>
            <a:lvl1pPr algn="l">
              <a:defRPr smtClean="0"/>
            </a:lvl1pPr>
          </a:lstStyle>
          <a:p>
            <a:pPr>
              <a:defRPr/>
            </a:pPr>
            <a:fld id="{8242D37C-160C-4700-9889-0CDB3B480201}" type="datetime1">
              <a:rPr lang="en-US"/>
              <a:pPr>
                <a:defRPr/>
              </a:pPr>
              <a:t>4/19/2016</a:t>
            </a:fld>
            <a:endParaRPr lang="en-US" dirty="0"/>
          </a:p>
        </p:txBody>
      </p:sp>
      <p:sp>
        <p:nvSpPr>
          <p:cNvPr id="8" name="Footer Placeholder 5"/>
          <p:cNvSpPr>
            <a:spLocks noGrp="1"/>
          </p:cNvSpPr>
          <p:nvPr>
            <p:ph type="ftr" sz="quarter" idx="11"/>
          </p:nvPr>
        </p:nvSpPr>
        <p:spPr>
          <a:xfrm>
            <a:off x="4800600" y="6459538"/>
            <a:ext cx="4648200" cy="365125"/>
          </a:xfrm>
          <a:prstGeom prst="rect">
            <a:avLst/>
          </a:prstGeom>
        </p:spPr>
        <p:txBody>
          <a:bodyPr/>
          <a:lstStyle>
            <a:lvl1pPr algn="l">
              <a:defRPr smtClean="0">
                <a:solidFill>
                  <a:schemeClr val="tx2"/>
                </a:solidFill>
              </a:defRPr>
            </a:lvl1pPr>
          </a:lstStyle>
          <a:p>
            <a:pPr>
              <a:defRPr/>
            </a:pPr>
            <a:r>
              <a:rPr lang="en-US"/>
              <a:t>DOSH Malaysia</a:t>
            </a:r>
            <a:endParaRPr lang="en-US" dirty="0"/>
          </a:p>
        </p:txBody>
      </p:sp>
      <p:sp>
        <p:nvSpPr>
          <p:cNvPr id="9" name="Slide Number Placeholder 6"/>
          <p:cNvSpPr>
            <a:spLocks noGrp="1"/>
          </p:cNvSpPr>
          <p:nvPr>
            <p:ph type="sldNum" sz="quarter" idx="12"/>
          </p:nvPr>
        </p:nvSpPr>
        <p:spPr>
          <a:xfrm>
            <a:off x="9901238" y="6459538"/>
            <a:ext cx="1311275" cy="365125"/>
          </a:xfrm>
          <a:prstGeom prst="rect">
            <a:avLst/>
          </a:prstGeom>
        </p:spPr>
        <p:txBody>
          <a:bodyPr/>
          <a:lstStyle>
            <a:lvl1pPr>
              <a:defRPr>
                <a:solidFill>
                  <a:schemeClr val="tx2"/>
                </a:solidFill>
              </a:defRPr>
            </a:lvl1pPr>
          </a:lstStyle>
          <a:p>
            <a:fld id="{469C979D-39CC-4032-B596-C9A5B89E916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1096963" y="6459538"/>
            <a:ext cx="2473325" cy="365125"/>
          </a:xfrm>
          <a:prstGeom prst="rect">
            <a:avLst/>
          </a:prstGeom>
        </p:spPr>
        <p:txBody>
          <a:bodyPr/>
          <a:lstStyle>
            <a:lvl1pPr>
              <a:defRPr/>
            </a:lvl1pPr>
          </a:lstStyle>
          <a:p>
            <a:pPr>
              <a:defRPr/>
            </a:pPr>
            <a:fld id="{3D97426F-6947-43D5-ABD4-CA9C93BF446B}" type="datetime1">
              <a:rPr lang="en-US"/>
              <a:pPr>
                <a:defRPr/>
              </a:pPr>
              <a:t>4/19/2016</a:t>
            </a:fld>
            <a:endParaRPr lang="en-US" dirty="0"/>
          </a:p>
        </p:txBody>
      </p:sp>
      <p:sp>
        <p:nvSpPr>
          <p:cNvPr id="8" name="Footer Placeholder 5"/>
          <p:cNvSpPr>
            <a:spLocks noGrp="1"/>
          </p:cNvSpPr>
          <p:nvPr>
            <p:ph type="ftr" sz="quarter" idx="11"/>
          </p:nvPr>
        </p:nvSpPr>
        <p:spPr>
          <a:xfrm>
            <a:off x="3686175" y="6459538"/>
            <a:ext cx="4822825" cy="365125"/>
          </a:xfrm>
          <a:prstGeom prst="rect">
            <a:avLst/>
          </a:prstGeom>
        </p:spPr>
        <p:txBody>
          <a:bodyPr/>
          <a:lstStyle>
            <a:lvl1pPr>
              <a:defRPr/>
            </a:lvl1pPr>
          </a:lstStyle>
          <a:p>
            <a:pPr>
              <a:defRPr/>
            </a:pPr>
            <a:r>
              <a:rPr lang="en-US"/>
              <a:t>DOSH Malaysia</a:t>
            </a:r>
            <a:endParaRPr lang="en-US" dirty="0"/>
          </a:p>
        </p:txBody>
      </p:sp>
      <p:sp>
        <p:nvSpPr>
          <p:cNvPr id="9" name="Slide Number Placeholder 6"/>
          <p:cNvSpPr>
            <a:spLocks noGrp="1"/>
          </p:cNvSpPr>
          <p:nvPr>
            <p:ph type="sldNum" sz="quarter" idx="12"/>
          </p:nvPr>
        </p:nvSpPr>
        <p:spPr>
          <a:xfrm>
            <a:off x="9901238" y="6459538"/>
            <a:ext cx="1311275" cy="365125"/>
          </a:xfrm>
          <a:prstGeom prst="rect">
            <a:avLst/>
          </a:prstGeom>
        </p:spPr>
        <p:txBody>
          <a:bodyPr/>
          <a:lstStyle>
            <a:lvl1pPr>
              <a:defRPr/>
            </a:lvl1pPr>
          </a:lstStyle>
          <a:p>
            <a:fld id="{38A30BF4-9364-4CE0-8409-8D2DE336C92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8" r:id="rId4"/>
    <p:sldLayoutId id="2147483669" r:id="rId5"/>
    <p:sldLayoutId id="2147483670" r:id="rId6"/>
    <p:sldLayoutId id="2147483674" r:id="rId7"/>
    <p:sldLayoutId id="2147483675" r:id="rId8"/>
    <p:sldLayoutId id="2147483676" r:id="rId9"/>
    <p:sldLayoutId id="2147483671" r:id="rId10"/>
    <p:sldLayoutId id="2147483677" r:id="rId11"/>
  </p:sldLayoutIdLst>
  <p:hf hdr="0" dt="0"/>
  <p:txStyles>
    <p:titleStyle>
      <a:lvl1pPr algn="l" rtl="0" fontAlgn="base">
        <a:lnSpc>
          <a:spcPct val="85000"/>
        </a:lnSpc>
        <a:spcBef>
          <a:spcPct val="0"/>
        </a:spcBef>
        <a:spcAft>
          <a:spcPct val="0"/>
        </a:spcAft>
        <a:defRPr sz="4800" kern="1200" spc="-50">
          <a:solidFill>
            <a:srgbClr val="404040"/>
          </a:solidFill>
          <a:latin typeface="+mj-lt"/>
          <a:ea typeface="+mj-ea"/>
          <a:cs typeface="+mj-cs"/>
        </a:defRPr>
      </a:lvl1pPr>
      <a:lvl2pPr algn="l" rtl="0" fontAlgn="base">
        <a:lnSpc>
          <a:spcPct val="85000"/>
        </a:lnSpc>
        <a:spcBef>
          <a:spcPct val="0"/>
        </a:spcBef>
        <a:spcAft>
          <a:spcPct val="0"/>
        </a:spcAft>
        <a:defRPr sz="4800">
          <a:solidFill>
            <a:srgbClr val="404040"/>
          </a:solidFill>
          <a:latin typeface="Calibri Light" pitchFamily="34" charset="0"/>
        </a:defRPr>
      </a:lvl2pPr>
      <a:lvl3pPr algn="l" rtl="0" fontAlgn="base">
        <a:lnSpc>
          <a:spcPct val="85000"/>
        </a:lnSpc>
        <a:spcBef>
          <a:spcPct val="0"/>
        </a:spcBef>
        <a:spcAft>
          <a:spcPct val="0"/>
        </a:spcAft>
        <a:defRPr sz="4800">
          <a:solidFill>
            <a:srgbClr val="404040"/>
          </a:solidFill>
          <a:latin typeface="Calibri Light" pitchFamily="34" charset="0"/>
        </a:defRPr>
      </a:lvl3pPr>
      <a:lvl4pPr algn="l" rtl="0" fontAlgn="base">
        <a:lnSpc>
          <a:spcPct val="85000"/>
        </a:lnSpc>
        <a:spcBef>
          <a:spcPct val="0"/>
        </a:spcBef>
        <a:spcAft>
          <a:spcPct val="0"/>
        </a:spcAft>
        <a:defRPr sz="4800">
          <a:solidFill>
            <a:srgbClr val="404040"/>
          </a:solidFill>
          <a:latin typeface="Calibri Light" pitchFamily="34" charset="0"/>
        </a:defRPr>
      </a:lvl4pPr>
      <a:lvl5pPr algn="l" rtl="0" fontAlgn="base">
        <a:lnSpc>
          <a:spcPct val="85000"/>
        </a:lnSpc>
        <a:spcBef>
          <a:spcPct val="0"/>
        </a:spcBef>
        <a:spcAft>
          <a:spcPct val="0"/>
        </a:spcAft>
        <a:defRPr sz="4800">
          <a:solidFill>
            <a:srgbClr val="404040"/>
          </a:solidFill>
          <a:latin typeface="Calibri Light" pitchFamily="34"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p:titleStyle>
    <p:bodyStyle>
      <a:lvl1pPr marL="90488" indent="-90488" algn="l" rtl="0" fontAlgn="base">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6.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73631" y="5222449"/>
            <a:ext cx="9591684" cy="1300899"/>
          </a:xfrm>
          <a:prstGeom prst="rect">
            <a:avLst/>
          </a:prstGeom>
          <a:noFill/>
          <a:ln w="63500">
            <a:solidFill>
              <a:schemeClr val="bg1">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sp>
        <p:nvSpPr>
          <p:cNvPr id="10244" name="Rectangle 165"/>
          <p:cNvSpPr>
            <a:spLocks noChangeArrowheads="1"/>
          </p:cNvSpPr>
          <p:nvPr/>
        </p:nvSpPr>
        <p:spPr bwMode="auto">
          <a:xfrm>
            <a:off x="2081893" y="4851919"/>
            <a:ext cx="8057261" cy="2066306"/>
          </a:xfrm>
          <a:prstGeom prst="rect">
            <a:avLst/>
          </a:prstGeom>
          <a:noFill/>
          <a:ln w="9525">
            <a:noFill/>
            <a:miter lim="800000"/>
            <a:headEnd/>
            <a:tailEnd/>
          </a:ln>
        </p:spPr>
        <p:txBody>
          <a:bodyPr anchor="ctr"/>
          <a:lstStyle/>
          <a:p>
            <a:pPr eaLnBrk="1" hangingPunct="1"/>
            <a:r>
              <a:rPr lang="es-UY" sz="3200" b="1" dirty="0" smtClean="0">
                <a:solidFill>
                  <a:schemeClr val="bg1"/>
                </a:solidFill>
                <a:latin typeface="Agency FB" pitchFamily="34" charset="0"/>
                <a:cs typeface="Arial" pitchFamily="34" charset="0"/>
              </a:rPr>
              <a:t>MOHD ANUAR BIN EMBI</a:t>
            </a:r>
          </a:p>
          <a:p>
            <a:pPr eaLnBrk="1" hangingPunct="1"/>
            <a:r>
              <a:rPr lang="es-UY" sz="2400" b="1" dirty="0" err="1" smtClean="0">
                <a:solidFill>
                  <a:schemeClr val="bg1"/>
                </a:solidFill>
                <a:latin typeface="Agency FB" pitchFamily="34" charset="0"/>
                <a:cs typeface="Arial" pitchFamily="34" charset="0"/>
              </a:rPr>
              <a:t>Pengarah</a:t>
            </a:r>
            <a:r>
              <a:rPr lang="es-UY" sz="2400" b="1" dirty="0" smtClean="0">
                <a:solidFill>
                  <a:schemeClr val="bg1"/>
                </a:solidFill>
                <a:latin typeface="Agency FB" pitchFamily="34" charset="0"/>
                <a:cs typeface="Arial" pitchFamily="34" charset="0"/>
              </a:rPr>
              <a:t> </a:t>
            </a:r>
            <a:r>
              <a:rPr lang="es-UY" sz="2400" b="1" dirty="0" err="1" smtClean="0">
                <a:solidFill>
                  <a:schemeClr val="bg1"/>
                </a:solidFill>
                <a:latin typeface="Agency FB" pitchFamily="34" charset="0"/>
                <a:cs typeface="Arial" pitchFamily="34" charset="0"/>
              </a:rPr>
              <a:t>Bhg</a:t>
            </a:r>
            <a:r>
              <a:rPr lang="es-UY" sz="2400" b="1" dirty="0" smtClean="0">
                <a:solidFill>
                  <a:schemeClr val="bg1"/>
                </a:solidFill>
                <a:latin typeface="Agency FB" pitchFamily="34" charset="0"/>
                <a:cs typeface="Arial" pitchFamily="34" charset="0"/>
              </a:rPr>
              <a:t> </a:t>
            </a:r>
            <a:r>
              <a:rPr lang="es-UY" sz="2400" b="1" dirty="0" err="1" smtClean="0">
                <a:solidFill>
                  <a:schemeClr val="bg1"/>
                </a:solidFill>
                <a:latin typeface="Agency FB" pitchFamily="34" charset="0"/>
                <a:cs typeface="Arial" pitchFamily="34" charset="0"/>
              </a:rPr>
              <a:t>Dasar</a:t>
            </a:r>
            <a:r>
              <a:rPr lang="es-UY" sz="2400" b="1" dirty="0" smtClean="0">
                <a:solidFill>
                  <a:schemeClr val="bg1"/>
                </a:solidFill>
                <a:latin typeface="Agency FB" pitchFamily="34" charset="0"/>
                <a:cs typeface="Arial" pitchFamily="34" charset="0"/>
              </a:rPr>
              <a:t>, </a:t>
            </a:r>
            <a:r>
              <a:rPr lang="es-UY" sz="2400" b="1" dirty="0" err="1" smtClean="0">
                <a:solidFill>
                  <a:schemeClr val="bg1"/>
                </a:solidFill>
                <a:latin typeface="Agency FB" pitchFamily="34" charset="0"/>
                <a:cs typeface="Arial" pitchFamily="34" charset="0"/>
              </a:rPr>
              <a:t>Antarabangsa</a:t>
            </a:r>
            <a:r>
              <a:rPr lang="es-UY" sz="2400" b="1" dirty="0" smtClean="0">
                <a:solidFill>
                  <a:schemeClr val="bg1"/>
                </a:solidFill>
                <a:latin typeface="Agency FB" pitchFamily="34" charset="0"/>
                <a:cs typeface="Arial" pitchFamily="34" charset="0"/>
              </a:rPr>
              <a:t> dan </a:t>
            </a:r>
            <a:r>
              <a:rPr lang="es-UY" sz="2400" b="1" dirty="0" err="1" smtClean="0">
                <a:solidFill>
                  <a:schemeClr val="bg1"/>
                </a:solidFill>
                <a:latin typeface="Agency FB" pitchFamily="34" charset="0"/>
                <a:cs typeface="Arial" pitchFamily="34" charset="0"/>
              </a:rPr>
              <a:t>Pembangunan</a:t>
            </a:r>
            <a:r>
              <a:rPr lang="es-UY" sz="2400" b="1" dirty="0" smtClean="0">
                <a:solidFill>
                  <a:schemeClr val="bg1"/>
                </a:solidFill>
                <a:latin typeface="Agency FB" pitchFamily="34" charset="0"/>
                <a:cs typeface="Arial" pitchFamily="34" charset="0"/>
              </a:rPr>
              <a:t> </a:t>
            </a:r>
            <a:r>
              <a:rPr lang="es-UY" sz="2400" b="1" dirty="0" err="1" smtClean="0">
                <a:solidFill>
                  <a:schemeClr val="bg1"/>
                </a:solidFill>
                <a:latin typeface="Agency FB" pitchFamily="34" charset="0"/>
                <a:cs typeface="Arial" pitchFamily="34" charset="0"/>
              </a:rPr>
              <a:t>Penyelidikan</a:t>
            </a:r>
            <a:endParaRPr lang="es-UY" sz="2400" b="1" dirty="0" smtClean="0">
              <a:solidFill>
                <a:schemeClr val="bg1"/>
              </a:solidFill>
              <a:latin typeface="Agency FB" pitchFamily="34" charset="0"/>
              <a:cs typeface="Arial" pitchFamily="34" charset="0"/>
            </a:endParaRPr>
          </a:p>
          <a:p>
            <a:pPr eaLnBrk="1" hangingPunct="1"/>
            <a:r>
              <a:rPr lang="es-UY" sz="2400" b="1" dirty="0" err="1" smtClean="0">
                <a:solidFill>
                  <a:schemeClr val="bg1"/>
                </a:solidFill>
                <a:latin typeface="Agency FB" pitchFamily="34" charset="0"/>
                <a:cs typeface="Arial" pitchFamily="34" charset="0"/>
              </a:rPr>
              <a:t>Jabatan</a:t>
            </a:r>
            <a:r>
              <a:rPr lang="es-UY" sz="2400" b="1" dirty="0" smtClean="0">
                <a:solidFill>
                  <a:schemeClr val="bg1"/>
                </a:solidFill>
                <a:latin typeface="Agency FB" pitchFamily="34" charset="0"/>
                <a:cs typeface="Arial" pitchFamily="34" charset="0"/>
              </a:rPr>
              <a:t> </a:t>
            </a:r>
            <a:r>
              <a:rPr lang="es-UY" sz="2400" b="1" dirty="0" err="1" smtClean="0">
                <a:solidFill>
                  <a:schemeClr val="bg1"/>
                </a:solidFill>
                <a:latin typeface="Agency FB" pitchFamily="34" charset="0"/>
                <a:cs typeface="Arial" pitchFamily="34" charset="0"/>
              </a:rPr>
              <a:t>keselamatan</a:t>
            </a:r>
            <a:r>
              <a:rPr lang="es-UY" sz="2400" b="1" dirty="0" smtClean="0">
                <a:solidFill>
                  <a:schemeClr val="bg1"/>
                </a:solidFill>
                <a:latin typeface="Agency FB" pitchFamily="34" charset="0"/>
                <a:cs typeface="Arial" pitchFamily="34" charset="0"/>
              </a:rPr>
              <a:t> dan </a:t>
            </a:r>
            <a:r>
              <a:rPr lang="es-UY" sz="2400" b="1" dirty="0" err="1" smtClean="0">
                <a:solidFill>
                  <a:schemeClr val="bg1"/>
                </a:solidFill>
                <a:latin typeface="Agency FB" pitchFamily="34" charset="0"/>
                <a:cs typeface="Arial" pitchFamily="34" charset="0"/>
              </a:rPr>
              <a:t>Kesihatan</a:t>
            </a:r>
            <a:r>
              <a:rPr lang="es-UY" sz="2400" b="1" dirty="0" smtClean="0">
                <a:solidFill>
                  <a:schemeClr val="bg1"/>
                </a:solidFill>
                <a:latin typeface="Agency FB" pitchFamily="34" charset="0"/>
                <a:cs typeface="Arial" pitchFamily="34" charset="0"/>
              </a:rPr>
              <a:t> </a:t>
            </a:r>
            <a:r>
              <a:rPr lang="es-UY" sz="2400" b="1" dirty="0" err="1" smtClean="0">
                <a:solidFill>
                  <a:schemeClr val="bg1"/>
                </a:solidFill>
                <a:latin typeface="Agency FB" pitchFamily="34" charset="0"/>
                <a:cs typeface="Arial" pitchFamily="34" charset="0"/>
              </a:rPr>
              <a:t>Pekerjaan</a:t>
            </a:r>
            <a:r>
              <a:rPr lang="es-UY" sz="2400" b="1" dirty="0" smtClean="0">
                <a:solidFill>
                  <a:schemeClr val="bg1"/>
                </a:solidFill>
                <a:latin typeface="Agency FB" pitchFamily="34" charset="0"/>
                <a:cs typeface="Arial" pitchFamily="34" charset="0"/>
              </a:rPr>
              <a:t>, PUTRAJAYA</a:t>
            </a:r>
            <a:endParaRPr lang="es-ES" sz="2400" b="1" dirty="0">
              <a:solidFill>
                <a:schemeClr val="bg1"/>
              </a:solidFill>
              <a:latin typeface="Agency FB" pitchFamily="34" charset="0"/>
              <a:cs typeface="Arial" pitchFamily="34" charset="0"/>
            </a:endParaRPr>
          </a:p>
        </p:txBody>
      </p:sp>
      <p:pic>
        <p:nvPicPr>
          <p:cNvPr id="6" name="Picture 5" descr="C:\Documents and Settings\Mohd Fazli\My Documents\Edited\LogoKerajaan.gif"/>
          <p:cNvPicPr>
            <a:picLocks noChangeAspect="1" noChangeArrowheads="1"/>
          </p:cNvPicPr>
          <p:nvPr/>
        </p:nvPicPr>
        <p:blipFill>
          <a:blip r:embed="rId4"/>
          <a:srcRect/>
          <a:stretch>
            <a:fillRect/>
          </a:stretch>
        </p:blipFill>
        <p:spPr bwMode="auto">
          <a:xfrm>
            <a:off x="810706" y="5359034"/>
            <a:ext cx="1271188" cy="1038514"/>
          </a:xfrm>
          <a:prstGeom prst="rect">
            <a:avLst/>
          </a:prstGeom>
          <a:ln>
            <a:noFill/>
          </a:ln>
          <a:effectLst/>
        </p:spPr>
      </p:pic>
      <p:sp>
        <p:nvSpPr>
          <p:cNvPr id="7" name="Rectangle 6"/>
          <p:cNvSpPr/>
          <p:nvPr/>
        </p:nvSpPr>
        <p:spPr>
          <a:xfrm>
            <a:off x="473631" y="497558"/>
            <a:ext cx="7093859" cy="3033604"/>
          </a:xfrm>
          <a:prstGeom prst="rect">
            <a:avLst/>
          </a:prstGeom>
          <a:noFill/>
          <a:ln w="76200">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Rectangle 7"/>
          <p:cNvSpPr/>
          <p:nvPr/>
        </p:nvSpPr>
        <p:spPr>
          <a:xfrm>
            <a:off x="633861" y="620177"/>
            <a:ext cx="7098683" cy="1754326"/>
          </a:xfrm>
          <a:prstGeom prst="rect">
            <a:avLst/>
          </a:prstGeom>
          <a:noFill/>
        </p:spPr>
        <p:txBody>
          <a:bodyPr wrap="square" lIns="91440" tIns="45720" rIns="91440" bIns="45720">
            <a:spAutoFit/>
          </a:bodyPr>
          <a:lstStyle/>
          <a:p>
            <a:r>
              <a:rPr lang="en-US" sz="5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TRANSFORMING OSH </a:t>
            </a:r>
          </a:p>
          <a:p>
            <a:r>
              <a:rPr lang="en-US" sz="54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PREVENTIVE CULTURE</a:t>
            </a:r>
            <a:endParaRPr lang="en-US" sz="54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110"/>
          <p:cNvSpPr txBox="1">
            <a:spLocks noChangeArrowheads="1"/>
          </p:cNvSpPr>
          <p:nvPr/>
        </p:nvSpPr>
        <p:spPr>
          <a:xfrm>
            <a:off x="629855" y="2696207"/>
            <a:ext cx="5606536" cy="578809"/>
          </a:xfrm>
          <a:prstGeom prst="rect">
            <a:avLst/>
          </a:prstGeom>
          <a:noFill/>
          <a:ln/>
        </p:spPr>
        <p:txBody>
          <a:bodyPr/>
          <a:lstStyle/>
          <a:p>
            <a:pPr defTabSz="914400" eaLnBrk="1" fontAlgn="auto" hangingPunct="1">
              <a:lnSpc>
                <a:spcPts val="3240"/>
              </a:lnSpc>
              <a:spcAft>
                <a:spcPts val="0"/>
              </a:spcAft>
              <a:defRPr/>
            </a:pPr>
            <a:r>
              <a:rPr lang="en-US" sz="3600" b="1" i="1" dirty="0" smtClean="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latin typeface="Agency FB" pitchFamily="34" charset="0"/>
                <a:ea typeface="+mj-ea"/>
                <a:cs typeface="+mj-cs"/>
              </a:rPr>
              <a:t>OSH FOR OUR WELL BEING</a:t>
            </a:r>
            <a:endParaRPr lang="es-UY" sz="3600" b="1" i="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latin typeface="Agency FB" pitchFamily="34" charset="0"/>
              <a:ea typeface="+mj-ea"/>
              <a:cs typeface="+mj-cs"/>
            </a:endParaRPr>
          </a:p>
        </p:txBody>
      </p:sp>
      <p:grpSp>
        <p:nvGrpSpPr>
          <p:cNvPr id="2" name="Group 1"/>
          <p:cNvGrpSpPr/>
          <p:nvPr/>
        </p:nvGrpSpPr>
        <p:grpSpPr>
          <a:xfrm>
            <a:off x="8165953" y="506394"/>
            <a:ext cx="3350600" cy="3976075"/>
            <a:chOff x="8165953" y="506394"/>
            <a:chExt cx="3350600" cy="3976075"/>
          </a:xfrm>
        </p:grpSpPr>
        <p:sp>
          <p:nvSpPr>
            <p:cNvPr id="10" name="Moon 9"/>
            <p:cNvSpPr/>
            <p:nvPr/>
          </p:nvSpPr>
          <p:spPr>
            <a:xfrm rot="6317710">
              <a:off x="8888134" y="1986594"/>
              <a:ext cx="1404529" cy="440965"/>
            </a:xfrm>
            <a:prstGeom prst="moon">
              <a:avLst>
                <a:gd name="adj" fmla="val 21667"/>
              </a:avLst>
            </a:prstGeom>
            <a:gradFill flip="none" rotWithShape="1">
              <a:gsLst>
                <a:gs pos="0">
                  <a:srgbClr val="A1FDC6">
                    <a:shade val="30000"/>
                    <a:satMod val="115000"/>
                  </a:srgbClr>
                </a:gs>
                <a:gs pos="50000">
                  <a:srgbClr val="A1FDC6">
                    <a:shade val="67500"/>
                    <a:satMod val="115000"/>
                  </a:srgbClr>
                </a:gs>
                <a:gs pos="100000">
                  <a:srgbClr val="A1FDC6">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1" name="Oval 10"/>
            <p:cNvSpPr/>
            <p:nvPr/>
          </p:nvSpPr>
          <p:spPr>
            <a:xfrm rot="11619454">
              <a:off x="9575867" y="1909773"/>
              <a:ext cx="180918" cy="279876"/>
            </a:xfrm>
            <a:prstGeom prst="ellipse">
              <a:avLst/>
            </a:prstGeom>
            <a:solidFill>
              <a:srgbClr val="92E2A9"/>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2" name="Moon 11"/>
            <p:cNvSpPr/>
            <p:nvPr/>
          </p:nvSpPr>
          <p:spPr>
            <a:xfrm rot="8812075">
              <a:off x="9153609" y="2267140"/>
              <a:ext cx="1391803" cy="487763"/>
            </a:xfrm>
            <a:prstGeom prst="moon">
              <a:avLst>
                <a:gd name="adj" fmla="val 21667"/>
              </a:avLst>
            </a:prstGeom>
            <a:gradFill flip="none" rotWithShape="1">
              <a:gsLst>
                <a:gs pos="0">
                  <a:srgbClr val="70FCA9">
                    <a:shade val="30000"/>
                    <a:satMod val="115000"/>
                  </a:srgbClr>
                </a:gs>
                <a:gs pos="50000">
                  <a:srgbClr val="70FCA9">
                    <a:shade val="67500"/>
                    <a:satMod val="115000"/>
                  </a:srgbClr>
                </a:gs>
                <a:gs pos="100000">
                  <a:srgbClr val="70FCA9">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3" name="Oval 12"/>
            <p:cNvSpPr/>
            <p:nvPr/>
          </p:nvSpPr>
          <p:spPr>
            <a:xfrm rot="14614402">
              <a:off x="9855005" y="2241281"/>
              <a:ext cx="248967" cy="387004"/>
            </a:xfrm>
            <a:prstGeom prst="ellipse">
              <a:avLst/>
            </a:prstGeom>
            <a:solidFill>
              <a:srgbClr val="7BDB96"/>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4" name="Moon 13"/>
            <p:cNvSpPr/>
            <p:nvPr/>
          </p:nvSpPr>
          <p:spPr>
            <a:xfrm rot="11890964">
              <a:off x="9054724" y="2787540"/>
              <a:ext cx="1218703" cy="517276"/>
            </a:xfrm>
            <a:prstGeom prst="moon">
              <a:avLst>
                <a:gd name="adj" fmla="val 25500"/>
              </a:avLst>
            </a:prstGeom>
            <a:gradFill flip="none" rotWithShape="1">
              <a:gsLst>
                <a:gs pos="0">
                  <a:srgbClr val="4BFB92">
                    <a:shade val="30000"/>
                    <a:satMod val="115000"/>
                  </a:srgbClr>
                </a:gs>
                <a:gs pos="50000">
                  <a:srgbClr val="4BFB92">
                    <a:shade val="67500"/>
                    <a:satMod val="115000"/>
                  </a:srgbClr>
                </a:gs>
                <a:gs pos="100000">
                  <a:srgbClr val="4BFB92">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5" name="Oval 14"/>
            <p:cNvSpPr/>
            <p:nvPr/>
          </p:nvSpPr>
          <p:spPr>
            <a:xfrm rot="17626007">
              <a:off x="9669706" y="2929281"/>
              <a:ext cx="162198" cy="371514"/>
            </a:xfrm>
            <a:prstGeom prst="ellipse">
              <a:avLst/>
            </a:prstGeom>
            <a:solidFill>
              <a:srgbClr val="59D37C"/>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6" name="Moon 15"/>
            <p:cNvSpPr/>
            <p:nvPr/>
          </p:nvSpPr>
          <p:spPr>
            <a:xfrm rot="14621543">
              <a:off x="8448449" y="3033687"/>
              <a:ext cx="1487596" cy="875903"/>
            </a:xfrm>
            <a:prstGeom prst="moon">
              <a:avLst>
                <a:gd name="adj" fmla="val 27280"/>
              </a:avLst>
            </a:prstGeom>
            <a:gradFill flip="none" rotWithShape="1">
              <a:gsLst>
                <a:gs pos="0">
                  <a:srgbClr val="31FB83">
                    <a:shade val="30000"/>
                    <a:satMod val="115000"/>
                  </a:srgbClr>
                </a:gs>
                <a:gs pos="50000">
                  <a:srgbClr val="31FB83">
                    <a:shade val="67500"/>
                    <a:satMod val="115000"/>
                  </a:srgbClr>
                </a:gs>
                <a:gs pos="100000">
                  <a:srgbClr val="31FB83">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7" name="Oval 16"/>
            <p:cNvSpPr/>
            <p:nvPr/>
          </p:nvSpPr>
          <p:spPr>
            <a:xfrm rot="19741877">
              <a:off x="9051534" y="3303168"/>
              <a:ext cx="280288" cy="463962"/>
            </a:xfrm>
            <a:prstGeom prst="ellipse">
              <a:avLst/>
            </a:prstGeom>
            <a:solidFill>
              <a:srgbClr val="36C860"/>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8" name="Moon 17"/>
            <p:cNvSpPr/>
            <p:nvPr/>
          </p:nvSpPr>
          <p:spPr>
            <a:xfrm rot="17296746">
              <a:off x="7002998" y="2258969"/>
              <a:ext cx="3386455" cy="1060545"/>
            </a:xfrm>
            <a:prstGeom prst="moon">
              <a:avLst>
                <a:gd name="adj" fmla="val 25120"/>
              </a:avLst>
            </a:prstGeom>
            <a:solidFill>
              <a:srgbClr val="248F2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9" name="Rectangle 18"/>
            <p:cNvSpPr/>
            <p:nvPr/>
          </p:nvSpPr>
          <p:spPr>
            <a:xfrm>
              <a:off x="8168504" y="1654121"/>
              <a:ext cx="1321162" cy="132343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cap="none" spc="0" dirty="0">
                  <a:ln w="9525">
                    <a:solidFill>
                      <a:schemeClr val="bg1"/>
                    </a:solidFill>
                    <a:prstDash val="solid"/>
                  </a:ln>
                  <a:effectLst>
                    <a:outerShdw blurRad="12700" dist="38100" dir="2700000" algn="tl" rotWithShape="0">
                      <a:schemeClr val="bg1">
                        <a:lumMod val="50000"/>
                      </a:schemeClr>
                    </a:outerShdw>
                  </a:effectLst>
                </a:rPr>
                <a:t>SAFE</a:t>
              </a:r>
              <a:r>
                <a:rPr lang="en-US" sz="2000" b="1" cap="none" spc="0" baseline="0" dirty="0">
                  <a:ln w="9525">
                    <a:solidFill>
                      <a:schemeClr val="bg1"/>
                    </a:solidFill>
                    <a:prstDash val="solid"/>
                  </a:ln>
                  <a:effectLst>
                    <a:outerShdw blurRad="12700" dist="38100" dir="2700000" algn="tl" rotWithShape="0">
                      <a:schemeClr val="bg1">
                        <a:lumMod val="50000"/>
                      </a:schemeClr>
                    </a:outerShdw>
                  </a:effectLst>
                </a:rPr>
                <a:t> AND </a:t>
              </a:r>
            </a:p>
            <a:p>
              <a:pPr algn="ctr"/>
              <a:r>
                <a:rPr lang="en-US" sz="2000" b="1" cap="none" spc="0" baseline="0" dirty="0">
                  <a:ln w="9525">
                    <a:solidFill>
                      <a:schemeClr val="bg1"/>
                    </a:solidFill>
                    <a:prstDash val="solid"/>
                  </a:ln>
                  <a:effectLst>
                    <a:outerShdw blurRad="12700" dist="38100" dir="2700000" algn="tl" rotWithShape="0">
                      <a:schemeClr val="bg1">
                        <a:lumMod val="50000"/>
                      </a:schemeClr>
                    </a:outerShdw>
                  </a:effectLst>
                </a:rPr>
                <a:t>HEALTHY </a:t>
              </a:r>
            </a:p>
            <a:p>
              <a:pPr algn="ctr"/>
              <a:r>
                <a:rPr lang="en-US" sz="2000" b="1" cap="none" spc="0" baseline="0" dirty="0">
                  <a:ln w="9525">
                    <a:solidFill>
                      <a:schemeClr val="bg1"/>
                    </a:solidFill>
                    <a:prstDash val="solid"/>
                  </a:ln>
                  <a:effectLst>
                    <a:outerShdw blurRad="12700" dist="38100" dir="2700000" algn="tl" rotWithShape="0">
                      <a:schemeClr val="bg1">
                        <a:lumMod val="50000"/>
                      </a:schemeClr>
                    </a:outerShdw>
                  </a:effectLst>
                </a:rPr>
                <a:t>WORK </a:t>
              </a:r>
            </a:p>
            <a:p>
              <a:pPr algn="ctr"/>
              <a:r>
                <a:rPr lang="en-US" sz="2000" b="1" cap="none" spc="0" baseline="0" dirty="0">
                  <a:ln w="9525">
                    <a:solidFill>
                      <a:schemeClr val="bg1"/>
                    </a:solidFill>
                    <a:prstDash val="solid"/>
                  </a:ln>
                  <a:effectLst>
                    <a:outerShdw blurRad="12700" dist="38100" dir="2700000" algn="tl" rotWithShape="0">
                      <a:schemeClr val="bg1">
                        <a:lumMod val="50000"/>
                      </a:schemeClr>
                    </a:outerShdw>
                  </a:effectLst>
                </a:rPr>
                <a:t>CULTURE</a:t>
              </a:r>
              <a:endParaRPr lang="en-US" sz="2000" b="1" cap="none" spc="0" dirty="0">
                <a:ln w="9525">
                  <a:solidFill>
                    <a:schemeClr val="bg1"/>
                  </a:solidFill>
                  <a:prstDash val="solid"/>
                </a:ln>
                <a:effectLst>
                  <a:outerShdw blurRad="12700" dist="38100" dir="2700000" algn="tl" rotWithShape="0">
                    <a:schemeClr val="bg1">
                      <a:lumMod val="50000"/>
                    </a:schemeClr>
                  </a:outerShdw>
                </a:effectLst>
              </a:endParaRPr>
            </a:p>
          </p:txBody>
        </p:sp>
        <p:sp>
          <p:nvSpPr>
            <p:cNvPr id="20" name="Rectangle 19"/>
            <p:cNvSpPr/>
            <p:nvPr/>
          </p:nvSpPr>
          <p:spPr>
            <a:xfrm>
              <a:off x="9314895" y="1070536"/>
              <a:ext cx="2201658" cy="338554"/>
            </a:xfrm>
            <a:prstGeom prst="rect">
              <a:avLst/>
            </a:prstGeom>
            <a:solidFill>
              <a:schemeClr val="tx2">
                <a:lumMod val="50000"/>
              </a:schemeClr>
            </a:solidFill>
            <a:effectLst>
              <a:reflection blurRad="6350" stA="50000" endA="300" endPos="38500" dist="50800" dir="5400000" sy="-100000" algn="bl" rotWithShape="0"/>
            </a:effectLst>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cap="none" spc="50">
                  <a:ln w="9525" cmpd="sng">
                    <a:solidFill>
                      <a:schemeClr val="accent1"/>
                    </a:solidFill>
                    <a:prstDash val="solid"/>
                  </a:ln>
                  <a:solidFill>
                    <a:srgbClr val="70AD47">
                      <a:tint val="1000"/>
                    </a:srgbClr>
                  </a:solidFill>
                  <a:effectLst>
                    <a:glow rad="38100">
                      <a:schemeClr val="accent1">
                        <a:alpha val="40000"/>
                      </a:schemeClr>
                    </a:glow>
                  </a:effectLst>
                </a:rPr>
                <a:t>TRANSFORMING OSH</a:t>
              </a:r>
            </a:p>
          </p:txBody>
        </p:sp>
        <p:sp>
          <p:nvSpPr>
            <p:cNvPr id="21" name="Rectangle 20"/>
            <p:cNvSpPr/>
            <p:nvPr/>
          </p:nvSpPr>
          <p:spPr>
            <a:xfrm>
              <a:off x="8809805" y="506394"/>
              <a:ext cx="2706748" cy="541367"/>
            </a:xfrm>
            <a:prstGeom prst="rect">
              <a:avLst/>
            </a:prstGeom>
            <a:solidFill>
              <a:schemeClr val="tx2">
                <a:lumMod val="50000"/>
              </a:schemeClr>
            </a:solidFill>
            <a:ln>
              <a:solidFill>
                <a:schemeClr val="bg1"/>
              </a:solidFill>
            </a:ln>
            <a:effectLst>
              <a:reflection blurRad="6350" stA="50000" endA="300" endPos="38500" dist="50800" dir="5400000" sy="-100000" algn="bl" rotWithShape="0"/>
            </a:effectLst>
            <a:scene3d>
              <a:camera prst="orthographicFront"/>
              <a:lightRig rig="threePt" dir="t"/>
            </a:scene3d>
            <a:sp3d>
              <a:bevelT prst="slope"/>
            </a:sp3d>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cap="none" spc="50">
                  <a:ln w="9525" cmpd="sng">
                    <a:solidFill>
                      <a:schemeClr val="accent1"/>
                    </a:solidFill>
                    <a:prstDash val="solid"/>
                  </a:ln>
                  <a:solidFill>
                    <a:srgbClr val="70AD47">
                      <a:tint val="1000"/>
                    </a:srgbClr>
                  </a:solidFill>
                  <a:effectLst>
                    <a:glow rad="38100">
                      <a:schemeClr val="accent1">
                        <a:alpha val="40000"/>
                      </a:schemeClr>
                    </a:glow>
                  </a:effectLst>
                </a:rPr>
                <a:t>OSHMP 2016-2020</a:t>
              </a:r>
            </a:p>
          </p:txBody>
        </p:sp>
        <p:sp>
          <p:nvSpPr>
            <p:cNvPr id="22" name="Oval 21"/>
            <p:cNvSpPr/>
            <p:nvPr/>
          </p:nvSpPr>
          <p:spPr>
            <a:xfrm rot="1148662">
              <a:off x="8406938" y="3016914"/>
              <a:ext cx="301523" cy="573855"/>
            </a:xfrm>
            <a:prstGeom prst="ellipse">
              <a:avLst/>
            </a:prstGeom>
            <a:solidFill>
              <a:srgbClr val="248F24"/>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3"/>
          <a:srcRect/>
          <a:stretch>
            <a:fillRect/>
          </a:stretch>
        </p:blipFill>
        <p:spPr bwMode="auto">
          <a:xfrm>
            <a:off x="0" y="0"/>
            <a:ext cx="12211050" cy="7067550"/>
          </a:xfrm>
          <a:prstGeom prst="rect">
            <a:avLst/>
          </a:prstGeom>
          <a:noFill/>
          <a:ln w="9525">
            <a:noFill/>
            <a:miter lim="800000"/>
            <a:headEnd/>
            <a:tailEnd/>
          </a:ln>
        </p:spPr>
      </p:pic>
      <p:sp>
        <p:nvSpPr>
          <p:cNvPr id="8" name="Flowchart: Process 7"/>
          <p:cNvSpPr/>
          <p:nvPr/>
        </p:nvSpPr>
        <p:spPr>
          <a:xfrm>
            <a:off x="3469064" y="5858569"/>
            <a:ext cx="8296216" cy="656708"/>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MY" sz="3200" b="1" dirty="0" smtClean="0">
                <a:effectLst>
                  <a:outerShdw blurRad="38100" dist="38100" dir="2700000" algn="tl">
                    <a:srgbClr val="000000">
                      <a:alpha val="43137"/>
                    </a:srgbClr>
                  </a:outerShdw>
                </a:effectLst>
                <a:latin typeface="Trebuchet MS" pitchFamily="34" charset="0"/>
              </a:rPr>
              <a:t>OSH STRATEGIC MILESTONES 2005 - 2020</a:t>
            </a:r>
            <a:endParaRPr lang="en-MY" sz="3200" b="1" dirty="0">
              <a:effectLst>
                <a:outerShdw blurRad="38100" dist="38100" dir="2700000" algn="tl">
                  <a:srgbClr val="000000">
                    <a:alpha val="43137"/>
                  </a:srgbClr>
                </a:outerShdw>
              </a:effectLst>
              <a:latin typeface="Trebuchet MS" pitchFamily="34" charset="0"/>
            </a:endParaRPr>
          </a:p>
        </p:txBody>
      </p:sp>
      <p:sp>
        <p:nvSpPr>
          <p:cNvPr id="6" name="Parallelogram 5"/>
          <p:cNvSpPr/>
          <p:nvPr/>
        </p:nvSpPr>
        <p:spPr>
          <a:xfrm>
            <a:off x="9485376" y="914400"/>
            <a:ext cx="2279904" cy="2365248"/>
          </a:xfrm>
          <a:prstGeom prst="parallelogram">
            <a:avLst>
              <a:gd name="adj" fmla="val 6099"/>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Safe and Healthy Work Culture</a:t>
            </a:r>
          </a:p>
        </p:txBody>
      </p:sp>
      <p:grpSp>
        <p:nvGrpSpPr>
          <p:cNvPr id="9" name="Group 8"/>
          <p:cNvGrpSpPr/>
          <p:nvPr/>
        </p:nvGrpSpPr>
        <p:grpSpPr>
          <a:xfrm>
            <a:off x="9665402" y="3423206"/>
            <a:ext cx="1825772" cy="2214946"/>
            <a:chOff x="8221010" y="428547"/>
            <a:chExt cx="2324402" cy="4067623"/>
          </a:xfrm>
        </p:grpSpPr>
        <p:sp>
          <p:nvSpPr>
            <p:cNvPr id="12" name="Moon 11"/>
            <p:cNvSpPr/>
            <p:nvPr/>
          </p:nvSpPr>
          <p:spPr>
            <a:xfrm rot="6317710">
              <a:off x="8888134" y="1986594"/>
              <a:ext cx="1404529" cy="440965"/>
            </a:xfrm>
            <a:prstGeom prst="moon">
              <a:avLst>
                <a:gd name="adj" fmla="val 21667"/>
              </a:avLst>
            </a:prstGeom>
            <a:gradFill flip="none" rotWithShape="1">
              <a:gsLst>
                <a:gs pos="0">
                  <a:srgbClr val="A1FDC6">
                    <a:shade val="30000"/>
                    <a:satMod val="115000"/>
                  </a:srgbClr>
                </a:gs>
                <a:gs pos="50000">
                  <a:srgbClr val="A1FDC6">
                    <a:shade val="67500"/>
                    <a:satMod val="115000"/>
                  </a:srgbClr>
                </a:gs>
                <a:gs pos="100000">
                  <a:srgbClr val="A1FDC6">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4" name="Oval 13"/>
            <p:cNvSpPr/>
            <p:nvPr/>
          </p:nvSpPr>
          <p:spPr>
            <a:xfrm rot="11619454">
              <a:off x="9575867" y="1909773"/>
              <a:ext cx="180918" cy="279876"/>
            </a:xfrm>
            <a:prstGeom prst="ellipse">
              <a:avLst/>
            </a:prstGeom>
            <a:solidFill>
              <a:srgbClr val="92E2A9"/>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5" name="Moon 14"/>
            <p:cNvSpPr/>
            <p:nvPr/>
          </p:nvSpPr>
          <p:spPr>
            <a:xfrm rot="8812075">
              <a:off x="9153609" y="2267140"/>
              <a:ext cx="1391803" cy="487763"/>
            </a:xfrm>
            <a:prstGeom prst="moon">
              <a:avLst>
                <a:gd name="adj" fmla="val 21667"/>
              </a:avLst>
            </a:prstGeom>
            <a:gradFill flip="none" rotWithShape="1">
              <a:gsLst>
                <a:gs pos="0">
                  <a:srgbClr val="70FCA9">
                    <a:shade val="30000"/>
                    <a:satMod val="115000"/>
                  </a:srgbClr>
                </a:gs>
                <a:gs pos="50000">
                  <a:srgbClr val="70FCA9">
                    <a:shade val="67500"/>
                    <a:satMod val="115000"/>
                  </a:srgbClr>
                </a:gs>
                <a:gs pos="100000">
                  <a:srgbClr val="70FCA9">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6" name="Oval 15"/>
            <p:cNvSpPr/>
            <p:nvPr/>
          </p:nvSpPr>
          <p:spPr>
            <a:xfrm rot="14614402">
              <a:off x="9855005" y="2241281"/>
              <a:ext cx="248967" cy="387004"/>
            </a:xfrm>
            <a:prstGeom prst="ellipse">
              <a:avLst/>
            </a:prstGeom>
            <a:solidFill>
              <a:srgbClr val="7BDB96"/>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7" name="Moon 16"/>
            <p:cNvSpPr/>
            <p:nvPr/>
          </p:nvSpPr>
          <p:spPr>
            <a:xfrm rot="11890964">
              <a:off x="9054724" y="2787540"/>
              <a:ext cx="1218703" cy="517276"/>
            </a:xfrm>
            <a:prstGeom prst="moon">
              <a:avLst>
                <a:gd name="adj" fmla="val 25500"/>
              </a:avLst>
            </a:prstGeom>
            <a:gradFill flip="none" rotWithShape="1">
              <a:gsLst>
                <a:gs pos="0">
                  <a:srgbClr val="4BFB92">
                    <a:shade val="30000"/>
                    <a:satMod val="115000"/>
                  </a:srgbClr>
                </a:gs>
                <a:gs pos="50000">
                  <a:srgbClr val="4BFB92">
                    <a:shade val="67500"/>
                    <a:satMod val="115000"/>
                  </a:srgbClr>
                </a:gs>
                <a:gs pos="100000">
                  <a:srgbClr val="4BFB92">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8" name="Oval 17"/>
            <p:cNvSpPr/>
            <p:nvPr/>
          </p:nvSpPr>
          <p:spPr>
            <a:xfrm rot="17626007">
              <a:off x="9669706" y="2929281"/>
              <a:ext cx="162198" cy="371514"/>
            </a:xfrm>
            <a:prstGeom prst="ellipse">
              <a:avLst/>
            </a:prstGeom>
            <a:solidFill>
              <a:srgbClr val="59D37C"/>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9" name="Moon 18"/>
            <p:cNvSpPr/>
            <p:nvPr/>
          </p:nvSpPr>
          <p:spPr>
            <a:xfrm rot="14621543">
              <a:off x="8135155" y="2818848"/>
              <a:ext cx="1966919" cy="875904"/>
            </a:xfrm>
            <a:prstGeom prst="moon">
              <a:avLst>
                <a:gd name="adj" fmla="val 27280"/>
              </a:avLst>
            </a:prstGeom>
            <a:gradFill flip="none" rotWithShape="1">
              <a:gsLst>
                <a:gs pos="0">
                  <a:srgbClr val="31FB83">
                    <a:shade val="30000"/>
                    <a:satMod val="115000"/>
                  </a:srgbClr>
                </a:gs>
                <a:gs pos="50000">
                  <a:srgbClr val="31FB83">
                    <a:shade val="67500"/>
                    <a:satMod val="115000"/>
                  </a:srgbClr>
                </a:gs>
                <a:gs pos="100000">
                  <a:srgbClr val="31FB83">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20" name="Oval 19"/>
            <p:cNvSpPr/>
            <p:nvPr/>
          </p:nvSpPr>
          <p:spPr>
            <a:xfrm rot="19741877">
              <a:off x="9051534" y="3303168"/>
              <a:ext cx="280288" cy="463962"/>
            </a:xfrm>
            <a:prstGeom prst="ellipse">
              <a:avLst/>
            </a:prstGeom>
            <a:solidFill>
              <a:srgbClr val="36C860"/>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21" name="Moon 20"/>
            <p:cNvSpPr/>
            <p:nvPr/>
          </p:nvSpPr>
          <p:spPr>
            <a:xfrm rot="17296746">
              <a:off x="6735819" y="1913738"/>
              <a:ext cx="4067623" cy="1097241"/>
            </a:xfrm>
            <a:prstGeom prst="moon">
              <a:avLst>
                <a:gd name="adj" fmla="val 25120"/>
              </a:avLst>
            </a:prstGeom>
            <a:gradFill flip="none" rotWithShape="1">
              <a:gsLst>
                <a:gs pos="0">
                  <a:srgbClr val="05E961">
                    <a:shade val="30000"/>
                    <a:satMod val="115000"/>
                  </a:srgbClr>
                </a:gs>
                <a:gs pos="50000">
                  <a:srgbClr val="05E961">
                    <a:shade val="67500"/>
                    <a:satMod val="115000"/>
                  </a:srgbClr>
                </a:gs>
                <a:gs pos="100000">
                  <a:srgbClr val="05E961">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22" name="Rectangle 21"/>
            <p:cNvSpPr/>
            <p:nvPr/>
          </p:nvSpPr>
          <p:spPr>
            <a:xfrm>
              <a:off x="8324950" y="846186"/>
              <a:ext cx="1321162" cy="1299993"/>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b="1" cap="none" spc="0" dirty="0">
                  <a:ln w="9525">
                    <a:solidFill>
                      <a:schemeClr val="bg1"/>
                    </a:solidFill>
                    <a:prstDash val="solid"/>
                  </a:ln>
                  <a:effectLst>
                    <a:outerShdw blurRad="12700" dist="38100" dir="2700000" algn="tl" rotWithShape="0">
                      <a:schemeClr val="bg1">
                        <a:lumMod val="50000"/>
                      </a:schemeClr>
                    </a:outerShdw>
                  </a:effectLst>
                </a:rPr>
                <a:t>SAFE</a:t>
              </a:r>
              <a:r>
                <a:rPr lang="en-US" sz="1000" b="1" cap="none" spc="0" baseline="0" dirty="0">
                  <a:ln w="9525">
                    <a:solidFill>
                      <a:schemeClr val="bg1"/>
                    </a:solidFill>
                    <a:prstDash val="solid"/>
                  </a:ln>
                  <a:effectLst>
                    <a:outerShdw blurRad="12700" dist="38100" dir="2700000" algn="tl" rotWithShape="0">
                      <a:schemeClr val="bg1">
                        <a:lumMod val="50000"/>
                      </a:schemeClr>
                    </a:outerShdw>
                  </a:effectLst>
                </a:rPr>
                <a:t> AND </a:t>
              </a:r>
            </a:p>
            <a:p>
              <a:pPr algn="ctr"/>
              <a:r>
                <a:rPr lang="en-US" sz="1000" b="1" cap="none" spc="0" baseline="0" dirty="0">
                  <a:ln w="9525">
                    <a:solidFill>
                      <a:schemeClr val="bg1"/>
                    </a:solidFill>
                    <a:prstDash val="solid"/>
                  </a:ln>
                  <a:effectLst>
                    <a:outerShdw blurRad="12700" dist="38100" dir="2700000" algn="tl" rotWithShape="0">
                      <a:schemeClr val="bg1">
                        <a:lumMod val="50000"/>
                      </a:schemeClr>
                    </a:outerShdw>
                  </a:effectLst>
                </a:rPr>
                <a:t>HEALTHY </a:t>
              </a:r>
            </a:p>
            <a:p>
              <a:pPr algn="ctr"/>
              <a:r>
                <a:rPr lang="en-US" sz="1000" b="1" cap="none" spc="0" baseline="0" dirty="0">
                  <a:ln w="9525">
                    <a:solidFill>
                      <a:schemeClr val="bg1"/>
                    </a:solidFill>
                    <a:prstDash val="solid"/>
                  </a:ln>
                  <a:effectLst>
                    <a:outerShdw blurRad="12700" dist="38100" dir="2700000" algn="tl" rotWithShape="0">
                      <a:schemeClr val="bg1">
                        <a:lumMod val="50000"/>
                      </a:schemeClr>
                    </a:outerShdw>
                  </a:effectLst>
                </a:rPr>
                <a:t>WORK </a:t>
              </a:r>
            </a:p>
            <a:p>
              <a:pPr algn="ctr"/>
              <a:r>
                <a:rPr lang="en-US" sz="1000" b="1" cap="none" spc="0" baseline="0" dirty="0">
                  <a:ln w="9525">
                    <a:solidFill>
                      <a:schemeClr val="bg1"/>
                    </a:solidFill>
                    <a:prstDash val="solid"/>
                  </a:ln>
                  <a:effectLst>
                    <a:outerShdw blurRad="12700" dist="38100" dir="2700000" algn="tl" rotWithShape="0">
                      <a:schemeClr val="bg1">
                        <a:lumMod val="50000"/>
                      </a:schemeClr>
                    </a:outerShdw>
                  </a:effectLst>
                </a:rPr>
                <a:t>CULTURE</a:t>
              </a:r>
              <a:endParaRPr lang="en-US" sz="1000" b="1" cap="none" spc="0" dirty="0">
                <a:ln w="9525">
                  <a:solidFill>
                    <a:schemeClr val="bg1"/>
                  </a:solidFill>
                  <a:prstDash val="solid"/>
                </a:ln>
                <a:effectLst>
                  <a:outerShdw blurRad="12700" dist="38100" dir="2700000" algn="tl" rotWithShape="0">
                    <a:schemeClr val="bg1">
                      <a:lumMod val="50000"/>
                    </a:schemeClr>
                  </a:outerShdw>
                </a:effectLst>
              </a:endParaRPr>
            </a:p>
          </p:txBody>
        </p:sp>
        <p:sp>
          <p:nvSpPr>
            <p:cNvPr id="25" name="Oval 24"/>
            <p:cNvSpPr/>
            <p:nvPr/>
          </p:nvSpPr>
          <p:spPr>
            <a:xfrm rot="1148662">
              <a:off x="8502212" y="2779371"/>
              <a:ext cx="301523" cy="573856"/>
            </a:xfrm>
            <a:prstGeom prst="ellipse">
              <a:avLst/>
            </a:prstGeom>
            <a:solidFill>
              <a:srgbClr val="36C860"/>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grpSp>
      <p:sp>
        <p:nvSpPr>
          <p:cNvPr id="23" name="Flowchart: Process 22"/>
          <p:cNvSpPr/>
          <p:nvPr/>
        </p:nvSpPr>
        <p:spPr>
          <a:xfrm>
            <a:off x="0" y="257691"/>
            <a:ext cx="6561056" cy="948939"/>
          </a:xfrm>
          <a:prstGeom prst="flowChartProcess">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MY" sz="3200" b="1" dirty="0" smtClean="0">
                <a:effectLst>
                  <a:outerShdw blurRad="38100" dist="38100" dir="2700000" algn="tl">
                    <a:srgbClr val="000000">
                      <a:alpha val="43137"/>
                    </a:srgbClr>
                  </a:outerShdw>
                </a:effectLst>
                <a:latin typeface="Trebuchet MS" pitchFamily="34" charset="0"/>
              </a:rPr>
              <a:t>MALAYSIAN OSH STRATEGIC PLAN</a:t>
            </a:r>
            <a:endParaRPr lang="en-MY" sz="3200" b="1" dirty="0">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0" y="5376672"/>
            <a:ext cx="12192000" cy="0"/>
          </a:xfrm>
          <a:prstGeom prst="line">
            <a:avLst/>
          </a:prstGeom>
          <a:ln w="635000">
            <a:solidFill>
              <a:schemeClr val="tx1"/>
            </a:solidFill>
          </a:ln>
        </p:spPr>
        <p:style>
          <a:lnRef idx="1">
            <a:schemeClr val="accent1"/>
          </a:lnRef>
          <a:fillRef idx="0">
            <a:schemeClr val="accent1"/>
          </a:fillRef>
          <a:effectRef idx="0">
            <a:schemeClr val="accent1"/>
          </a:effectRef>
          <a:fontRef idx="minor">
            <a:schemeClr val="tx1"/>
          </a:fontRef>
        </p:style>
      </p:cxnSp>
      <p:sp>
        <p:nvSpPr>
          <p:cNvPr id="12308" name="Slide Number Placeholder 83"/>
          <p:cNvSpPr>
            <a:spLocks noGrp="1"/>
          </p:cNvSpPr>
          <p:nvPr>
            <p:ph type="sldNum" sz="quarter" idx="4294967295"/>
          </p:nvPr>
        </p:nvSpPr>
        <p:spPr bwMode="auto">
          <a:xfrm>
            <a:off x="9901238" y="6459538"/>
            <a:ext cx="1311275" cy="365125"/>
          </a:xfrm>
          <a:prstGeom prst="rect">
            <a:avLst/>
          </a:prstGeom>
          <a:noFill/>
          <a:ln>
            <a:miter lim="800000"/>
            <a:headEnd/>
            <a:tailEnd/>
          </a:ln>
        </p:spPr>
        <p:txBody>
          <a:bodyPr/>
          <a:lstStyle/>
          <a:p>
            <a:fld id="{B5626701-D84C-40B6-AFDF-B9CBC9A53313}" type="slidenum">
              <a:rPr lang="en-US" sz="1200"/>
              <a:pPr/>
              <a:t>11</a:t>
            </a:fld>
            <a:endParaRPr lang="en-US" sz="1200"/>
          </a:p>
        </p:txBody>
      </p:sp>
      <p:sp>
        <p:nvSpPr>
          <p:cNvPr id="6" name="Oval 5"/>
          <p:cNvSpPr/>
          <p:nvPr/>
        </p:nvSpPr>
        <p:spPr>
          <a:xfrm>
            <a:off x="6457016" y="4896423"/>
            <a:ext cx="558800" cy="381000"/>
          </a:xfrm>
          <a:prstGeom prst="ellipse">
            <a:avLst/>
          </a:prstGeom>
          <a:solidFill>
            <a:schemeClr val="bg1"/>
          </a:solidFill>
          <a:ln w="34925">
            <a:solidFill>
              <a:schemeClr val="bg2">
                <a:lumMod val="25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MY"/>
          </a:p>
        </p:txBody>
      </p:sp>
      <p:sp>
        <p:nvSpPr>
          <p:cNvPr id="7" name="Oval 6"/>
          <p:cNvSpPr/>
          <p:nvPr/>
        </p:nvSpPr>
        <p:spPr>
          <a:xfrm>
            <a:off x="929640" y="4888602"/>
            <a:ext cx="430213" cy="357188"/>
          </a:xfrm>
          <a:prstGeom prst="ellipse">
            <a:avLst/>
          </a:prstGeom>
          <a:solidFill>
            <a:schemeClr val="bg1"/>
          </a:solidFill>
          <a:ln w="34925">
            <a:solidFill>
              <a:schemeClr val="accent6">
                <a:lumMod val="75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MY"/>
          </a:p>
        </p:txBody>
      </p:sp>
      <p:sp>
        <p:nvSpPr>
          <p:cNvPr id="8" name="Oval 7"/>
          <p:cNvSpPr/>
          <p:nvPr/>
        </p:nvSpPr>
        <p:spPr>
          <a:xfrm>
            <a:off x="3866302" y="4911371"/>
            <a:ext cx="500063" cy="374650"/>
          </a:xfrm>
          <a:prstGeom prst="ellipse">
            <a:avLst/>
          </a:prstGeom>
          <a:solidFill>
            <a:schemeClr val="bg1"/>
          </a:solidFill>
          <a:ln w="34925">
            <a:solidFill>
              <a:schemeClr val="accent3">
                <a:lumMod val="75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MY"/>
          </a:p>
        </p:txBody>
      </p:sp>
      <p:sp>
        <p:nvSpPr>
          <p:cNvPr id="9" name="Oval 8"/>
          <p:cNvSpPr/>
          <p:nvPr/>
        </p:nvSpPr>
        <p:spPr>
          <a:xfrm>
            <a:off x="10046880" y="4824424"/>
            <a:ext cx="558800" cy="381000"/>
          </a:xfrm>
          <a:prstGeom prst="ellipse">
            <a:avLst/>
          </a:prstGeom>
          <a:solidFill>
            <a:schemeClr val="bg1"/>
          </a:solidFill>
          <a:ln w="34925">
            <a:solidFill>
              <a:schemeClr val="tx1">
                <a:lumMod val="85000"/>
                <a:lumOff val="15000"/>
                <a:alpha val="8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MY"/>
          </a:p>
        </p:txBody>
      </p:sp>
      <p:grpSp>
        <p:nvGrpSpPr>
          <p:cNvPr id="14" name="Group 13"/>
          <p:cNvGrpSpPr>
            <a:grpSpLocks/>
          </p:cNvGrpSpPr>
          <p:nvPr/>
        </p:nvGrpSpPr>
        <p:grpSpPr bwMode="auto">
          <a:xfrm>
            <a:off x="182880" y="2694432"/>
            <a:ext cx="1997479" cy="1962673"/>
            <a:chOff x="6278393" y="2564706"/>
            <a:chExt cx="2031413" cy="2034420"/>
          </a:xfrm>
        </p:grpSpPr>
        <p:sp>
          <p:nvSpPr>
            <p:cNvPr id="15" name="Teardrop 14"/>
            <p:cNvSpPr/>
            <p:nvPr/>
          </p:nvSpPr>
          <p:spPr>
            <a:xfrm rot="8158611">
              <a:off x="6299041" y="2564706"/>
              <a:ext cx="1988529" cy="2034420"/>
            </a:xfrm>
            <a:prstGeom prst="teardrop">
              <a:avLst>
                <a:gd name="adj" fmla="val 104041"/>
              </a:avLst>
            </a:prstGeom>
            <a:solidFill>
              <a:schemeClr val="accent6">
                <a:lumMod val="60000"/>
                <a:lumOff val="40000"/>
              </a:schemeClr>
            </a:solidFill>
            <a:ln>
              <a:noFill/>
            </a:ln>
            <a:effectLst>
              <a:outerShdw blurRad="266700" dist="152400" dir="213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MY"/>
            </a:p>
          </p:txBody>
        </p:sp>
        <p:sp>
          <p:nvSpPr>
            <p:cNvPr id="16" name="TextBox 72"/>
            <p:cNvSpPr txBox="1">
              <a:spLocks noChangeArrowheads="1"/>
            </p:cNvSpPr>
            <p:nvPr/>
          </p:nvSpPr>
          <p:spPr bwMode="auto">
            <a:xfrm>
              <a:off x="6278393" y="3085674"/>
              <a:ext cx="2031413" cy="953753"/>
            </a:xfrm>
            <a:prstGeom prst="rect">
              <a:avLst/>
            </a:prstGeom>
            <a:noFill/>
            <a:ln w="9525">
              <a:noFill/>
              <a:miter lim="800000"/>
              <a:headEnd/>
              <a:tailEnd/>
            </a:ln>
          </p:spPr>
          <p:txBody>
            <a:bodyPr>
              <a:spAutoFit/>
            </a:bodyPr>
            <a:lstStyle/>
            <a:p>
              <a:pPr algn="ctr" eaLnBrk="1" hangingPunct="1"/>
              <a:r>
                <a:rPr lang="en-US" sz="2800" b="1" dirty="0" smtClean="0">
                  <a:latin typeface="Agency FB" pitchFamily="34" charset="0"/>
                  <a:cs typeface="Arial" pitchFamily="34" charset="0"/>
                </a:rPr>
                <a:t>OSHA </a:t>
              </a:r>
            </a:p>
            <a:p>
              <a:pPr algn="ctr" eaLnBrk="1" hangingPunct="1"/>
              <a:r>
                <a:rPr lang="en-US" sz="2800" b="1" dirty="0" smtClean="0">
                  <a:latin typeface="Agency FB" pitchFamily="34" charset="0"/>
                  <a:cs typeface="Arial" pitchFamily="34" charset="0"/>
                </a:rPr>
                <a:t>SINCE 1994</a:t>
              </a:r>
              <a:endParaRPr lang="en-MY" sz="2800" dirty="0">
                <a:latin typeface="Agency FB" pitchFamily="34" charset="0"/>
                <a:cs typeface="Arial" pitchFamily="34" charset="0"/>
              </a:endParaRPr>
            </a:p>
          </p:txBody>
        </p:sp>
      </p:grpSp>
      <p:grpSp>
        <p:nvGrpSpPr>
          <p:cNvPr id="17" name="Group 16"/>
          <p:cNvGrpSpPr>
            <a:grpSpLocks/>
          </p:cNvGrpSpPr>
          <p:nvPr/>
        </p:nvGrpSpPr>
        <p:grpSpPr bwMode="auto">
          <a:xfrm>
            <a:off x="3190901" y="2880478"/>
            <a:ext cx="1818904" cy="1821830"/>
            <a:chOff x="6265131" y="2564706"/>
            <a:chExt cx="2031413" cy="2034420"/>
          </a:xfrm>
          <a:solidFill>
            <a:schemeClr val="accent3">
              <a:lumMod val="40000"/>
              <a:lumOff val="60000"/>
            </a:schemeClr>
          </a:solidFill>
        </p:grpSpPr>
        <p:sp>
          <p:nvSpPr>
            <p:cNvPr id="18" name="Teardrop 17"/>
            <p:cNvSpPr/>
            <p:nvPr/>
          </p:nvSpPr>
          <p:spPr>
            <a:xfrm rot="8158611">
              <a:off x="6299041" y="2564706"/>
              <a:ext cx="1988529" cy="2034420"/>
            </a:xfrm>
            <a:prstGeom prst="teardrop">
              <a:avLst>
                <a:gd name="adj" fmla="val 104041"/>
              </a:avLst>
            </a:prstGeom>
            <a:grpFill/>
            <a:ln>
              <a:noFill/>
            </a:ln>
            <a:effectLst>
              <a:outerShdw blurRad="266700" dist="152400" dir="213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MY"/>
            </a:p>
          </p:txBody>
        </p:sp>
        <p:sp>
          <p:nvSpPr>
            <p:cNvPr id="19" name="TextBox 72"/>
            <p:cNvSpPr txBox="1">
              <a:spLocks noChangeArrowheads="1"/>
            </p:cNvSpPr>
            <p:nvPr/>
          </p:nvSpPr>
          <p:spPr bwMode="auto">
            <a:xfrm>
              <a:off x="6265131" y="3067597"/>
              <a:ext cx="2031413" cy="1065442"/>
            </a:xfrm>
            <a:prstGeom prst="rect">
              <a:avLst/>
            </a:prstGeom>
            <a:noFill/>
            <a:ln w="9525">
              <a:noFill/>
              <a:miter lim="800000"/>
              <a:headEnd/>
              <a:tailEnd/>
            </a:ln>
          </p:spPr>
          <p:txBody>
            <a:bodyPr>
              <a:spAutoFit/>
            </a:bodyPr>
            <a:lstStyle/>
            <a:p>
              <a:pPr algn="ctr" eaLnBrk="1" hangingPunct="1"/>
              <a:r>
                <a:rPr lang="en-US" sz="2800" b="1" dirty="0" smtClean="0">
                  <a:latin typeface="Agency FB" pitchFamily="34" charset="0"/>
                  <a:cs typeface="Arial" pitchFamily="34" charset="0"/>
                </a:rPr>
                <a:t>SPBP</a:t>
              </a:r>
            </a:p>
            <a:p>
              <a:pPr algn="ctr" eaLnBrk="1" hangingPunct="1"/>
              <a:r>
                <a:rPr lang="en-US" sz="2800" b="1" dirty="0" smtClean="0">
                  <a:latin typeface="Agency FB" pitchFamily="34" charset="0"/>
                  <a:cs typeface="Arial" pitchFamily="34" charset="0"/>
                </a:rPr>
                <a:t>(2005-2010)</a:t>
              </a:r>
              <a:endParaRPr lang="en-MY" sz="2800" dirty="0">
                <a:latin typeface="Agency FB" pitchFamily="34" charset="0"/>
                <a:cs typeface="Arial" pitchFamily="34" charset="0"/>
              </a:endParaRPr>
            </a:p>
          </p:txBody>
        </p:sp>
      </p:grpSp>
      <p:grpSp>
        <p:nvGrpSpPr>
          <p:cNvPr id="20" name="Group 19"/>
          <p:cNvGrpSpPr>
            <a:grpSpLocks/>
          </p:cNvGrpSpPr>
          <p:nvPr/>
        </p:nvGrpSpPr>
        <p:grpSpPr bwMode="auto">
          <a:xfrm>
            <a:off x="5824134" y="2884517"/>
            <a:ext cx="1818904" cy="1821830"/>
            <a:chOff x="6265131" y="2564706"/>
            <a:chExt cx="2031413" cy="2034420"/>
          </a:xfrm>
          <a:solidFill>
            <a:schemeClr val="bg2">
              <a:lumMod val="75000"/>
            </a:schemeClr>
          </a:solidFill>
        </p:grpSpPr>
        <p:sp>
          <p:nvSpPr>
            <p:cNvPr id="21" name="Teardrop 20"/>
            <p:cNvSpPr/>
            <p:nvPr/>
          </p:nvSpPr>
          <p:spPr>
            <a:xfrm rot="8158611">
              <a:off x="6299041" y="2564706"/>
              <a:ext cx="1988529" cy="2034420"/>
            </a:xfrm>
            <a:prstGeom prst="teardrop">
              <a:avLst>
                <a:gd name="adj" fmla="val 104041"/>
              </a:avLst>
            </a:prstGeom>
            <a:solidFill>
              <a:schemeClr val="tx1">
                <a:lumMod val="50000"/>
                <a:lumOff val="50000"/>
              </a:schemeClr>
            </a:solidFill>
            <a:ln>
              <a:noFill/>
            </a:ln>
            <a:effectLst>
              <a:outerShdw blurRad="266700" dist="152400" dir="213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MY"/>
            </a:p>
          </p:txBody>
        </p:sp>
        <p:sp>
          <p:nvSpPr>
            <p:cNvPr id="22" name="TextBox 72"/>
            <p:cNvSpPr txBox="1">
              <a:spLocks noChangeArrowheads="1"/>
            </p:cNvSpPr>
            <p:nvPr/>
          </p:nvSpPr>
          <p:spPr bwMode="auto">
            <a:xfrm>
              <a:off x="6265131" y="3067597"/>
              <a:ext cx="2031413" cy="1065442"/>
            </a:xfrm>
            <a:prstGeom prst="rect">
              <a:avLst/>
            </a:prstGeom>
            <a:noFill/>
            <a:ln w="9525">
              <a:noFill/>
              <a:miter lim="800000"/>
              <a:headEnd/>
              <a:tailEnd/>
            </a:ln>
          </p:spPr>
          <p:txBody>
            <a:bodyPr>
              <a:spAutoFit/>
            </a:bodyPr>
            <a:lstStyle/>
            <a:p>
              <a:pPr algn="ctr" eaLnBrk="1" hangingPunct="1"/>
              <a:r>
                <a:rPr lang="en-US" sz="2800" b="1" dirty="0" smtClean="0">
                  <a:latin typeface="Agency FB" pitchFamily="34" charset="0"/>
                  <a:cs typeface="Arial" pitchFamily="34" charset="0"/>
                </a:rPr>
                <a:t>OSHMP15</a:t>
              </a:r>
            </a:p>
            <a:p>
              <a:pPr algn="ctr" eaLnBrk="1" hangingPunct="1"/>
              <a:r>
                <a:rPr lang="en-US" sz="2800" b="1" dirty="0" smtClean="0">
                  <a:latin typeface="Agency FB" pitchFamily="34" charset="0"/>
                  <a:cs typeface="Arial" pitchFamily="34" charset="0"/>
                </a:rPr>
                <a:t>(2011-2015)</a:t>
              </a:r>
              <a:endParaRPr lang="en-MY" sz="2800" dirty="0">
                <a:latin typeface="Agency FB" pitchFamily="34" charset="0"/>
                <a:cs typeface="Arial" pitchFamily="34" charset="0"/>
              </a:endParaRPr>
            </a:p>
          </p:txBody>
        </p:sp>
      </p:grpSp>
      <p:pic>
        <p:nvPicPr>
          <p:cNvPr id="26" name="Picture 2" descr="http://michelewoodward.com/images/Whats-Next2013.png"/>
          <p:cNvPicPr>
            <a:picLocks noChangeAspect="1" noChangeArrowheads="1"/>
          </p:cNvPicPr>
          <p:nvPr/>
        </p:nvPicPr>
        <p:blipFill>
          <a:blip r:embed="rId3"/>
          <a:srcRect/>
          <a:stretch>
            <a:fillRect/>
          </a:stretch>
        </p:blipFill>
        <p:spPr bwMode="auto">
          <a:xfrm>
            <a:off x="7856916" y="2571400"/>
            <a:ext cx="3333750" cy="2562225"/>
          </a:xfrm>
          <a:prstGeom prst="rect">
            <a:avLst/>
          </a:prstGeom>
          <a:noFill/>
          <a:ln w="9525">
            <a:noFill/>
            <a:miter lim="800000"/>
            <a:headEnd/>
            <a:tailEnd/>
          </a:ln>
        </p:spPr>
      </p:pic>
      <p:sp>
        <p:nvSpPr>
          <p:cNvPr id="29" name="Flowchart: Process 28"/>
          <p:cNvSpPr/>
          <p:nvPr/>
        </p:nvSpPr>
        <p:spPr>
          <a:xfrm>
            <a:off x="1947553" y="637702"/>
            <a:ext cx="5640388" cy="656708"/>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MY" sz="2400" b="1" dirty="0" smtClean="0">
                <a:effectLst>
                  <a:outerShdw blurRad="38100" dist="38100" dir="2700000" algn="tl">
                    <a:srgbClr val="000000">
                      <a:alpha val="43137"/>
                    </a:srgbClr>
                  </a:outerShdw>
                </a:effectLst>
                <a:latin typeface="Trebuchet MS" pitchFamily="34" charset="0"/>
              </a:rPr>
              <a:t>FUTURE DIRECTION</a:t>
            </a:r>
            <a:endParaRPr lang="en-MY" sz="2400" b="1" dirty="0">
              <a:effectLst>
                <a:outerShdw blurRad="38100" dist="38100" dir="2700000" algn="tl">
                  <a:srgbClr val="000000">
                    <a:alpha val="43137"/>
                  </a:srgbClr>
                </a:outerShdw>
              </a:effectLst>
              <a:latin typeface="Trebuchet MS" pitchFamily="34" charset="0"/>
            </a:endParaRPr>
          </a:p>
        </p:txBody>
      </p:sp>
      <p:sp>
        <p:nvSpPr>
          <p:cNvPr id="31" name="Rectangle 4"/>
          <p:cNvSpPr>
            <a:spLocks noChangeArrowheads="1"/>
          </p:cNvSpPr>
          <p:nvPr/>
        </p:nvSpPr>
        <p:spPr bwMode="auto">
          <a:xfrm rot="21348161">
            <a:off x="293923" y="489530"/>
            <a:ext cx="2873251" cy="1322388"/>
          </a:xfrm>
          <a:prstGeom prst="rect">
            <a:avLst/>
          </a:prstGeom>
          <a:solidFill>
            <a:srgbClr val="00B050"/>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8000" b="1" dirty="0" smtClean="0">
                <a:solidFill>
                  <a:schemeClr val="bg1"/>
                </a:solidFill>
                <a:latin typeface="Agency FB" pitchFamily="34" charset="0"/>
                <a:ea typeface="+mj-ea"/>
                <a:cs typeface="+mj-cs"/>
              </a:rPr>
              <a:t>OSH</a:t>
            </a:r>
            <a:endParaRPr lang="en-US" sz="8000" b="1" dirty="0">
              <a:solidFill>
                <a:schemeClr val="bg1"/>
              </a:solidFill>
              <a:latin typeface="Agency FB" pitchFamily="34" charset="0"/>
              <a:ea typeface="+mj-ea"/>
              <a:cs typeface="+mj-cs"/>
            </a:endParaRPr>
          </a:p>
        </p:txBody>
      </p:sp>
      <p:cxnSp>
        <p:nvCxnSpPr>
          <p:cNvPr id="44" name="Straight Connector 43"/>
          <p:cNvCxnSpPr/>
          <p:nvPr/>
        </p:nvCxnSpPr>
        <p:spPr>
          <a:xfrm flipV="1">
            <a:off x="0" y="5364480"/>
            <a:ext cx="12192000" cy="12192"/>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338" name="Picture 2" descr="http://images.clipartpanda.com/vehicle-clipart-RcdKLLoc9.png"/>
          <p:cNvPicPr>
            <a:picLocks noChangeAspect="1" noChangeArrowheads="1"/>
          </p:cNvPicPr>
          <p:nvPr/>
        </p:nvPicPr>
        <p:blipFill>
          <a:blip r:embed="rId4"/>
          <a:srcRect/>
          <a:stretch>
            <a:fillRect/>
          </a:stretch>
        </p:blipFill>
        <p:spPr bwMode="auto">
          <a:xfrm>
            <a:off x="4730495" y="4676595"/>
            <a:ext cx="1347343" cy="610795"/>
          </a:xfrm>
          <a:prstGeom prst="rect">
            <a:avLst/>
          </a:prstGeom>
          <a:noFill/>
        </p:spPr>
      </p:pic>
      <p:pic>
        <p:nvPicPr>
          <p:cNvPr id="14340" name="Picture 4" descr="http://images.clipartpanda.com/toyota-pickup-truck-clipart-car-pictures-clip-art-0fv7hhyc.png"/>
          <p:cNvPicPr>
            <a:picLocks noChangeAspect="1" noChangeArrowheads="1"/>
          </p:cNvPicPr>
          <p:nvPr/>
        </p:nvPicPr>
        <p:blipFill>
          <a:blip r:embed="rId5"/>
          <a:srcRect/>
          <a:stretch>
            <a:fillRect/>
          </a:stretch>
        </p:blipFill>
        <p:spPr bwMode="auto">
          <a:xfrm>
            <a:off x="8151095" y="4657343"/>
            <a:ext cx="1328311" cy="666369"/>
          </a:xfrm>
          <a:prstGeom prst="rect">
            <a:avLst/>
          </a:prstGeom>
          <a:noFill/>
        </p:spPr>
      </p:pic>
      <p:pic>
        <p:nvPicPr>
          <p:cNvPr id="14342" name="Picture 6" descr="http://images.clipartpanda.com/car-20clip-20art-aceK8zABi.png"/>
          <p:cNvPicPr>
            <a:picLocks noChangeAspect="1" noChangeArrowheads="1"/>
          </p:cNvPicPr>
          <p:nvPr/>
        </p:nvPicPr>
        <p:blipFill>
          <a:blip r:embed="rId6"/>
          <a:srcRect/>
          <a:stretch>
            <a:fillRect/>
          </a:stretch>
        </p:blipFill>
        <p:spPr bwMode="auto">
          <a:xfrm>
            <a:off x="1792223" y="4650815"/>
            <a:ext cx="1402081" cy="7033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235905" y="3862481"/>
            <a:ext cx="1749552" cy="91307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defTabSz="914400" eaLnBrk="1" fontAlgn="auto" hangingPunct="1">
              <a:lnSpc>
                <a:spcPts val="3240"/>
              </a:lnSpc>
              <a:spcAft>
                <a:spcPts val="0"/>
              </a:spcAft>
              <a:defRPr/>
            </a:pPr>
            <a:r>
              <a:rPr lang="en-US" sz="2800" b="1" i="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gency FB" pitchFamily="34" charset="0"/>
              </a:rPr>
              <a:t>PREVENTIVE </a:t>
            </a:r>
          </a:p>
          <a:p>
            <a:pPr algn="ctr" defTabSz="914400" eaLnBrk="1" fontAlgn="auto" hangingPunct="1">
              <a:lnSpc>
                <a:spcPts val="3240"/>
              </a:lnSpc>
              <a:spcAft>
                <a:spcPts val="0"/>
              </a:spcAft>
              <a:defRPr/>
            </a:pPr>
            <a:r>
              <a:rPr lang="en-US" sz="2800" b="1" i="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gency FB" pitchFamily="34" charset="0"/>
              </a:rPr>
              <a:t>CULTURE</a:t>
            </a:r>
            <a:endParaRPr lang="es-UY" sz="2800" b="1" i="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gency FB" pitchFamily="34" charset="0"/>
            </a:endParaRPr>
          </a:p>
        </p:txBody>
      </p:sp>
      <p:sp>
        <p:nvSpPr>
          <p:cNvPr id="3" name="Rectangle 2"/>
          <p:cNvSpPr/>
          <p:nvPr/>
        </p:nvSpPr>
        <p:spPr>
          <a:xfrm rot="16200000">
            <a:off x="-59121" y="5441345"/>
            <a:ext cx="1408176" cy="91307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defTabSz="914400" eaLnBrk="1" fontAlgn="auto" hangingPunct="1">
              <a:lnSpc>
                <a:spcPts val="3240"/>
              </a:lnSpc>
              <a:spcAft>
                <a:spcPts val="0"/>
              </a:spcAft>
              <a:defRPr/>
            </a:pPr>
            <a:r>
              <a:rPr lang="en-US" sz="2400" b="1" i="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gency FB" pitchFamily="34" charset="0"/>
              </a:rPr>
              <a:t>OSH-MP</a:t>
            </a:r>
          </a:p>
          <a:p>
            <a:pPr algn="ctr" defTabSz="914400" eaLnBrk="1" fontAlgn="auto" hangingPunct="1">
              <a:lnSpc>
                <a:spcPts val="3240"/>
              </a:lnSpc>
              <a:spcAft>
                <a:spcPts val="0"/>
              </a:spcAft>
              <a:defRPr/>
            </a:pPr>
            <a:r>
              <a:rPr lang="en-US" sz="2400" b="1" i="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gency FB" pitchFamily="34" charset="0"/>
              </a:rPr>
              <a:t>2020</a:t>
            </a:r>
            <a:endParaRPr lang="es-UY" sz="2400" b="1" i="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gency FB" pitchFamily="34" charset="0"/>
            </a:endParaRPr>
          </a:p>
        </p:txBody>
      </p:sp>
      <p:sp>
        <p:nvSpPr>
          <p:cNvPr id="4" name="Rectangle 3"/>
          <p:cNvSpPr/>
          <p:nvPr/>
        </p:nvSpPr>
        <p:spPr>
          <a:xfrm rot="16200000">
            <a:off x="20128" y="2368961"/>
            <a:ext cx="1237488" cy="91307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defTabSz="914400" eaLnBrk="1" fontAlgn="auto" hangingPunct="1">
              <a:lnSpc>
                <a:spcPts val="3240"/>
              </a:lnSpc>
              <a:spcAft>
                <a:spcPts val="0"/>
              </a:spcAft>
              <a:defRPr/>
            </a:pPr>
            <a:r>
              <a:rPr lang="en-US" sz="2400" b="1" i="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gency FB" pitchFamily="34" charset="0"/>
              </a:rPr>
              <a:t>KPIs</a:t>
            </a:r>
          </a:p>
          <a:p>
            <a:pPr algn="ctr" defTabSz="914400" eaLnBrk="1" fontAlgn="auto" hangingPunct="1">
              <a:lnSpc>
                <a:spcPts val="3240"/>
              </a:lnSpc>
              <a:spcAft>
                <a:spcPts val="0"/>
              </a:spcAft>
              <a:defRPr/>
            </a:pPr>
            <a:endParaRPr lang="es-UY" sz="2400" b="1" i="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gency FB" pitchFamily="34" charset="0"/>
            </a:endParaRPr>
          </a:p>
        </p:txBody>
      </p:sp>
      <p:sp>
        <p:nvSpPr>
          <p:cNvPr id="5" name="Rectangle 4"/>
          <p:cNvSpPr/>
          <p:nvPr/>
        </p:nvSpPr>
        <p:spPr>
          <a:xfrm rot="16200000">
            <a:off x="-48228" y="1057018"/>
            <a:ext cx="1386394" cy="91307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defTabSz="914400" eaLnBrk="1" fontAlgn="auto" hangingPunct="1">
              <a:lnSpc>
                <a:spcPts val="3240"/>
              </a:lnSpc>
              <a:spcAft>
                <a:spcPts val="0"/>
              </a:spcAft>
              <a:defRPr/>
            </a:pPr>
            <a:r>
              <a:rPr lang="en-US" sz="2400" b="1" i="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gency FB" pitchFamily="34" charset="0"/>
              </a:rPr>
              <a:t>OUTCOMES</a:t>
            </a:r>
          </a:p>
          <a:p>
            <a:pPr algn="ctr" defTabSz="914400" eaLnBrk="1" fontAlgn="auto" hangingPunct="1">
              <a:lnSpc>
                <a:spcPts val="3240"/>
              </a:lnSpc>
              <a:spcAft>
                <a:spcPts val="0"/>
              </a:spcAft>
              <a:defRPr/>
            </a:pPr>
            <a:endParaRPr lang="es-UY" sz="2400" b="1" i="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gency FB" pitchFamily="34" charset="0"/>
            </a:endParaRPr>
          </a:p>
        </p:txBody>
      </p:sp>
      <p:sp>
        <p:nvSpPr>
          <p:cNvPr id="6" name="Rectangle 5"/>
          <p:cNvSpPr/>
          <p:nvPr/>
        </p:nvSpPr>
        <p:spPr>
          <a:xfrm>
            <a:off x="157288" y="317657"/>
            <a:ext cx="1744664" cy="50270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defTabSz="914400" eaLnBrk="1" fontAlgn="auto" hangingPunct="1">
              <a:lnSpc>
                <a:spcPts val="3240"/>
              </a:lnSpc>
              <a:spcAft>
                <a:spcPts val="0"/>
              </a:spcAft>
              <a:defRPr/>
            </a:pPr>
            <a:r>
              <a:rPr lang="en-US" sz="2400" b="1" i="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Agency FB" pitchFamily="34" charset="0"/>
              </a:rPr>
              <a:t>VISION</a:t>
            </a:r>
          </a:p>
        </p:txBody>
      </p:sp>
      <p:graphicFrame>
        <p:nvGraphicFramePr>
          <p:cNvPr id="7" name="Diagram 6"/>
          <p:cNvGraphicFramePr/>
          <p:nvPr>
            <p:extLst/>
          </p:nvPr>
        </p:nvGraphicFramePr>
        <p:xfrm>
          <a:off x="1243584" y="5315712"/>
          <a:ext cx="10624365" cy="1231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0" name="Diagram 19"/>
          <p:cNvGraphicFramePr/>
          <p:nvPr>
            <p:extLst/>
          </p:nvPr>
        </p:nvGraphicFramePr>
        <p:xfrm>
          <a:off x="1237488" y="3553968"/>
          <a:ext cx="10631424" cy="15788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1" name="Diagram 20"/>
          <p:cNvGraphicFramePr/>
          <p:nvPr>
            <p:extLst/>
          </p:nvPr>
        </p:nvGraphicFramePr>
        <p:xfrm>
          <a:off x="1243584" y="2231136"/>
          <a:ext cx="10619232" cy="113385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2" name="Diagram 21"/>
          <p:cNvGraphicFramePr/>
          <p:nvPr>
            <p:extLst/>
          </p:nvPr>
        </p:nvGraphicFramePr>
        <p:xfrm>
          <a:off x="1243584" y="1133856"/>
          <a:ext cx="10607040" cy="84124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3" name="Rectangle 22"/>
          <p:cNvSpPr/>
          <p:nvPr/>
        </p:nvSpPr>
        <p:spPr>
          <a:xfrm>
            <a:off x="1538100" y="0"/>
            <a:ext cx="10110162" cy="923330"/>
          </a:xfrm>
          <a:prstGeom prst="rect">
            <a:avLst/>
          </a:prstGeom>
          <a:noFill/>
          <a:effectLst/>
        </p:spPr>
        <p:txBody>
          <a:bodyPr wrap="square" lIns="91440" tIns="45720" rIns="91440" bIns="45720">
            <a:spAutoFit/>
          </a:bodyPr>
          <a:lstStyle/>
          <a:p>
            <a:pPr algn="ctr"/>
            <a:r>
              <a:rPr lang="en-US" sz="5400" b="1" i="1" dirty="0" smtClean="0">
                <a:ln w="24500" cmpd="dbl">
                  <a:solidFill>
                    <a:schemeClr val="tx1"/>
                  </a:solidFill>
                  <a:prstDash val="solid"/>
                  <a:miter lim="800000"/>
                </a:ln>
                <a:solidFill>
                  <a:srgbClr val="00B050"/>
                </a:solidFill>
                <a:effectLst>
                  <a:outerShdw blurRad="38100" dist="38100" dir="7020000" algn="tl">
                    <a:srgbClr val="000000">
                      <a:alpha val="35000"/>
                    </a:srgbClr>
                  </a:outerShdw>
                </a:effectLst>
              </a:rPr>
              <a:t>Safe and Healthy Work Culture</a:t>
            </a:r>
            <a:endParaRPr lang="en-US" sz="5400" b="1" i="1" cap="none" spc="0" dirty="0">
              <a:ln w="24500" cmpd="dbl">
                <a:solidFill>
                  <a:schemeClr val="tx1"/>
                </a:solidFill>
                <a:prstDash val="solid"/>
                <a:miter lim="800000"/>
              </a:ln>
              <a:solidFill>
                <a:srgbClr val="00B050"/>
              </a:soli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604626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lo.org/wcmsp5/groups/public/---ed_protect/---protrav/---safework/documents/image/wcms_357208.jpg"/>
          <p:cNvPicPr/>
          <p:nvPr/>
        </p:nvPicPr>
        <p:blipFill>
          <a:blip r:embed="rId2" cstate="print"/>
          <a:srcRect t="19565"/>
          <a:stretch>
            <a:fillRect/>
          </a:stretch>
        </p:blipFill>
        <p:spPr bwMode="auto">
          <a:xfrm>
            <a:off x="9013371" y="3966358"/>
            <a:ext cx="3178629" cy="2227365"/>
          </a:xfrm>
          <a:prstGeom prst="rect">
            <a:avLst/>
          </a:prstGeom>
          <a:noFill/>
          <a:ln w="9525">
            <a:noFill/>
            <a:miter lim="800000"/>
            <a:headEnd/>
            <a:tailEnd/>
          </a:ln>
        </p:spPr>
      </p:pic>
      <p:sp>
        <p:nvSpPr>
          <p:cNvPr id="3" name="Flowchart: Process 2"/>
          <p:cNvSpPr/>
          <p:nvPr/>
        </p:nvSpPr>
        <p:spPr>
          <a:xfrm>
            <a:off x="2873829" y="637702"/>
            <a:ext cx="4714112" cy="656708"/>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MY" sz="2400" b="1" dirty="0" smtClean="0">
                <a:effectLst>
                  <a:outerShdw blurRad="38100" dist="38100" dir="2700000" algn="tl">
                    <a:srgbClr val="000000">
                      <a:alpha val="43137"/>
                    </a:srgbClr>
                  </a:outerShdw>
                </a:effectLst>
                <a:latin typeface="Trebuchet MS" pitchFamily="34" charset="0"/>
              </a:rPr>
              <a:t>    PREVENTIVE CULTURE</a:t>
            </a:r>
            <a:endParaRPr lang="en-MY" sz="2400" b="1" dirty="0">
              <a:effectLst>
                <a:outerShdw blurRad="38100" dist="38100" dir="2700000" algn="tl">
                  <a:srgbClr val="000000">
                    <a:alpha val="43137"/>
                  </a:srgbClr>
                </a:outerShdw>
              </a:effectLst>
              <a:latin typeface="Trebuchet MS" pitchFamily="34" charset="0"/>
            </a:endParaRPr>
          </a:p>
        </p:txBody>
      </p:sp>
      <p:sp>
        <p:nvSpPr>
          <p:cNvPr id="4" name="Rectangle 4"/>
          <p:cNvSpPr>
            <a:spLocks noChangeArrowheads="1"/>
          </p:cNvSpPr>
          <p:nvPr/>
        </p:nvSpPr>
        <p:spPr bwMode="auto">
          <a:xfrm rot="21348161">
            <a:off x="293923" y="365895"/>
            <a:ext cx="2873251" cy="1569660"/>
          </a:xfrm>
          <a:prstGeom prst="rect">
            <a:avLst/>
          </a:prstGeom>
          <a:solidFill>
            <a:srgbClr val="00B050"/>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4800" b="1" dirty="0" smtClean="0">
                <a:solidFill>
                  <a:schemeClr val="bg1"/>
                </a:solidFill>
                <a:latin typeface="Agency FB" pitchFamily="34" charset="0"/>
                <a:ea typeface="+mj-ea"/>
                <a:cs typeface="+mj-cs"/>
              </a:rPr>
              <a:t>OSH-MP 2020</a:t>
            </a:r>
            <a:endParaRPr lang="en-US" sz="4800" b="1" dirty="0">
              <a:solidFill>
                <a:schemeClr val="bg1"/>
              </a:solidFill>
              <a:latin typeface="Agency FB" pitchFamily="34" charset="0"/>
              <a:ea typeface="+mj-ea"/>
              <a:cs typeface="+mj-cs"/>
            </a:endParaRPr>
          </a:p>
        </p:txBody>
      </p:sp>
      <p:sp>
        <p:nvSpPr>
          <p:cNvPr id="5" name="Rectangle 5"/>
          <p:cNvSpPr>
            <a:spLocks noChangeArrowheads="1"/>
          </p:cNvSpPr>
          <p:nvPr/>
        </p:nvSpPr>
        <p:spPr bwMode="auto">
          <a:xfrm>
            <a:off x="3158836" y="1332438"/>
            <a:ext cx="8835241"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PREVENTATIVE SAFETY AND HEALTH CULTURE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refers to a culture in which the right to a safe and healthy working environment is respected at all levels, where government, employers and workers actively participate in securing a safe and healthy working environment through a system of defined rights, responsibilities and duties, and where the principle of prevention is accorded the highest priority”</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(Art. 1(d) of Convention No. 187)~</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Diagram 5"/>
          <p:cNvGraphicFramePr/>
          <p:nvPr/>
        </p:nvGraphicFramePr>
        <p:xfrm>
          <a:off x="335885" y="3265717"/>
          <a:ext cx="8600852" cy="3222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2873829" y="637702"/>
            <a:ext cx="4714112" cy="656708"/>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MY" sz="2400" b="1" dirty="0" smtClean="0">
                <a:effectLst>
                  <a:outerShdw blurRad="38100" dist="38100" dir="2700000" algn="tl">
                    <a:srgbClr val="000000">
                      <a:alpha val="43137"/>
                    </a:srgbClr>
                  </a:outerShdw>
                </a:effectLst>
                <a:latin typeface="Trebuchet MS" pitchFamily="34" charset="0"/>
              </a:rPr>
              <a:t>    APPROACH</a:t>
            </a:r>
          </a:p>
        </p:txBody>
      </p:sp>
      <p:sp>
        <p:nvSpPr>
          <p:cNvPr id="3" name="Rectangle 4"/>
          <p:cNvSpPr>
            <a:spLocks noChangeArrowheads="1"/>
          </p:cNvSpPr>
          <p:nvPr/>
        </p:nvSpPr>
        <p:spPr bwMode="auto">
          <a:xfrm rot="21348161">
            <a:off x="293923" y="365895"/>
            <a:ext cx="2873251" cy="1569660"/>
          </a:xfrm>
          <a:prstGeom prst="rect">
            <a:avLst/>
          </a:prstGeom>
          <a:solidFill>
            <a:srgbClr val="00B050"/>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4800" b="1" dirty="0" smtClean="0">
                <a:solidFill>
                  <a:schemeClr val="bg1"/>
                </a:solidFill>
                <a:latin typeface="Agency FB" pitchFamily="34" charset="0"/>
                <a:ea typeface="+mj-ea"/>
                <a:cs typeface="+mj-cs"/>
              </a:rPr>
              <a:t>OSH-MP 2020</a:t>
            </a:r>
            <a:endParaRPr lang="en-US" sz="4800" b="1" dirty="0">
              <a:solidFill>
                <a:schemeClr val="bg1"/>
              </a:solidFill>
              <a:latin typeface="Agency FB" pitchFamily="34" charset="0"/>
              <a:ea typeface="+mj-ea"/>
              <a:cs typeface="+mj-cs"/>
            </a:endParaRPr>
          </a:p>
        </p:txBody>
      </p:sp>
      <p:pic>
        <p:nvPicPr>
          <p:cNvPr id="4" name="Picture 3" descr="C:\Users\JKKP-XAZA\Desktop\download.jpg"/>
          <p:cNvPicPr/>
          <p:nvPr/>
        </p:nvPicPr>
        <p:blipFill>
          <a:blip r:embed="rId2" cstate="print"/>
          <a:srcRect/>
          <a:stretch>
            <a:fillRect/>
          </a:stretch>
        </p:blipFill>
        <p:spPr bwMode="auto">
          <a:xfrm>
            <a:off x="0" y="3817856"/>
            <a:ext cx="4289196" cy="3040145"/>
          </a:xfrm>
          <a:prstGeom prst="rect">
            <a:avLst/>
          </a:prstGeom>
          <a:noFill/>
          <a:ln w="9525">
            <a:noFill/>
            <a:miter lim="800000"/>
            <a:headEnd/>
            <a:tailEnd/>
          </a:ln>
        </p:spPr>
      </p:pic>
      <p:graphicFrame>
        <p:nvGraphicFramePr>
          <p:cNvPr id="5" name="Diagram 4"/>
          <p:cNvGraphicFramePr/>
          <p:nvPr>
            <p:extLst>
              <p:ext uri="{D42A27DB-BD31-4B8C-83A1-F6EECF244321}">
                <p14:modId xmlns:p14="http://schemas.microsoft.com/office/powerpoint/2010/main" val="2503109279"/>
              </p:ext>
            </p:extLst>
          </p:nvPr>
        </p:nvGraphicFramePr>
        <p:xfrm>
          <a:off x="4026251" y="262851"/>
          <a:ext cx="8878309" cy="5999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1947552" y="480646"/>
            <a:ext cx="9622656" cy="813764"/>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1:</a:t>
            </a:r>
          </a:p>
          <a:p>
            <a:pPr marL="1377950" lvl="0"/>
            <a:r>
              <a:rPr lang="en-US" sz="2400" b="1" dirty="0" smtClean="0">
                <a:solidFill>
                  <a:schemeClr val="bg1"/>
                </a:solidFill>
                <a:latin typeface="Arial Narrow" pitchFamily="34" charset="0"/>
              </a:rPr>
              <a:t>GOVERNMENT LEADERSHIP</a:t>
            </a:r>
            <a:endParaRPr lang="en-US" sz="2400" b="1" dirty="0">
              <a:solidFill>
                <a:schemeClr val="bg1"/>
              </a:solidFill>
              <a:latin typeface="Arial Narrow" pitchFamily="34" charset="0"/>
            </a:endParaRPr>
          </a:p>
        </p:txBody>
      </p:sp>
      <p:sp>
        <p:nvSpPr>
          <p:cNvPr id="3" name="Flowchart: Off-page Connector 2"/>
          <p:cNvSpPr/>
          <p:nvPr/>
        </p:nvSpPr>
        <p:spPr>
          <a:xfrm>
            <a:off x="186730" y="4854267"/>
            <a:ext cx="2572512" cy="1488784"/>
          </a:xfrm>
          <a:prstGeom prst="flowChartOffpageConnector">
            <a:avLst/>
          </a:prstGeom>
          <a:solidFill>
            <a:schemeClr val="accent6">
              <a:lumMod val="60000"/>
              <a:lumOff val="40000"/>
            </a:schemeClr>
          </a:solidFill>
          <a:ln>
            <a:solidFill>
              <a:schemeClr val="accent6">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ysClr val="windowText" lastClr="000000"/>
                </a:solidFill>
                <a:latin typeface="Arial Narrow" pitchFamily="34" charset="0"/>
              </a:rPr>
              <a:t>Government as a model in OSH</a:t>
            </a:r>
          </a:p>
        </p:txBody>
      </p:sp>
      <p:sp>
        <p:nvSpPr>
          <p:cNvPr id="4" name="Flowchart: Off-page Connector 3"/>
          <p:cNvSpPr/>
          <p:nvPr/>
        </p:nvSpPr>
        <p:spPr>
          <a:xfrm>
            <a:off x="2862874" y="4872555"/>
            <a:ext cx="2286000" cy="1488784"/>
          </a:xfrm>
          <a:prstGeom prst="flowChartOffpageConnector">
            <a:avLst/>
          </a:prstGeom>
          <a:solidFill>
            <a:schemeClr val="accent6">
              <a:lumMod val="60000"/>
              <a:lumOff val="40000"/>
            </a:schemeClr>
          </a:solidFill>
          <a:ln>
            <a:solidFill>
              <a:schemeClr val="accent6">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ysClr val="windowText" lastClr="000000"/>
                </a:solidFill>
                <a:latin typeface="Arial Narrow" pitchFamily="34" charset="0"/>
              </a:rPr>
              <a:t>OSH National Partnership (NCOSH)</a:t>
            </a:r>
          </a:p>
        </p:txBody>
      </p:sp>
      <p:sp>
        <p:nvSpPr>
          <p:cNvPr id="5" name="Flowchart: Off-page Connector 4"/>
          <p:cNvSpPr/>
          <p:nvPr/>
        </p:nvSpPr>
        <p:spPr>
          <a:xfrm>
            <a:off x="5270794" y="4866459"/>
            <a:ext cx="2145792" cy="1488784"/>
          </a:xfrm>
          <a:prstGeom prst="flowChartOffpageConnector">
            <a:avLst/>
          </a:prstGeom>
          <a:solidFill>
            <a:schemeClr val="accent6">
              <a:lumMod val="60000"/>
              <a:lumOff val="40000"/>
            </a:schemeClr>
          </a:solidFill>
          <a:ln>
            <a:solidFill>
              <a:schemeClr val="accent6">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ysClr val="windowText" lastClr="000000"/>
                </a:solidFill>
                <a:latin typeface="Arial Narrow" pitchFamily="34" charset="0"/>
              </a:rPr>
              <a:t>Policy and Legislation</a:t>
            </a:r>
          </a:p>
        </p:txBody>
      </p:sp>
      <p:sp>
        <p:nvSpPr>
          <p:cNvPr id="6" name="Flowchart: Off-page Connector 5"/>
          <p:cNvSpPr/>
          <p:nvPr/>
        </p:nvSpPr>
        <p:spPr>
          <a:xfrm>
            <a:off x="7520218" y="4872555"/>
            <a:ext cx="2115312" cy="1488784"/>
          </a:xfrm>
          <a:prstGeom prst="flowChartOffpageConnector">
            <a:avLst/>
          </a:prstGeom>
          <a:solidFill>
            <a:schemeClr val="accent6">
              <a:lumMod val="60000"/>
              <a:lumOff val="40000"/>
            </a:schemeClr>
          </a:solidFill>
          <a:ln>
            <a:solidFill>
              <a:schemeClr val="accent6">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ysClr val="windowText" lastClr="000000"/>
                </a:solidFill>
                <a:latin typeface="Arial Narrow" pitchFamily="34" charset="0"/>
              </a:rPr>
              <a:t>Research &amp; Data Collection in OSH </a:t>
            </a:r>
          </a:p>
        </p:txBody>
      </p:sp>
      <p:sp>
        <p:nvSpPr>
          <p:cNvPr id="7" name="Flowchart: Off-page Connector 6"/>
          <p:cNvSpPr/>
          <p:nvPr/>
        </p:nvSpPr>
        <p:spPr>
          <a:xfrm>
            <a:off x="9733066" y="4866459"/>
            <a:ext cx="2170176" cy="1488784"/>
          </a:xfrm>
          <a:prstGeom prst="flowChartOffpageConnector">
            <a:avLst/>
          </a:prstGeom>
          <a:solidFill>
            <a:schemeClr val="accent6">
              <a:lumMod val="60000"/>
              <a:lumOff val="40000"/>
            </a:schemeClr>
          </a:solidFill>
          <a:ln>
            <a:solidFill>
              <a:schemeClr val="accent6">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ysClr val="windowText" lastClr="000000"/>
                </a:solidFill>
                <a:latin typeface="Arial Narrow" pitchFamily="34" charset="0"/>
              </a:rPr>
              <a:t>Capacity Building </a:t>
            </a:r>
          </a:p>
        </p:txBody>
      </p:sp>
      <p:sp>
        <p:nvSpPr>
          <p:cNvPr id="19" name="Rectangle 4"/>
          <p:cNvSpPr>
            <a:spLocks noChangeArrowheads="1"/>
          </p:cNvSpPr>
          <p:nvPr/>
        </p:nvSpPr>
        <p:spPr bwMode="auto">
          <a:xfrm rot="21348161">
            <a:off x="118089" y="610319"/>
            <a:ext cx="2873251" cy="769441"/>
          </a:xfrm>
          <a:prstGeom prst="rect">
            <a:avLst/>
          </a:prstGeom>
          <a:solidFill>
            <a:srgbClr val="00B050"/>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13" name="Rectangle 12"/>
          <p:cNvSpPr/>
          <p:nvPr/>
        </p:nvSpPr>
        <p:spPr>
          <a:xfrm>
            <a:off x="186730" y="1697347"/>
            <a:ext cx="11809459" cy="3091616"/>
          </a:xfrm>
          <a:prstGeom prst="rect">
            <a:avLst/>
          </a:prstGeom>
        </p:spPr>
        <p:txBody>
          <a:bodyPr wrap="square">
            <a:spAutoFit/>
          </a:bodyPr>
          <a:lstStyle/>
          <a:p>
            <a:pPr marL="342900" lvl="0" indent="-342900" algn="just">
              <a:lnSpc>
                <a:spcPct val="115000"/>
              </a:lnSpc>
              <a:spcAft>
                <a:spcPts val="1000"/>
              </a:spcAft>
              <a:buFont typeface="Wingdings" panose="05000000000000000000" pitchFamily="2" charset="2"/>
              <a:buChar char=""/>
            </a:pPr>
            <a:r>
              <a:rPr lang="ms-MY" dirty="0">
                <a:solidFill>
                  <a:srgbClr val="1F497D"/>
                </a:solidFill>
                <a:latin typeface="Arial" panose="020B0604020202020204" pitchFamily="34" charset="0"/>
                <a:ea typeface="Calibri" panose="020F0502020204030204" pitchFamily="34" charset="0"/>
                <a:cs typeface="Times New Roman" panose="02020603050405020304" pitchFamily="18" charset="0"/>
              </a:rPr>
              <a:t>Sektor awam mengamalkan pengurusan KKP yang berkesan </a:t>
            </a:r>
            <a:endParaRPr lang="ms-MY" dirty="0" smtClean="0">
              <a:solidFill>
                <a:srgbClr val="1F497D"/>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ms-MY" dirty="0" smtClean="0">
                <a:solidFill>
                  <a:srgbClr val="1F497D"/>
                </a:solidFill>
                <a:latin typeface="Arial" panose="020B0604020202020204" pitchFamily="34" charset="0"/>
                <a:ea typeface="Calibri" panose="020F0502020204030204" pitchFamily="34" charset="0"/>
                <a:cs typeface="Times New Roman" panose="02020603050405020304" pitchFamily="18" charset="0"/>
              </a:rPr>
              <a:t>Sektor </a:t>
            </a:r>
            <a:r>
              <a:rPr lang="ms-MY" dirty="0">
                <a:solidFill>
                  <a:srgbClr val="1F497D"/>
                </a:solidFill>
                <a:latin typeface="Arial" panose="020B0604020202020204" pitchFamily="34" charset="0"/>
                <a:ea typeface="Calibri" panose="020F0502020204030204" pitchFamily="34" charset="0"/>
                <a:cs typeface="Times New Roman" panose="02020603050405020304" pitchFamily="18" charset="0"/>
              </a:rPr>
              <a:t>awam dapat mempengaruhi dan menerapkan budaya pencegahan di kalangan industri.</a:t>
            </a:r>
            <a:endParaRPr lang="en-MY" dirty="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ms-MY" dirty="0">
                <a:solidFill>
                  <a:srgbClr val="1F497D"/>
                </a:solidFill>
                <a:latin typeface="Arial" panose="020B0604020202020204" pitchFamily="34" charset="0"/>
                <a:ea typeface="Calibri" panose="020F0502020204030204" pitchFamily="34" charset="0"/>
                <a:cs typeface="Times New Roman" panose="02020603050405020304" pitchFamily="18" charset="0"/>
              </a:rPr>
              <a:t>Dasar dan perundangan KKP yang berkesan </a:t>
            </a:r>
            <a:endParaRPr lang="ms-MY" dirty="0" smtClean="0">
              <a:solidFill>
                <a:srgbClr val="1F497D"/>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ms-MY" dirty="0" smtClean="0">
                <a:solidFill>
                  <a:srgbClr val="1F497D"/>
                </a:solidFill>
                <a:latin typeface="Arial" panose="020B0604020202020204" pitchFamily="34" charset="0"/>
                <a:ea typeface="Calibri" panose="020F0502020204030204" pitchFamily="34" charset="0"/>
                <a:cs typeface="Times New Roman" panose="02020603050405020304" pitchFamily="18" charset="0"/>
              </a:rPr>
              <a:t>Pemantapan </a:t>
            </a:r>
            <a:r>
              <a:rPr lang="ms-MY" dirty="0">
                <a:solidFill>
                  <a:srgbClr val="1F497D"/>
                </a:solidFill>
                <a:latin typeface="Arial" panose="020B0604020202020204" pitchFamily="34" charset="0"/>
                <a:ea typeface="Calibri" panose="020F0502020204030204" pitchFamily="34" charset="0"/>
                <a:cs typeface="Times New Roman" panose="02020603050405020304" pitchFamily="18" charset="0"/>
              </a:rPr>
              <a:t>peranan </a:t>
            </a:r>
            <a:r>
              <a:rPr lang="ms-MY" dirty="0" smtClean="0">
                <a:solidFill>
                  <a:srgbClr val="1F497D"/>
                </a:solidFill>
                <a:latin typeface="Arial" panose="020B0604020202020204" pitchFamily="34" charset="0"/>
                <a:ea typeface="Calibri" panose="020F0502020204030204" pitchFamily="34" charset="0"/>
                <a:cs typeface="Times New Roman" panose="02020603050405020304" pitchFamily="18" charset="0"/>
              </a:rPr>
              <a:t>MNKKP</a:t>
            </a:r>
            <a:endParaRPr lang="en-MY" dirty="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ms-MY" dirty="0">
                <a:solidFill>
                  <a:srgbClr val="1F497D"/>
                </a:solidFill>
                <a:latin typeface="Arial" panose="020B0604020202020204" pitchFamily="34" charset="0"/>
                <a:ea typeface="Calibri" panose="020F0502020204030204" pitchFamily="34" charset="0"/>
                <a:cs typeface="Times New Roman" panose="02020603050405020304" pitchFamily="18" charset="0"/>
              </a:rPr>
              <a:t>Wujud satu sistem pengumpulan data KKP </a:t>
            </a:r>
            <a:r>
              <a:rPr lang="ms-MY" dirty="0" smtClean="0">
                <a:solidFill>
                  <a:srgbClr val="1F497D"/>
                </a:solidFill>
                <a:latin typeface="Arial" panose="020B0604020202020204" pitchFamily="34" charset="0"/>
                <a:ea typeface="Calibri" panose="020F0502020204030204" pitchFamily="34" charset="0"/>
                <a:cs typeface="Times New Roman" panose="02020603050405020304" pitchFamily="18" charset="0"/>
              </a:rPr>
              <a:t>dan </a:t>
            </a:r>
            <a:r>
              <a:rPr lang="ms-MY" dirty="0">
                <a:solidFill>
                  <a:srgbClr val="1F497D"/>
                </a:solidFill>
                <a:latin typeface="Arial" panose="020B0604020202020204" pitchFamily="34" charset="0"/>
                <a:ea typeface="Calibri" panose="020F0502020204030204" pitchFamily="34" charset="0"/>
                <a:cs typeface="Times New Roman" panose="02020603050405020304" pitchFamily="18" charset="0"/>
              </a:rPr>
              <a:t>pelaksanaan kajian-kajian </a:t>
            </a:r>
            <a:r>
              <a:rPr lang="ms-MY" dirty="0" smtClean="0">
                <a:solidFill>
                  <a:srgbClr val="1F497D"/>
                </a:solidFill>
                <a:latin typeface="Arial" panose="020B0604020202020204" pitchFamily="34" charset="0"/>
                <a:ea typeface="Calibri" panose="020F0502020204030204" pitchFamily="34" charset="0"/>
                <a:cs typeface="Times New Roman" panose="02020603050405020304" pitchFamily="18" charset="0"/>
              </a:rPr>
              <a:t>KKP</a:t>
            </a:r>
            <a:endParaRPr lang="en-MY" dirty="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ms-MY" dirty="0">
                <a:solidFill>
                  <a:srgbClr val="1F497D"/>
                </a:solidFill>
                <a:latin typeface="Arial" panose="020B0604020202020204" pitchFamily="34" charset="0"/>
                <a:ea typeface="Calibri" panose="020F0502020204030204" pitchFamily="34" charset="0"/>
                <a:cs typeface="Times New Roman" panose="02020603050405020304" pitchFamily="18" charset="0"/>
              </a:rPr>
              <a:t>Peningkatan keupayaan penguatkuasa KKP </a:t>
            </a:r>
            <a:endParaRPr lang="ms-MY" dirty="0" smtClean="0">
              <a:solidFill>
                <a:srgbClr val="1F497D"/>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ms-MY" dirty="0" smtClean="0">
                <a:solidFill>
                  <a:srgbClr val="1F497D"/>
                </a:solidFill>
                <a:latin typeface="Arial" panose="020B0604020202020204" pitchFamily="34" charset="0"/>
                <a:ea typeface="Calibri" panose="020F0502020204030204" pitchFamily="34" charset="0"/>
                <a:cs typeface="Times New Roman" panose="02020603050405020304" pitchFamily="18" charset="0"/>
              </a:rPr>
              <a:t>Peningkatan </a:t>
            </a:r>
            <a:r>
              <a:rPr lang="ms-MY" dirty="0">
                <a:solidFill>
                  <a:srgbClr val="1F497D"/>
                </a:solidFill>
                <a:latin typeface="Arial" panose="020B0604020202020204" pitchFamily="34" charset="0"/>
                <a:ea typeface="Calibri" panose="020F0502020204030204" pitchFamily="34" charset="0"/>
                <a:cs typeface="Times New Roman" panose="02020603050405020304" pitchFamily="18" charset="0"/>
              </a:rPr>
              <a:t>kualiti penyampaian perkhidmatan dan kemudahan </a:t>
            </a:r>
            <a:r>
              <a:rPr lang="ms-MY" dirty="0" smtClean="0">
                <a:solidFill>
                  <a:srgbClr val="1F497D"/>
                </a:solidFill>
                <a:latin typeface="Arial" panose="020B0604020202020204" pitchFamily="34" charset="0"/>
                <a:ea typeface="Calibri" panose="020F0502020204030204" pitchFamily="34" charset="0"/>
                <a:cs typeface="Times New Roman" panose="02020603050405020304" pitchFamily="18" charset="0"/>
              </a:rPr>
              <a:t>KKP</a:t>
            </a:r>
            <a:endParaRPr lang="en-MY" dirty="0">
              <a:effectLst/>
              <a:ea typeface="Calibri" panose="020F0502020204030204" pitchFamily="34" charset="0"/>
              <a:cs typeface="Times New Roman" panose="02020603050405020304" pitchFamily="18" charset="0"/>
            </a:endParaRPr>
          </a:p>
        </p:txBody>
      </p:sp>
      <p:sp>
        <p:nvSpPr>
          <p:cNvPr id="16" name="Rectangle 4"/>
          <p:cNvSpPr>
            <a:spLocks noChangeArrowheads="1"/>
          </p:cNvSpPr>
          <p:nvPr/>
        </p:nvSpPr>
        <p:spPr bwMode="auto">
          <a:xfrm rot="20424666">
            <a:off x="280744" y="5989105"/>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P1</a:t>
            </a:r>
            <a:endParaRPr lang="en-US" sz="4000" b="1" dirty="0">
              <a:solidFill>
                <a:schemeClr val="bg1"/>
              </a:solidFill>
              <a:latin typeface="Agency FB" pitchFamily="34" charset="0"/>
              <a:ea typeface="+mj-ea"/>
              <a:cs typeface="+mj-cs"/>
            </a:endParaRPr>
          </a:p>
        </p:txBody>
      </p:sp>
      <p:sp>
        <p:nvSpPr>
          <p:cNvPr id="17" name="Rectangle 4"/>
          <p:cNvSpPr>
            <a:spLocks noChangeArrowheads="1"/>
          </p:cNvSpPr>
          <p:nvPr/>
        </p:nvSpPr>
        <p:spPr bwMode="auto">
          <a:xfrm rot="20424666">
            <a:off x="2942047" y="5989107"/>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P2</a:t>
            </a:r>
            <a:endParaRPr lang="en-US" sz="4000" b="1" dirty="0">
              <a:solidFill>
                <a:schemeClr val="bg1"/>
              </a:solidFill>
              <a:latin typeface="Agency FB" pitchFamily="34" charset="0"/>
              <a:ea typeface="+mj-ea"/>
              <a:cs typeface="+mj-cs"/>
            </a:endParaRPr>
          </a:p>
        </p:txBody>
      </p:sp>
      <p:sp>
        <p:nvSpPr>
          <p:cNvPr id="18" name="Rectangle 4"/>
          <p:cNvSpPr>
            <a:spLocks noChangeArrowheads="1"/>
          </p:cNvSpPr>
          <p:nvPr/>
        </p:nvSpPr>
        <p:spPr bwMode="auto">
          <a:xfrm rot="20424666">
            <a:off x="5361163" y="5989108"/>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P3</a:t>
            </a:r>
            <a:endParaRPr lang="en-US" sz="40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rot="20424666">
            <a:off x="7646377" y="5887782"/>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P4</a:t>
            </a:r>
            <a:endParaRPr lang="en-US" sz="4000" b="1" dirty="0">
              <a:solidFill>
                <a:schemeClr val="bg1"/>
              </a:solidFill>
              <a:latin typeface="Agency FB" pitchFamily="34" charset="0"/>
              <a:ea typeface="+mj-ea"/>
              <a:cs typeface="+mj-cs"/>
            </a:endParaRPr>
          </a:p>
        </p:txBody>
      </p:sp>
      <p:sp>
        <p:nvSpPr>
          <p:cNvPr id="21" name="Rectangle 4"/>
          <p:cNvSpPr>
            <a:spLocks noChangeArrowheads="1"/>
          </p:cNvSpPr>
          <p:nvPr/>
        </p:nvSpPr>
        <p:spPr bwMode="auto">
          <a:xfrm rot="20424666">
            <a:off x="9821815" y="6027785"/>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P5</a:t>
            </a:r>
            <a:endParaRPr lang="en-US" sz="40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3597462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Off-page Connector 2"/>
          <p:cNvSpPr/>
          <p:nvPr/>
        </p:nvSpPr>
        <p:spPr>
          <a:xfrm rot="1091217">
            <a:off x="9639844" y="949376"/>
            <a:ext cx="2034565" cy="1626071"/>
          </a:xfrm>
          <a:prstGeom prst="flowChartOffpageConnector">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ysClr val="windowText" lastClr="000000"/>
                </a:solidFill>
                <a:latin typeface="Arial Narrow" pitchFamily="34" charset="0"/>
              </a:rPr>
              <a:t>Government as a model in OSH</a:t>
            </a:r>
          </a:p>
        </p:txBody>
      </p:sp>
      <p:sp>
        <p:nvSpPr>
          <p:cNvPr id="8" name="Rectangle 7"/>
          <p:cNvSpPr/>
          <p:nvPr/>
        </p:nvSpPr>
        <p:spPr>
          <a:xfrm>
            <a:off x="574695" y="2642603"/>
            <a:ext cx="6042443" cy="3690820"/>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450850">
              <a:buFont typeface="Arial" panose="020B0604020202020204" pitchFamily="34" charset="0"/>
              <a:buChar char="•"/>
            </a:pPr>
            <a:r>
              <a:rPr lang="en-US" sz="2000" i="1" dirty="0" smtClean="0">
                <a:solidFill>
                  <a:schemeClr val="tx1"/>
                </a:solidFill>
                <a:latin typeface="Arial Narrow" pitchFamily="34" charset="0"/>
              </a:rPr>
              <a:t>KKP </a:t>
            </a:r>
            <a:r>
              <a:rPr lang="en-US" sz="2000" i="1" dirty="0" err="1" smtClean="0">
                <a:solidFill>
                  <a:schemeClr val="tx1"/>
                </a:solidFill>
                <a:latin typeface="Arial Narrow" pitchFamily="34" charset="0"/>
              </a:rPr>
              <a:t>menjadi</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satu</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elemen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penting</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dalam</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dasar</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perkhidmatan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awam</a:t>
            </a:r>
            <a:endParaRPr lang="en-US" sz="2000" i="1" dirty="0" smtClean="0">
              <a:solidFill>
                <a:schemeClr val="tx1"/>
              </a:solidFill>
              <a:latin typeface="Arial Narrow" pitchFamily="34" charset="0"/>
            </a:endParaRPr>
          </a:p>
          <a:p>
            <a:pPr defTabSz="450850"/>
            <a:endParaRPr lang="en-US" sz="2000" i="1" dirty="0" smtClean="0">
              <a:solidFill>
                <a:schemeClr val="tx1"/>
              </a:solidFill>
              <a:latin typeface="Arial Narrow" pitchFamily="34" charset="0"/>
            </a:endParaRPr>
          </a:p>
          <a:p>
            <a:pPr marL="342900" indent="-342900" defTabSz="450850">
              <a:buFont typeface="Arial" panose="020B0604020202020204" pitchFamily="34" charset="0"/>
              <a:buChar char="•"/>
            </a:pPr>
            <a:r>
              <a:rPr lang="en-US" sz="2000" i="1" dirty="0" err="1">
                <a:solidFill>
                  <a:schemeClr val="tx1"/>
                </a:solidFill>
                <a:latin typeface="Arial Narrow" pitchFamily="34" charset="0"/>
              </a:rPr>
              <a:t>Mempertingkatkan</a:t>
            </a:r>
            <a:r>
              <a:rPr lang="en-US" sz="2000" i="1" dirty="0">
                <a:solidFill>
                  <a:schemeClr val="tx1"/>
                </a:solidFill>
                <a:latin typeface="Arial Narrow" pitchFamily="34" charset="0"/>
              </a:rPr>
              <a:t> </a:t>
            </a:r>
            <a:r>
              <a:rPr lang="en-US" sz="2000" i="1" dirty="0" err="1">
                <a:solidFill>
                  <a:schemeClr val="tx1"/>
                </a:solidFill>
                <a:latin typeface="Arial Narrow" pitchFamily="34" charset="0"/>
              </a:rPr>
              <a:t>kecekapan</a:t>
            </a:r>
            <a:r>
              <a:rPr lang="en-US" sz="2000" i="1" dirty="0">
                <a:solidFill>
                  <a:schemeClr val="tx1"/>
                </a:solidFill>
                <a:latin typeface="Arial Narrow" pitchFamily="34" charset="0"/>
              </a:rPr>
              <a:t> </a:t>
            </a:r>
            <a:r>
              <a:rPr lang="en-US" sz="2000" i="1" dirty="0" err="1">
                <a:solidFill>
                  <a:schemeClr val="tx1"/>
                </a:solidFill>
                <a:latin typeface="Arial Narrow" pitchFamily="34" charset="0"/>
              </a:rPr>
              <a:t>pengurusan</a:t>
            </a:r>
            <a:r>
              <a:rPr lang="en-US" sz="2000" i="1" dirty="0">
                <a:solidFill>
                  <a:schemeClr val="tx1"/>
                </a:solidFill>
                <a:latin typeface="Arial Narrow" pitchFamily="34" charset="0"/>
              </a:rPr>
              <a:t> KKP di </a:t>
            </a:r>
            <a:r>
              <a:rPr lang="en-US" sz="2000" i="1" dirty="0" err="1">
                <a:solidFill>
                  <a:schemeClr val="tx1"/>
                </a:solidFill>
                <a:latin typeface="Arial Narrow" pitchFamily="34" charset="0"/>
              </a:rPr>
              <a:t>kalangan</a:t>
            </a:r>
            <a:r>
              <a:rPr lang="en-US" sz="2000" i="1" dirty="0">
                <a:solidFill>
                  <a:schemeClr val="tx1"/>
                </a:solidFill>
                <a:latin typeface="Arial Narrow" pitchFamily="34" charset="0"/>
              </a:rPr>
              <a:t> </a:t>
            </a:r>
            <a:r>
              <a:rPr lang="en-US" sz="2000" i="1" dirty="0" err="1">
                <a:solidFill>
                  <a:schemeClr val="tx1"/>
                </a:solidFill>
                <a:latin typeface="Arial Narrow" pitchFamily="34" charset="0"/>
              </a:rPr>
              <a:t>kementerian</a:t>
            </a:r>
            <a:r>
              <a:rPr lang="en-US" sz="2000" i="1" dirty="0">
                <a:solidFill>
                  <a:schemeClr val="tx1"/>
                </a:solidFill>
                <a:latin typeface="Arial Narrow" pitchFamily="34" charset="0"/>
              </a:rPr>
              <a:t>/</a:t>
            </a:r>
            <a:r>
              <a:rPr lang="en-US" sz="2000" i="1" dirty="0" err="1">
                <a:solidFill>
                  <a:schemeClr val="tx1"/>
                </a:solidFill>
                <a:latin typeface="Arial Narrow" pitchFamily="34" charset="0"/>
              </a:rPr>
              <a:t>jabatan</a:t>
            </a:r>
            <a:r>
              <a:rPr lang="en-US" sz="2000" i="1" dirty="0">
                <a:solidFill>
                  <a:schemeClr val="tx1"/>
                </a:solidFill>
                <a:latin typeface="Arial Narrow" pitchFamily="34" charset="0"/>
              </a:rPr>
              <a:t>/</a:t>
            </a:r>
            <a:r>
              <a:rPr lang="en-US" sz="2000" i="1" dirty="0" err="1">
                <a:solidFill>
                  <a:schemeClr val="tx1"/>
                </a:solidFill>
                <a:latin typeface="Arial Narrow" pitchFamily="34" charset="0"/>
              </a:rPr>
              <a:t>agensi</a:t>
            </a:r>
            <a:r>
              <a:rPr lang="en-US" sz="2000" i="1" dirty="0">
                <a:solidFill>
                  <a:schemeClr val="tx1"/>
                </a:solidFill>
                <a:latin typeface="Arial Narrow" pitchFamily="34" charset="0"/>
              </a:rPr>
              <a:t> </a:t>
            </a:r>
            <a:r>
              <a:rPr lang="en-US" sz="2000" i="1" dirty="0" err="1" smtClean="0">
                <a:solidFill>
                  <a:schemeClr val="tx1"/>
                </a:solidFill>
                <a:latin typeface="Arial Narrow" pitchFamily="34" charset="0"/>
              </a:rPr>
              <a:t>kerajaan</a:t>
            </a:r>
            <a:endParaRPr lang="en-US" sz="2000" i="1" dirty="0" smtClean="0">
              <a:solidFill>
                <a:schemeClr val="tx1"/>
              </a:solidFill>
              <a:latin typeface="Arial Narrow" pitchFamily="34" charset="0"/>
            </a:endParaRPr>
          </a:p>
          <a:p>
            <a:pPr marL="342900" indent="-342900" defTabSz="450850">
              <a:buFont typeface="Arial" panose="020B0604020202020204" pitchFamily="34" charset="0"/>
              <a:buChar char="•"/>
            </a:pPr>
            <a:endParaRPr lang="en-US" sz="2000" i="1" dirty="0">
              <a:solidFill>
                <a:schemeClr val="tx1"/>
              </a:solidFill>
              <a:latin typeface="Arial Narrow" pitchFamily="34" charset="0"/>
            </a:endParaRPr>
          </a:p>
          <a:p>
            <a:pPr marL="342900" indent="-342900" defTabSz="450850">
              <a:buFont typeface="Arial" panose="020B0604020202020204" pitchFamily="34" charset="0"/>
              <a:buChar char="•"/>
            </a:pPr>
            <a:r>
              <a:rPr lang="en-US" sz="2000" i="1" dirty="0" err="1" smtClean="0">
                <a:solidFill>
                  <a:schemeClr val="tx1"/>
                </a:solidFill>
                <a:latin typeface="Arial Narrow" pitchFamily="34" charset="0"/>
              </a:rPr>
              <a:t>Menggalakkan</a:t>
            </a:r>
            <a:r>
              <a:rPr lang="en-US" sz="2000" i="1" dirty="0" smtClean="0">
                <a:solidFill>
                  <a:schemeClr val="tx1"/>
                </a:solidFill>
                <a:latin typeface="Arial Narrow" pitchFamily="34" charset="0"/>
              </a:rPr>
              <a:t> </a:t>
            </a:r>
            <a:r>
              <a:rPr lang="en-US" sz="2000" i="1" dirty="0" err="1">
                <a:solidFill>
                  <a:schemeClr val="tx1"/>
                </a:solidFill>
                <a:latin typeface="Arial Narrow" pitchFamily="34" charset="0"/>
              </a:rPr>
              <a:t>J</a:t>
            </a:r>
            <a:r>
              <a:rPr lang="en-US" sz="2000" i="1" dirty="0" err="1" smtClean="0">
                <a:solidFill>
                  <a:schemeClr val="tx1"/>
                </a:solidFill>
                <a:latin typeface="Arial Narrow" pitchFamily="34" charset="0"/>
              </a:rPr>
              <a:t>abatan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Kerajaan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mengintegrasikan</a:t>
            </a:r>
            <a:r>
              <a:rPr lang="en-US" sz="2000" i="1" dirty="0" smtClean="0">
                <a:solidFill>
                  <a:schemeClr val="tx1"/>
                </a:solidFill>
                <a:latin typeface="Arial Narrow" pitchFamily="34" charset="0"/>
              </a:rPr>
              <a:t> KKP </a:t>
            </a:r>
            <a:r>
              <a:rPr lang="en-US" sz="2000" i="1" dirty="0" err="1" smtClean="0">
                <a:solidFill>
                  <a:schemeClr val="tx1"/>
                </a:solidFill>
                <a:latin typeface="Arial Narrow" pitchFamily="34" charset="0"/>
              </a:rPr>
              <a:t>ke</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dalam</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Kontrak</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Perolehan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Kerajaan</a:t>
            </a:r>
            <a:endParaRPr lang="en-US" sz="2000" i="1" dirty="0">
              <a:solidFill>
                <a:schemeClr val="tx1"/>
              </a:solidFill>
              <a:latin typeface="Arial Narrow" pitchFamily="34" charset="0"/>
            </a:endParaRPr>
          </a:p>
          <a:p>
            <a:pPr defTabSz="450850"/>
            <a:endParaRPr lang="en-US" sz="2000" i="1" dirty="0" smtClean="0">
              <a:solidFill>
                <a:schemeClr val="tx1"/>
              </a:solidFill>
              <a:latin typeface="Arial Narrow" pitchFamily="34" charset="0"/>
            </a:endParaRPr>
          </a:p>
          <a:p>
            <a:pPr marL="342900" indent="-342900" defTabSz="450850">
              <a:buFont typeface="Arial" panose="020B0604020202020204" pitchFamily="34" charset="0"/>
              <a:buChar char="•"/>
            </a:pPr>
            <a:r>
              <a:rPr lang="en-US" sz="2000" i="1" dirty="0" err="1" smtClean="0">
                <a:solidFill>
                  <a:schemeClr val="tx1"/>
                </a:solidFill>
                <a:latin typeface="Arial Narrow" pitchFamily="34" charset="0"/>
              </a:rPr>
              <a:t>Menggalakkan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jabatan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kerajaan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mendapatkan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persijilan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Sistem</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Pengurusan</a:t>
            </a:r>
            <a:r>
              <a:rPr lang="en-US" sz="2000" i="1" dirty="0" smtClean="0">
                <a:solidFill>
                  <a:schemeClr val="tx1"/>
                </a:solidFill>
                <a:latin typeface="Arial Narrow" pitchFamily="34" charset="0"/>
              </a:rPr>
              <a:t> KKP (</a:t>
            </a:r>
            <a:r>
              <a:rPr lang="en-US" sz="2000" i="1" dirty="0" err="1" smtClean="0">
                <a:solidFill>
                  <a:schemeClr val="tx1"/>
                </a:solidFill>
                <a:latin typeface="Arial Narrow" pitchFamily="34" charset="0"/>
              </a:rPr>
              <a:t>Contoh</a:t>
            </a:r>
            <a:r>
              <a:rPr lang="en-US" sz="2000" i="1" dirty="0" smtClean="0">
                <a:solidFill>
                  <a:schemeClr val="tx1"/>
                </a:solidFill>
                <a:latin typeface="Arial Narrow" pitchFamily="34" charset="0"/>
              </a:rPr>
              <a:t>: MS 1722)</a:t>
            </a:r>
          </a:p>
        </p:txBody>
      </p:sp>
      <p:sp>
        <p:nvSpPr>
          <p:cNvPr id="14" name="Rectangle 13"/>
          <p:cNvSpPr/>
          <p:nvPr/>
        </p:nvSpPr>
        <p:spPr>
          <a:xfrm>
            <a:off x="6666376" y="2743200"/>
            <a:ext cx="5310114" cy="3590223"/>
          </a:xfrm>
          <a:prstGeom prst="rect">
            <a:avLst/>
          </a:prstGeom>
          <a:solidFill>
            <a:schemeClr val="accent2">
              <a:lumMod val="75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ms-MY" sz="2000" dirty="0">
                <a:solidFill>
                  <a:schemeClr val="bg1"/>
                </a:solidFill>
              </a:rPr>
              <a:t>Peningkatan kecekapan pengurusan KKP oleh Sektor Awam bagi memastikan keselamatan dan kesihatan penjawat awam terjamin</a:t>
            </a:r>
            <a:r>
              <a:rPr lang="ms-MY" sz="2000" dirty="0" smtClean="0">
                <a:solidFill>
                  <a:schemeClr val="bg1"/>
                </a:solidFill>
              </a:rPr>
              <a:t>.</a:t>
            </a:r>
          </a:p>
          <a:p>
            <a:pPr lvl="0"/>
            <a:endParaRPr lang="en-MY" sz="2000" dirty="0">
              <a:solidFill>
                <a:schemeClr val="bg1"/>
              </a:solidFill>
            </a:endParaRPr>
          </a:p>
          <a:p>
            <a:pPr marL="285750" lvl="0" indent="-285750">
              <a:buFont typeface="Arial" panose="020B0604020202020204" pitchFamily="34" charset="0"/>
              <a:buChar char="•"/>
            </a:pPr>
            <a:r>
              <a:rPr lang="ms-MY" sz="2000" dirty="0">
                <a:solidFill>
                  <a:schemeClr val="bg1"/>
                </a:solidFill>
              </a:rPr>
              <a:t>Penerapan aspek KKP di dalam urusan kerajaan yang perlu dipatuhi oleh penyampai perkhidmatan kepada kerajaan</a:t>
            </a:r>
            <a:r>
              <a:rPr lang="ms-MY" sz="2000" dirty="0" smtClean="0">
                <a:solidFill>
                  <a:schemeClr val="bg1"/>
                </a:solidFill>
              </a:rPr>
              <a:t>.</a:t>
            </a:r>
          </a:p>
          <a:p>
            <a:pPr lvl="0"/>
            <a:endParaRPr lang="en-MY" sz="2000" dirty="0">
              <a:solidFill>
                <a:schemeClr val="bg1"/>
              </a:solidFill>
            </a:endParaRPr>
          </a:p>
          <a:p>
            <a:pPr marL="285750" lvl="0" indent="-285750">
              <a:buFont typeface="Arial" panose="020B0604020202020204" pitchFamily="34" charset="0"/>
              <a:buChar char="•"/>
            </a:pPr>
            <a:r>
              <a:rPr lang="ms-MY" sz="2000" dirty="0">
                <a:solidFill>
                  <a:schemeClr val="bg1"/>
                </a:solidFill>
              </a:rPr>
              <a:t>Sektor awam sebagai model KKP yang dapat mempengaruhi pembentukan Budaya Pencegahan di kalangan industri</a:t>
            </a:r>
            <a:r>
              <a:rPr lang="ms-MY" sz="2000" dirty="0" smtClean="0">
                <a:solidFill>
                  <a:schemeClr val="bg1"/>
                </a:solidFill>
              </a:rPr>
              <a:t>.</a:t>
            </a:r>
            <a:endParaRPr lang="en-MY" sz="2000" dirty="0">
              <a:solidFill>
                <a:schemeClr val="bg1"/>
              </a:solidFill>
            </a:endParaRPr>
          </a:p>
        </p:txBody>
      </p:sp>
      <p:sp>
        <p:nvSpPr>
          <p:cNvPr id="15" name="Flowchart: Process 14"/>
          <p:cNvSpPr/>
          <p:nvPr/>
        </p:nvSpPr>
        <p:spPr>
          <a:xfrm>
            <a:off x="1947551" y="480646"/>
            <a:ext cx="6378301" cy="813764"/>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1:</a:t>
            </a:r>
          </a:p>
          <a:p>
            <a:pPr marL="1377950" lvl="0"/>
            <a:r>
              <a:rPr lang="en-US" sz="2400" b="1" dirty="0" smtClean="0">
                <a:solidFill>
                  <a:schemeClr val="bg1"/>
                </a:solidFill>
                <a:latin typeface="Arial Narrow" pitchFamily="34" charset="0"/>
              </a:rPr>
              <a:t>KEPIMPINAN KERAJAAN</a:t>
            </a:r>
            <a:endParaRPr lang="en-US" sz="2400" b="1" dirty="0">
              <a:solidFill>
                <a:schemeClr val="bg1"/>
              </a:solidFill>
              <a:latin typeface="Arial Narrow" pitchFamily="34" charset="0"/>
            </a:endParaRPr>
          </a:p>
        </p:txBody>
      </p:sp>
      <p:sp>
        <p:nvSpPr>
          <p:cNvPr id="16" name="Rectangle 4"/>
          <p:cNvSpPr>
            <a:spLocks noChangeArrowheads="1"/>
          </p:cNvSpPr>
          <p:nvPr/>
        </p:nvSpPr>
        <p:spPr bwMode="auto">
          <a:xfrm rot="20257018">
            <a:off x="695669" y="531296"/>
            <a:ext cx="1321784" cy="1200329"/>
          </a:xfrm>
          <a:prstGeom prst="rect">
            <a:avLst/>
          </a:prstGeom>
          <a:solidFill>
            <a:srgbClr val="00B050"/>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3600" b="1" dirty="0" smtClean="0">
                <a:solidFill>
                  <a:schemeClr val="bg1"/>
                </a:solidFill>
                <a:latin typeface="Agency FB" pitchFamily="34" charset="0"/>
                <a:ea typeface="+mj-ea"/>
                <a:cs typeface="+mj-cs"/>
              </a:rPr>
              <a:t>OSHMP2020</a:t>
            </a:r>
            <a:endParaRPr lang="en-US" sz="3600" b="1" dirty="0">
              <a:solidFill>
                <a:schemeClr val="bg1"/>
              </a:solidFill>
              <a:latin typeface="Agency FB" pitchFamily="34" charset="0"/>
              <a:ea typeface="+mj-ea"/>
              <a:cs typeface="+mj-cs"/>
            </a:endParaRPr>
          </a:p>
        </p:txBody>
      </p:sp>
      <p:sp>
        <p:nvSpPr>
          <p:cNvPr id="17" name="Rectangle 4"/>
          <p:cNvSpPr>
            <a:spLocks noChangeArrowheads="1"/>
          </p:cNvSpPr>
          <p:nvPr/>
        </p:nvSpPr>
        <p:spPr bwMode="auto">
          <a:xfrm rot="20424666">
            <a:off x="8895428" y="754306"/>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P6</a:t>
            </a:r>
            <a:endParaRPr lang="en-US" sz="4000" b="1" dirty="0">
              <a:solidFill>
                <a:schemeClr val="bg1"/>
              </a:solidFill>
              <a:latin typeface="Agency FB" pitchFamily="34" charset="0"/>
              <a:ea typeface="+mj-ea"/>
              <a:cs typeface="+mj-cs"/>
            </a:endParaRPr>
          </a:p>
        </p:txBody>
      </p:sp>
      <p:sp>
        <p:nvSpPr>
          <p:cNvPr id="18" name="Rectangle 4"/>
          <p:cNvSpPr>
            <a:spLocks noChangeArrowheads="1"/>
          </p:cNvSpPr>
          <p:nvPr/>
        </p:nvSpPr>
        <p:spPr bwMode="auto">
          <a:xfrm>
            <a:off x="574695" y="209260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a:off x="6666376" y="218093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1842803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Off-page Connector 3"/>
          <p:cNvSpPr/>
          <p:nvPr/>
        </p:nvSpPr>
        <p:spPr>
          <a:xfrm rot="1135434">
            <a:off x="9435359" y="984491"/>
            <a:ext cx="2435839" cy="1571538"/>
          </a:xfrm>
          <a:prstGeom prst="flowChartOffpageConnector">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ysClr val="windowText" lastClr="000000"/>
                </a:solidFill>
                <a:latin typeface="Arial Narrow" pitchFamily="34" charset="0"/>
              </a:rPr>
              <a:t>OSH National Partnership (NCOSH)</a:t>
            </a:r>
          </a:p>
        </p:txBody>
      </p:sp>
      <p:sp>
        <p:nvSpPr>
          <p:cNvPr id="9" name="Rectangle 8"/>
          <p:cNvSpPr/>
          <p:nvPr/>
        </p:nvSpPr>
        <p:spPr>
          <a:xfrm>
            <a:off x="574694" y="2592774"/>
            <a:ext cx="6286139" cy="3725466"/>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i="1" dirty="0" smtClean="0">
                <a:solidFill>
                  <a:schemeClr val="tx1"/>
                </a:solidFill>
                <a:latin typeface="Arial Narrow" pitchFamily="34" charset="0"/>
              </a:rPr>
              <a:t>MNKKP </a:t>
            </a:r>
            <a:r>
              <a:rPr lang="en-US" sz="2400" i="1" dirty="0" err="1" smtClean="0">
                <a:solidFill>
                  <a:schemeClr val="tx1"/>
                </a:solidFill>
                <a:latin typeface="Arial Narrow" pitchFamily="34" charset="0"/>
              </a:rPr>
              <a:t>menyemak</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profil</a:t>
            </a:r>
            <a:r>
              <a:rPr lang="en-US" sz="2400" i="1" dirty="0" smtClean="0">
                <a:solidFill>
                  <a:schemeClr val="tx1"/>
                </a:solidFill>
                <a:latin typeface="Arial Narrow" pitchFamily="34" charset="0"/>
              </a:rPr>
              <a:t> KKP Negara </a:t>
            </a:r>
            <a:r>
              <a:rPr lang="en-US" sz="2400" i="1" dirty="0" err="1" smtClean="0">
                <a:solidFill>
                  <a:schemeClr val="tx1"/>
                </a:solidFill>
                <a:latin typeface="Arial Narrow" pitchFamily="34" charset="0"/>
              </a:rPr>
              <a:t>dan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mencadangkan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penambahbaikan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pengurusan</a:t>
            </a:r>
            <a:r>
              <a:rPr lang="en-US" sz="2400" i="1" dirty="0" smtClean="0">
                <a:solidFill>
                  <a:schemeClr val="tx1"/>
                </a:solidFill>
                <a:latin typeface="Arial Narrow" pitchFamily="34" charset="0"/>
              </a:rPr>
              <a:t> KKP.</a:t>
            </a:r>
          </a:p>
          <a:p>
            <a:endParaRPr lang="en-US" sz="2400" i="1" dirty="0" smtClean="0">
              <a:solidFill>
                <a:schemeClr val="tx1"/>
              </a:solidFill>
              <a:latin typeface="Arial Narrow" pitchFamily="34" charset="0"/>
            </a:endParaRPr>
          </a:p>
          <a:p>
            <a:pPr marL="285750" indent="-285750">
              <a:buFont typeface="Arial" panose="020B0604020202020204" pitchFamily="34" charset="0"/>
              <a:buChar char="•"/>
            </a:pPr>
            <a:r>
              <a:rPr lang="en-US" sz="2400" i="1" dirty="0" err="1" smtClean="0">
                <a:solidFill>
                  <a:schemeClr val="tx1"/>
                </a:solidFill>
                <a:latin typeface="Arial Narrow" pitchFamily="34" charset="0"/>
              </a:rPr>
              <a:t>Menggalakkan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pembangunan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Tatamalan</a:t>
            </a:r>
            <a:r>
              <a:rPr lang="en-US" sz="2400" i="1" dirty="0" smtClean="0">
                <a:solidFill>
                  <a:schemeClr val="tx1"/>
                </a:solidFill>
                <a:latin typeface="Arial Narrow" pitchFamily="34" charset="0"/>
              </a:rPr>
              <a:t> KKP </a:t>
            </a:r>
            <a:r>
              <a:rPr lang="en-US" sz="2400" i="1" dirty="0" err="1" smtClean="0">
                <a:solidFill>
                  <a:schemeClr val="tx1"/>
                </a:solidFill>
                <a:latin typeface="Arial Narrow" pitchFamily="34" charset="0"/>
              </a:rPr>
              <a:t>oleh</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pihak</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industri</a:t>
            </a:r>
            <a:r>
              <a:rPr lang="en-US" sz="2400" i="1" dirty="0" smtClean="0">
                <a:solidFill>
                  <a:schemeClr val="tx1"/>
                </a:solidFill>
                <a:latin typeface="Arial Narrow" pitchFamily="34" charset="0"/>
              </a:rPr>
              <a:t>.</a:t>
            </a:r>
          </a:p>
          <a:p>
            <a:endParaRPr lang="en-US" sz="2400" i="1" dirty="0" smtClean="0">
              <a:solidFill>
                <a:schemeClr val="tx1"/>
              </a:solidFill>
              <a:latin typeface="Arial Narrow" pitchFamily="34" charset="0"/>
            </a:endParaRPr>
          </a:p>
          <a:p>
            <a:pPr marL="285750" indent="-285750">
              <a:buFont typeface="Arial" panose="020B0604020202020204" pitchFamily="34" charset="0"/>
              <a:buChar char="•"/>
            </a:pPr>
            <a:r>
              <a:rPr lang="en-US" sz="2400" i="1" dirty="0" err="1" smtClean="0">
                <a:solidFill>
                  <a:schemeClr val="tx1"/>
                </a:solidFill>
                <a:latin typeface="Arial Narrow" pitchFamily="34" charset="0"/>
              </a:rPr>
              <a:t>Menjalankan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aktiviti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promosi</a:t>
            </a:r>
            <a:r>
              <a:rPr lang="en-US" sz="2400" i="1" dirty="0" smtClean="0">
                <a:solidFill>
                  <a:schemeClr val="tx1"/>
                </a:solidFill>
                <a:latin typeface="Arial Narrow" pitchFamily="34" charset="0"/>
              </a:rPr>
              <a:t> KKP</a:t>
            </a:r>
          </a:p>
          <a:p>
            <a:endParaRPr lang="en-US" sz="2400" i="1" dirty="0" smtClean="0">
              <a:solidFill>
                <a:schemeClr val="tx1"/>
              </a:solidFill>
              <a:latin typeface="Arial Narrow" pitchFamily="34" charset="0"/>
            </a:endParaRPr>
          </a:p>
          <a:p>
            <a:pPr marL="285750" indent="-285750">
              <a:buFont typeface="Arial" panose="020B0604020202020204" pitchFamily="34" charset="0"/>
              <a:buChar char="•"/>
            </a:pPr>
            <a:r>
              <a:rPr lang="en-US" sz="2400" i="1" dirty="0" err="1" smtClean="0">
                <a:solidFill>
                  <a:schemeClr val="tx1"/>
                </a:solidFill>
                <a:latin typeface="Arial Narrow" pitchFamily="34" charset="0"/>
              </a:rPr>
              <a:t>Menggalakkan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ahli-ahli</a:t>
            </a:r>
            <a:r>
              <a:rPr lang="en-US" sz="2400" i="1" dirty="0" smtClean="0">
                <a:solidFill>
                  <a:schemeClr val="tx1"/>
                </a:solidFill>
                <a:latin typeface="Arial Narrow" pitchFamily="34" charset="0"/>
              </a:rPr>
              <a:t> MNKKP </a:t>
            </a:r>
            <a:r>
              <a:rPr lang="en-US" sz="2400" i="1" dirty="0" err="1" smtClean="0">
                <a:solidFill>
                  <a:schemeClr val="tx1"/>
                </a:solidFill>
                <a:latin typeface="Arial Narrow" pitchFamily="34" charset="0"/>
              </a:rPr>
              <a:t>menjalankan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promosi</a:t>
            </a:r>
            <a:r>
              <a:rPr lang="en-US" sz="2400" i="1" dirty="0" smtClean="0">
                <a:solidFill>
                  <a:schemeClr val="tx1"/>
                </a:solidFill>
                <a:latin typeface="Arial Narrow" pitchFamily="34" charset="0"/>
              </a:rPr>
              <a:t> KKP.</a:t>
            </a:r>
            <a:endParaRPr lang="en-US" sz="2400" dirty="0" smtClean="0">
              <a:solidFill>
                <a:schemeClr val="tx1"/>
              </a:solidFill>
              <a:latin typeface="Arial Narrow" pitchFamily="34" charset="0"/>
            </a:endParaRPr>
          </a:p>
        </p:txBody>
      </p:sp>
      <p:sp>
        <p:nvSpPr>
          <p:cNvPr id="13" name="Rectangle 12"/>
          <p:cNvSpPr/>
          <p:nvPr/>
        </p:nvSpPr>
        <p:spPr>
          <a:xfrm>
            <a:off x="6977714" y="3355863"/>
            <a:ext cx="4792336" cy="2923877"/>
          </a:xfrm>
          <a:prstGeom prst="rect">
            <a:avLst/>
          </a:prstGeom>
          <a:solidFill>
            <a:schemeClr val="accent2">
              <a:lumMod val="75000"/>
            </a:schemeClr>
          </a:solidFill>
          <a:scene3d>
            <a:camera prst="orthographicFront"/>
            <a:lightRig rig="threePt" dir="t"/>
          </a:scene3d>
          <a:sp3d>
            <a:bevelT prst="angle"/>
          </a:sp3d>
        </p:spPr>
        <p:txBody>
          <a:bodyPr wrap="square">
            <a:spAutoFit/>
          </a:bodyPr>
          <a:lstStyle/>
          <a:p>
            <a:pPr marL="342900" lvl="0" indent="-342900">
              <a:lnSpc>
                <a:spcPct val="115000"/>
              </a:lnSpc>
              <a:spcAft>
                <a:spcPts val="0"/>
              </a:spcAft>
              <a:buFont typeface="Wingdings" panose="05000000000000000000" pitchFamily="2" charset="2"/>
              <a:buChar char=""/>
            </a:pPr>
            <a:r>
              <a:rPr lang="ms-MY"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MNKKP meningkatkan penglibatan dan sokongan semua pihak kepada usaha bagi meningkatkan tahap KKP Negara.</a:t>
            </a:r>
            <a:endParaRPr lang="en-MY" sz="2000" dirty="0">
              <a:solidFill>
                <a:schemeClr val="bg1"/>
              </a:solidFill>
              <a:ea typeface="Calibri" panose="020F0502020204030204" pitchFamily="34" charset="0"/>
              <a:cs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ms-MY"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a:t>
            </a:r>
            <a:r>
              <a:rPr lang="ms-MY" sz="2000" i="1" dirty="0">
                <a:solidFill>
                  <a:schemeClr val="bg1"/>
                </a:solidFill>
                <a:latin typeface="Arial" panose="020B0604020202020204" pitchFamily="34" charset="0"/>
                <a:ea typeface="Calibri" panose="020F0502020204030204" pitchFamily="34" charset="0"/>
                <a:cs typeface="Times New Roman" panose="02020603050405020304" pitchFamily="18" charset="0"/>
              </a:rPr>
              <a:t>outreach</a:t>
            </a:r>
            <a:r>
              <a:rPr lang="ms-MY"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 di kalangan kumpulan sasar untuk program promosi dan galakan pembentukan budaya pencegahan.</a:t>
            </a:r>
            <a:endParaRPr lang="en-MY" sz="2000" dirty="0">
              <a:solidFill>
                <a:schemeClr val="bg1"/>
              </a:solidFill>
              <a:effectLst/>
              <a:ea typeface="Calibri" panose="020F0502020204030204" pitchFamily="34" charset="0"/>
              <a:cs typeface="Times New Roman" panose="02020603050405020304" pitchFamily="18" charset="0"/>
            </a:endParaRPr>
          </a:p>
        </p:txBody>
      </p:sp>
      <p:sp>
        <p:nvSpPr>
          <p:cNvPr id="15" name="Flowchart: Process 14"/>
          <p:cNvSpPr/>
          <p:nvPr/>
        </p:nvSpPr>
        <p:spPr>
          <a:xfrm>
            <a:off x="1947551" y="480646"/>
            <a:ext cx="6378301" cy="813764"/>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1:</a:t>
            </a:r>
          </a:p>
          <a:p>
            <a:pPr marL="1377950" lvl="0"/>
            <a:r>
              <a:rPr lang="en-US" sz="2400" b="1" dirty="0" smtClean="0">
                <a:solidFill>
                  <a:schemeClr val="bg1"/>
                </a:solidFill>
                <a:latin typeface="Arial Narrow" pitchFamily="34" charset="0"/>
              </a:rPr>
              <a:t>KEPIMPINAN KERAJAAN</a:t>
            </a:r>
            <a:endParaRPr lang="en-US" sz="2400" b="1" dirty="0">
              <a:solidFill>
                <a:schemeClr val="bg1"/>
              </a:solidFill>
              <a:latin typeface="Arial Narrow" pitchFamily="34" charset="0"/>
            </a:endParaRPr>
          </a:p>
        </p:txBody>
      </p:sp>
      <p:sp>
        <p:nvSpPr>
          <p:cNvPr id="16" name="Rectangle 4"/>
          <p:cNvSpPr>
            <a:spLocks noChangeArrowheads="1"/>
          </p:cNvSpPr>
          <p:nvPr/>
        </p:nvSpPr>
        <p:spPr bwMode="auto">
          <a:xfrm rot="20257018">
            <a:off x="695669" y="531296"/>
            <a:ext cx="1321784" cy="1200329"/>
          </a:xfrm>
          <a:prstGeom prst="rect">
            <a:avLst/>
          </a:prstGeom>
          <a:solidFill>
            <a:srgbClr val="00B050"/>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3600" b="1" dirty="0" smtClean="0">
                <a:solidFill>
                  <a:schemeClr val="bg1"/>
                </a:solidFill>
                <a:latin typeface="Agency FB" pitchFamily="34" charset="0"/>
                <a:ea typeface="+mj-ea"/>
                <a:cs typeface="+mj-cs"/>
              </a:rPr>
              <a:t>OSHMP2020</a:t>
            </a:r>
            <a:endParaRPr lang="en-US" sz="3600" b="1" dirty="0">
              <a:solidFill>
                <a:schemeClr val="bg1"/>
              </a:solidFill>
              <a:latin typeface="Agency FB" pitchFamily="34" charset="0"/>
              <a:ea typeface="+mj-ea"/>
              <a:cs typeface="+mj-cs"/>
            </a:endParaRPr>
          </a:p>
        </p:txBody>
      </p:sp>
      <p:sp>
        <p:nvSpPr>
          <p:cNvPr id="17" name="Rectangle 4"/>
          <p:cNvSpPr>
            <a:spLocks noChangeArrowheads="1"/>
          </p:cNvSpPr>
          <p:nvPr/>
        </p:nvSpPr>
        <p:spPr bwMode="auto">
          <a:xfrm rot="20424666">
            <a:off x="8895428" y="754306"/>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P6</a:t>
            </a:r>
            <a:endParaRPr lang="en-US" sz="4000" b="1" dirty="0">
              <a:solidFill>
                <a:schemeClr val="bg1"/>
              </a:solidFill>
              <a:latin typeface="Agency FB" pitchFamily="34" charset="0"/>
              <a:ea typeface="+mj-ea"/>
              <a:cs typeface="+mj-cs"/>
            </a:endParaRPr>
          </a:p>
        </p:txBody>
      </p:sp>
      <p:sp>
        <p:nvSpPr>
          <p:cNvPr id="18" name="Rectangle 4"/>
          <p:cNvSpPr>
            <a:spLocks noChangeArrowheads="1"/>
          </p:cNvSpPr>
          <p:nvPr/>
        </p:nvSpPr>
        <p:spPr bwMode="auto">
          <a:xfrm>
            <a:off x="574695" y="209260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a:off x="6965959" y="283491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1576212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Off-page Connector 4"/>
          <p:cNvSpPr/>
          <p:nvPr/>
        </p:nvSpPr>
        <p:spPr>
          <a:xfrm rot="1402869">
            <a:off x="9436956" y="808258"/>
            <a:ext cx="2145792" cy="2206684"/>
          </a:xfrm>
          <a:prstGeom prst="flowChartOffpageConnector">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ysClr val="windowText" lastClr="000000"/>
                </a:solidFill>
                <a:latin typeface="Arial Narrow" pitchFamily="34" charset="0"/>
              </a:rPr>
              <a:t>Policy and Legislation</a:t>
            </a:r>
          </a:p>
        </p:txBody>
      </p:sp>
      <p:sp>
        <p:nvSpPr>
          <p:cNvPr id="10" name="Rectangle 9"/>
          <p:cNvSpPr/>
          <p:nvPr/>
        </p:nvSpPr>
        <p:spPr>
          <a:xfrm>
            <a:off x="574695" y="2637322"/>
            <a:ext cx="5931983" cy="3698061"/>
          </a:xfrm>
          <a:prstGeom prst="rect">
            <a:avLst/>
          </a:prstGeom>
          <a:solidFill>
            <a:schemeClr val="accent4">
              <a:lumMod val="60000"/>
              <a:lumOff val="40000"/>
            </a:schemeClr>
          </a:solidFill>
          <a:ln w="38100">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en-US" sz="2400" i="1" dirty="0" err="1" smtClean="0">
                <a:solidFill>
                  <a:schemeClr val="tx1"/>
                </a:solidFill>
                <a:latin typeface="Arial Narrow" pitchFamily="34" charset="0"/>
              </a:rPr>
              <a:t>Menggubal</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perundangan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bersesuaian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bagi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mengawal</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isu</a:t>
            </a:r>
            <a:r>
              <a:rPr lang="en-US" sz="2400" i="1" dirty="0" smtClean="0">
                <a:solidFill>
                  <a:schemeClr val="tx1"/>
                </a:solidFill>
                <a:latin typeface="Arial Narrow" pitchFamily="34" charset="0"/>
              </a:rPr>
              <a:t> KKP</a:t>
            </a:r>
          </a:p>
          <a:p>
            <a:endParaRPr lang="en-US" sz="2400" i="1" dirty="0" smtClean="0">
              <a:solidFill>
                <a:schemeClr val="tx1"/>
              </a:solidFill>
              <a:latin typeface="Arial Narrow" pitchFamily="34" charset="0"/>
            </a:endParaRPr>
          </a:p>
          <a:p>
            <a:pPr marL="342900" indent="-342900">
              <a:buFont typeface="Wingdings" panose="05000000000000000000" pitchFamily="2" charset="2"/>
              <a:buChar char="q"/>
            </a:pPr>
            <a:r>
              <a:rPr lang="en-US" sz="2400" i="1" dirty="0" err="1" smtClean="0">
                <a:solidFill>
                  <a:schemeClr val="tx1"/>
                </a:solidFill>
                <a:latin typeface="Arial Narrow" pitchFamily="34" charset="0"/>
              </a:rPr>
              <a:t>Menyemak</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menambahbaik</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dasar</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perundangan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garis</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panduan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sedia</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ada</a:t>
            </a:r>
            <a:endParaRPr lang="en-US" sz="2400" i="1" dirty="0" smtClean="0">
              <a:solidFill>
                <a:schemeClr val="tx1"/>
              </a:solidFill>
              <a:latin typeface="Arial Narrow" pitchFamily="34" charset="0"/>
            </a:endParaRPr>
          </a:p>
        </p:txBody>
      </p:sp>
      <p:sp>
        <p:nvSpPr>
          <p:cNvPr id="13" name="Rectangle 12"/>
          <p:cNvSpPr/>
          <p:nvPr/>
        </p:nvSpPr>
        <p:spPr>
          <a:xfrm>
            <a:off x="6668635" y="3038390"/>
            <a:ext cx="4811328" cy="3296993"/>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lvl="0" algn="just">
              <a:lnSpc>
                <a:spcPct val="115000"/>
              </a:lnSpc>
              <a:spcAft>
                <a:spcPts val="1000"/>
              </a:spcAft>
            </a:pPr>
            <a:endParaRPr lang="ms-MY" sz="2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lvl="0" algn="ctr">
              <a:lnSpc>
                <a:spcPct val="115000"/>
              </a:lnSpc>
              <a:spcAft>
                <a:spcPts val="1000"/>
              </a:spcAft>
            </a:pPr>
            <a:r>
              <a:rPr lang="ms-MY" sz="2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Dasar </a:t>
            </a:r>
            <a:r>
              <a:rPr lang="ms-MY"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dan perundangan KKP yang berkesan untuk menangani isu-isu KKP dan mampu mencorak budaya pencegahan di tempat </a:t>
            </a:r>
            <a:r>
              <a:rPr lang="ms-MY" sz="2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kerja</a:t>
            </a:r>
          </a:p>
          <a:p>
            <a:pPr lvl="0" algn="just">
              <a:lnSpc>
                <a:spcPct val="115000"/>
              </a:lnSpc>
              <a:spcAft>
                <a:spcPts val="1000"/>
              </a:spcAft>
            </a:pPr>
            <a:endParaRPr lang="en-MY" sz="2400" dirty="0">
              <a:solidFill>
                <a:schemeClr val="bg1"/>
              </a:solidFill>
              <a:effectLst/>
              <a:ea typeface="Calibri" panose="020F0502020204030204" pitchFamily="34" charset="0"/>
              <a:cs typeface="Times New Roman" panose="02020603050405020304" pitchFamily="18" charset="0"/>
            </a:endParaRPr>
          </a:p>
        </p:txBody>
      </p:sp>
      <p:sp>
        <p:nvSpPr>
          <p:cNvPr id="15" name="Flowchart: Process 14"/>
          <p:cNvSpPr/>
          <p:nvPr/>
        </p:nvSpPr>
        <p:spPr>
          <a:xfrm>
            <a:off x="1947551" y="480646"/>
            <a:ext cx="6378301" cy="813764"/>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1:</a:t>
            </a:r>
          </a:p>
          <a:p>
            <a:pPr marL="1377950" lvl="0"/>
            <a:r>
              <a:rPr lang="en-US" sz="2400" b="1" dirty="0" smtClean="0">
                <a:solidFill>
                  <a:schemeClr val="bg1"/>
                </a:solidFill>
                <a:latin typeface="Arial Narrow" pitchFamily="34" charset="0"/>
              </a:rPr>
              <a:t>KEPIMPINAN KERAJAAN</a:t>
            </a:r>
            <a:endParaRPr lang="en-US" sz="2400" b="1" dirty="0">
              <a:solidFill>
                <a:schemeClr val="bg1"/>
              </a:solidFill>
              <a:latin typeface="Arial Narrow" pitchFamily="34" charset="0"/>
            </a:endParaRPr>
          </a:p>
        </p:txBody>
      </p:sp>
      <p:sp>
        <p:nvSpPr>
          <p:cNvPr id="16" name="Rectangle 4"/>
          <p:cNvSpPr>
            <a:spLocks noChangeArrowheads="1"/>
          </p:cNvSpPr>
          <p:nvPr/>
        </p:nvSpPr>
        <p:spPr bwMode="auto">
          <a:xfrm rot="20257018">
            <a:off x="695669" y="531296"/>
            <a:ext cx="1321784" cy="1200329"/>
          </a:xfrm>
          <a:prstGeom prst="rect">
            <a:avLst/>
          </a:prstGeom>
          <a:solidFill>
            <a:srgbClr val="00B050"/>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3600" b="1" dirty="0" smtClean="0">
                <a:solidFill>
                  <a:schemeClr val="bg1"/>
                </a:solidFill>
                <a:latin typeface="Agency FB" pitchFamily="34" charset="0"/>
                <a:ea typeface="+mj-ea"/>
                <a:cs typeface="+mj-cs"/>
              </a:rPr>
              <a:t>OSHMP2020</a:t>
            </a:r>
            <a:endParaRPr lang="en-US" sz="3600" b="1" dirty="0">
              <a:solidFill>
                <a:schemeClr val="bg1"/>
              </a:solidFill>
              <a:latin typeface="Agency FB" pitchFamily="34" charset="0"/>
              <a:ea typeface="+mj-ea"/>
              <a:cs typeface="+mj-cs"/>
            </a:endParaRPr>
          </a:p>
        </p:txBody>
      </p:sp>
      <p:sp>
        <p:nvSpPr>
          <p:cNvPr id="17" name="Rectangle 4"/>
          <p:cNvSpPr>
            <a:spLocks noChangeArrowheads="1"/>
          </p:cNvSpPr>
          <p:nvPr/>
        </p:nvSpPr>
        <p:spPr bwMode="auto">
          <a:xfrm rot="20424666">
            <a:off x="8895428" y="754306"/>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P6</a:t>
            </a:r>
            <a:endParaRPr lang="en-US" sz="4000" b="1" dirty="0">
              <a:solidFill>
                <a:schemeClr val="bg1"/>
              </a:solidFill>
              <a:latin typeface="Agency FB" pitchFamily="34" charset="0"/>
              <a:ea typeface="+mj-ea"/>
              <a:cs typeface="+mj-cs"/>
            </a:endParaRPr>
          </a:p>
        </p:txBody>
      </p:sp>
      <p:sp>
        <p:nvSpPr>
          <p:cNvPr id="18" name="Rectangle 4"/>
          <p:cNvSpPr>
            <a:spLocks noChangeArrowheads="1"/>
          </p:cNvSpPr>
          <p:nvPr/>
        </p:nvSpPr>
        <p:spPr bwMode="auto">
          <a:xfrm>
            <a:off x="574695" y="209260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a:off x="6666376" y="247717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577554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Off-page Connector 5"/>
          <p:cNvSpPr/>
          <p:nvPr/>
        </p:nvSpPr>
        <p:spPr>
          <a:xfrm rot="1283019">
            <a:off x="9433078" y="688819"/>
            <a:ext cx="2287463" cy="2265424"/>
          </a:xfrm>
          <a:prstGeom prst="flowChartOffpageConnector">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ysClr val="windowText" lastClr="000000"/>
                </a:solidFill>
                <a:latin typeface="Arial Narrow" pitchFamily="34" charset="0"/>
              </a:rPr>
              <a:t>Research &amp; Data Collection in OSH </a:t>
            </a:r>
          </a:p>
        </p:txBody>
      </p:sp>
      <p:sp>
        <p:nvSpPr>
          <p:cNvPr id="11" name="Rectangle 10"/>
          <p:cNvSpPr/>
          <p:nvPr/>
        </p:nvSpPr>
        <p:spPr>
          <a:xfrm>
            <a:off x="574695" y="2646007"/>
            <a:ext cx="5980109" cy="3667138"/>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en-US" sz="2800" i="1" dirty="0" err="1" smtClean="0">
                <a:solidFill>
                  <a:schemeClr val="tx1"/>
                </a:solidFill>
                <a:latin typeface="Arial Narrow" pitchFamily="34" charset="0"/>
              </a:rPr>
              <a:t>Membangunkan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kerangka</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dan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sistem</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pengumpulan</a:t>
            </a:r>
            <a:r>
              <a:rPr lang="en-US" sz="2800" i="1" dirty="0" smtClean="0">
                <a:solidFill>
                  <a:schemeClr val="tx1"/>
                </a:solidFill>
                <a:latin typeface="Arial Narrow" pitchFamily="34" charset="0"/>
              </a:rPr>
              <a:t> data KKP yang </a:t>
            </a:r>
            <a:r>
              <a:rPr lang="en-US" sz="2800" i="1" dirty="0" err="1" smtClean="0">
                <a:solidFill>
                  <a:schemeClr val="tx1"/>
                </a:solidFill>
                <a:latin typeface="Arial Narrow" pitchFamily="34" charset="0"/>
              </a:rPr>
              <a:t>komprehensif</a:t>
            </a:r>
            <a:endParaRPr lang="en-US" sz="2800" i="1" dirty="0" smtClean="0">
              <a:solidFill>
                <a:schemeClr val="tx1"/>
              </a:solidFill>
              <a:latin typeface="Arial Narrow" pitchFamily="34" charset="0"/>
            </a:endParaRPr>
          </a:p>
          <a:p>
            <a:endParaRPr lang="en-US" sz="2800" i="1" dirty="0" smtClean="0">
              <a:solidFill>
                <a:schemeClr val="tx1"/>
              </a:solidFill>
              <a:latin typeface="Arial Narrow" pitchFamily="34" charset="0"/>
            </a:endParaRPr>
          </a:p>
          <a:p>
            <a:pPr marL="457200" indent="-457200">
              <a:buFont typeface="Wingdings" panose="05000000000000000000" pitchFamily="2" charset="2"/>
              <a:buChar char="q"/>
            </a:pPr>
            <a:r>
              <a:rPr lang="en-US" sz="2800" i="1" dirty="0" err="1" smtClean="0">
                <a:solidFill>
                  <a:schemeClr val="tx1"/>
                </a:solidFill>
                <a:latin typeface="Arial Narrow" pitchFamily="34" charset="0"/>
              </a:rPr>
              <a:t>Menjalankan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kajian</a:t>
            </a:r>
            <a:r>
              <a:rPr lang="en-US" sz="2800" i="1" dirty="0" smtClean="0">
                <a:solidFill>
                  <a:schemeClr val="tx1"/>
                </a:solidFill>
                <a:latin typeface="Arial Narrow" pitchFamily="34" charset="0"/>
              </a:rPr>
              <a:t> KKP</a:t>
            </a:r>
            <a:endParaRPr lang="en-US" sz="2800" dirty="0" smtClean="0">
              <a:solidFill>
                <a:schemeClr val="tx1"/>
              </a:solidFill>
              <a:latin typeface="Arial Narrow" pitchFamily="34" charset="0"/>
            </a:endParaRPr>
          </a:p>
        </p:txBody>
      </p:sp>
      <p:sp>
        <p:nvSpPr>
          <p:cNvPr id="13" name="Rectangle 12"/>
          <p:cNvSpPr/>
          <p:nvPr/>
        </p:nvSpPr>
        <p:spPr>
          <a:xfrm>
            <a:off x="6676000" y="3132786"/>
            <a:ext cx="4922441" cy="3180358"/>
          </a:xfrm>
          <a:prstGeom prst="rect">
            <a:avLst/>
          </a:prstGeom>
          <a:solidFill>
            <a:schemeClr val="accent2">
              <a:lumMod val="75000"/>
            </a:schemeClr>
          </a:solidFill>
          <a:scene3d>
            <a:camera prst="orthographicFront"/>
            <a:lightRig rig="threePt" dir="t"/>
          </a:scene3d>
          <a:sp3d>
            <a:bevelT/>
          </a:sp3d>
        </p:spPr>
        <p:txBody>
          <a:bodyPr wrap="square">
            <a:spAutoFit/>
          </a:bodyPr>
          <a:lstStyle/>
          <a:p>
            <a:pPr marL="342900" lvl="0" indent="-342900" algn="just">
              <a:lnSpc>
                <a:spcPct val="115000"/>
              </a:lnSpc>
              <a:spcAft>
                <a:spcPts val="1000"/>
              </a:spcAft>
              <a:buFont typeface="Wingdings" panose="05000000000000000000" pitchFamily="2" charset="2"/>
              <a:buChar char=""/>
            </a:pPr>
            <a:r>
              <a:rPr lang="ms-MY"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Wujud sistem pengumpulan data KKP yang komprehensif bagi memantau kemajuan dan prestasi KKP negara</a:t>
            </a:r>
            <a:endParaRPr lang="en-MY" sz="2000" dirty="0">
              <a:solidFill>
                <a:schemeClr val="bg1"/>
              </a:solidFill>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ms-MY"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bilangan kajian KKP yang menyumbang kepada penyelesaian isu KKP negara</a:t>
            </a:r>
            <a:endParaRPr lang="en-MY" sz="2000" dirty="0">
              <a:solidFill>
                <a:schemeClr val="bg1"/>
              </a:solidFill>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ms-MY"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pengetahuan, kemahiran dan kepakaran KKP semua pihak</a:t>
            </a:r>
            <a:endParaRPr lang="en-MY" sz="2000" dirty="0">
              <a:solidFill>
                <a:schemeClr val="bg1"/>
              </a:solidFill>
              <a:effectLst/>
              <a:ea typeface="Calibri" panose="020F0502020204030204" pitchFamily="34" charset="0"/>
              <a:cs typeface="Times New Roman" panose="02020603050405020304" pitchFamily="18" charset="0"/>
            </a:endParaRPr>
          </a:p>
        </p:txBody>
      </p:sp>
      <p:sp>
        <p:nvSpPr>
          <p:cNvPr id="16" name="Flowchart: Process 15"/>
          <p:cNvSpPr/>
          <p:nvPr/>
        </p:nvSpPr>
        <p:spPr>
          <a:xfrm>
            <a:off x="1947551" y="480646"/>
            <a:ext cx="6378301" cy="813764"/>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1:</a:t>
            </a:r>
          </a:p>
          <a:p>
            <a:pPr marL="1377950" lvl="0"/>
            <a:r>
              <a:rPr lang="en-US" sz="2400" b="1" dirty="0" smtClean="0">
                <a:solidFill>
                  <a:schemeClr val="bg1"/>
                </a:solidFill>
                <a:latin typeface="Arial Narrow" pitchFamily="34" charset="0"/>
              </a:rPr>
              <a:t>KEPIMPINAN KERAJAAN</a:t>
            </a:r>
            <a:endParaRPr lang="en-US" sz="2400" b="1" dirty="0">
              <a:solidFill>
                <a:schemeClr val="bg1"/>
              </a:solidFill>
              <a:latin typeface="Arial Narrow" pitchFamily="34" charset="0"/>
            </a:endParaRPr>
          </a:p>
        </p:txBody>
      </p:sp>
      <p:sp>
        <p:nvSpPr>
          <p:cNvPr id="17" name="Rectangle 4"/>
          <p:cNvSpPr>
            <a:spLocks noChangeArrowheads="1"/>
          </p:cNvSpPr>
          <p:nvPr/>
        </p:nvSpPr>
        <p:spPr bwMode="auto">
          <a:xfrm rot="20257018">
            <a:off x="695669" y="531296"/>
            <a:ext cx="1321784" cy="1200329"/>
          </a:xfrm>
          <a:prstGeom prst="rect">
            <a:avLst/>
          </a:prstGeom>
          <a:solidFill>
            <a:srgbClr val="00B050"/>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3600" b="1" dirty="0" smtClean="0">
                <a:solidFill>
                  <a:schemeClr val="bg1"/>
                </a:solidFill>
                <a:latin typeface="Agency FB" pitchFamily="34" charset="0"/>
                <a:ea typeface="+mj-ea"/>
                <a:cs typeface="+mj-cs"/>
              </a:rPr>
              <a:t>OSHMP2020</a:t>
            </a:r>
            <a:endParaRPr lang="en-US" sz="3600" b="1" dirty="0">
              <a:solidFill>
                <a:schemeClr val="bg1"/>
              </a:solidFill>
              <a:latin typeface="Agency FB" pitchFamily="34" charset="0"/>
              <a:ea typeface="+mj-ea"/>
              <a:cs typeface="+mj-cs"/>
            </a:endParaRPr>
          </a:p>
        </p:txBody>
      </p:sp>
      <p:sp>
        <p:nvSpPr>
          <p:cNvPr id="18" name="Rectangle 4"/>
          <p:cNvSpPr>
            <a:spLocks noChangeArrowheads="1"/>
          </p:cNvSpPr>
          <p:nvPr/>
        </p:nvSpPr>
        <p:spPr bwMode="auto">
          <a:xfrm rot="20424666">
            <a:off x="8665399" y="1107859"/>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P6</a:t>
            </a:r>
            <a:endParaRPr lang="en-US" sz="40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a:off x="574695" y="209260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1" name="Rectangle 4"/>
          <p:cNvSpPr>
            <a:spLocks noChangeArrowheads="1"/>
          </p:cNvSpPr>
          <p:nvPr/>
        </p:nvSpPr>
        <p:spPr bwMode="auto">
          <a:xfrm>
            <a:off x="6676001" y="2574914"/>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3161368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10467" y="186767"/>
            <a:ext cx="8272534" cy="2264202"/>
          </a:xfrm>
          <a:prstGeom prst="rect">
            <a:avLst/>
          </a:prstGeom>
          <a:solidFill>
            <a:schemeClr val="accent6">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MY" sz="4800" b="1" dirty="0">
                <a:solidFill>
                  <a:schemeClr val="bg1"/>
                </a:solidFill>
                <a:latin typeface="Helvetica-Bold"/>
              </a:rPr>
              <a:t>OSH </a:t>
            </a:r>
            <a:r>
              <a:rPr lang="en-MY" sz="4800" b="1" cap="all" dirty="0" smtClean="0">
                <a:solidFill>
                  <a:schemeClr val="bg1"/>
                </a:solidFill>
                <a:latin typeface="Helvetica-Bold"/>
              </a:rPr>
              <a:t>challenges </a:t>
            </a:r>
            <a:endParaRPr lang="en-MY" sz="4800" b="1" cap="all" dirty="0">
              <a:solidFill>
                <a:schemeClr val="bg1"/>
              </a:solidFill>
              <a:latin typeface="Helvetica-Bold"/>
            </a:endParaRPr>
          </a:p>
        </p:txBody>
      </p:sp>
      <p:sp>
        <p:nvSpPr>
          <p:cNvPr id="2" name="Rectangle 1"/>
          <p:cNvSpPr/>
          <p:nvPr/>
        </p:nvSpPr>
        <p:spPr>
          <a:xfrm>
            <a:off x="448118" y="1482061"/>
            <a:ext cx="4741684" cy="2123658"/>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MY" sz="2000" b="1" dirty="0">
                <a:solidFill>
                  <a:srgbClr val="C00000"/>
                </a:solidFill>
                <a:latin typeface="Helvetica-Bold"/>
              </a:rPr>
              <a:t>P</a:t>
            </a:r>
            <a:r>
              <a:rPr lang="en-MY" sz="2000" b="1" dirty="0" smtClean="0">
                <a:solidFill>
                  <a:srgbClr val="C00000"/>
                </a:solidFill>
                <a:latin typeface="Helvetica-Bold"/>
              </a:rPr>
              <a:t>revention challenges</a:t>
            </a:r>
            <a:r>
              <a:rPr lang="en-MY" sz="2000" dirty="0" smtClean="0">
                <a:latin typeface="TT10Ct00"/>
              </a:rPr>
              <a:t> </a:t>
            </a:r>
          </a:p>
          <a:p>
            <a:r>
              <a:rPr lang="en-MY" sz="2800" dirty="0" smtClean="0">
                <a:latin typeface="Helvetica" panose="020B0604020202020204" pitchFamily="34" charset="0"/>
              </a:rPr>
              <a:t>A </a:t>
            </a:r>
            <a:r>
              <a:rPr lang="en-MY" sz="2800" dirty="0">
                <a:latin typeface="Helvetica" panose="020B0604020202020204" pitchFamily="34" charset="0"/>
              </a:rPr>
              <a:t>changing world of work – </a:t>
            </a:r>
            <a:r>
              <a:rPr lang="en-MY" sz="2800" dirty="0" smtClean="0">
                <a:latin typeface="Helvetica" panose="020B0604020202020204" pitchFamily="34" charset="0"/>
              </a:rPr>
              <a:t>new technologies </a:t>
            </a:r>
            <a:r>
              <a:rPr lang="en-MY" sz="2800" dirty="0">
                <a:latin typeface="Helvetica" panose="020B0604020202020204" pitchFamily="34" charset="0"/>
              </a:rPr>
              <a:t>and work organisation</a:t>
            </a:r>
            <a:r>
              <a:rPr lang="en-MY" sz="2800" dirty="0" smtClean="0">
                <a:latin typeface="Helvetica" panose="020B0604020202020204" pitchFamily="34" charset="0"/>
              </a:rPr>
              <a:t>, changing  workforce</a:t>
            </a:r>
            <a:r>
              <a:rPr lang="en-MY" sz="2800" dirty="0">
                <a:latin typeface="Helvetica" panose="020B0604020202020204" pitchFamily="34" charset="0"/>
              </a:rPr>
              <a:t>, old and new </a:t>
            </a:r>
            <a:r>
              <a:rPr lang="en-MY" sz="2800" dirty="0" smtClean="0">
                <a:latin typeface="Helvetica" panose="020B0604020202020204" pitchFamily="34" charset="0"/>
              </a:rPr>
              <a:t>risks</a:t>
            </a:r>
            <a:endParaRPr lang="en-MY" sz="2800" dirty="0">
              <a:latin typeface="Helvetica" panose="020B0604020202020204" pitchFamily="34" charset="0"/>
            </a:endParaRPr>
          </a:p>
        </p:txBody>
      </p:sp>
      <p:sp>
        <p:nvSpPr>
          <p:cNvPr id="3" name="Rectangle 2"/>
          <p:cNvSpPr/>
          <p:nvPr/>
        </p:nvSpPr>
        <p:spPr>
          <a:xfrm>
            <a:off x="448118" y="4108698"/>
            <a:ext cx="4741685" cy="2123658"/>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MY" sz="2000" b="1" dirty="0" smtClean="0">
                <a:solidFill>
                  <a:srgbClr val="C00000"/>
                </a:solidFill>
                <a:latin typeface="Helvetica-Bold"/>
              </a:rPr>
              <a:t>Prevention challenges</a:t>
            </a:r>
            <a:endParaRPr lang="en-MY" sz="2000" dirty="0" smtClean="0">
              <a:latin typeface="Helvetica" panose="020B0604020202020204" pitchFamily="34" charset="0"/>
            </a:endParaRPr>
          </a:p>
          <a:p>
            <a:r>
              <a:rPr lang="en-MY" sz="2800" dirty="0" smtClean="0">
                <a:latin typeface="Helvetica" panose="020B0604020202020204" pitchFamily="34" charset="0"/>
              </a:rPr>
              <a:t>Rapid </a:t>
            </a:r>
            <a:r>
              <a:rPr lang="en-MY" sz="2800" dirty="0">
                <a:latin typeface="Helvetica" panose="020B0604020202020204" pitchFamily="34" charset="0"/>
              </a:rPr>
              <a:t>economic development </a:t>
            </a:r>
            <a:r>
              <a:rPr lang="en-MY" sz="2800" dirty="0" smtClean="0">
                <a:latin typeface="Helvetica" panose="020B0604020202020204" pitchFamily="34" charset="0"/>
              </a:rPr>
              <a:t>facing deficits </a:t>
            </a:r>
            <a:r>
              <a:rPr lang="en-MY" sz="2800" dirty="0">
                <a:latin typeface="Helvetica" panose="020B0604020202020204" pitchFamily="34" charset="0"/>
              </a:rPr>
              <a:t>in risk management </a:t>
            </a:r>
            <a:r>
              <a:rPr lang="en-MY" sz="2800" dirty="0" smtClean="0">
                <a:latin typeface="Helvetica" panose="020B0604020202020204" pitchFamily="34" charset="0"/>
              </a:rPr>
              <a:t>and prevention culture</a:t>
            </a:r>
            <a:endParaRPr lang="en-MY" sz="2800" dirty="0">
              <a:latin typeface="Helvetica" panose="020B0604020202020204" pitchFamily="34" charset="0"/>
            </a:endParaRPr>
          </a:p>
        </p:txBody>
      </p:sp>
      <p:sp>
        <p:nvSpPr>
          <p:cNvPr id="4" name="Rectangle 3"/>
          <p:cNvSpPr/>
          <p:nvPr/>
        </p:nvSpPr>
        <p:spPr>
          <a:xfrm>
            <a:off x="6418799" y="2588654"/>
            <a:ext cx="5519906" cy="1692771"/>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a:r>
              <a:rPr lang="en-MY" sz="2000" b="1" dirty="0" smtClean="0">
                <a:solidFill>
                  <a:srgbClr val="C00000"/>
                </a:solidFill>
                <a:latin typeface="Helvetica-Bold"/>
              </a:rPr>
              <a:t>Prevention </a:t>
            </a:r>
            <a:r>
              <a:rPr lang="en-MY" sz="2000" b="1" dirty="0">
                <a:solidFill>
                  <a:srgbClr val="C00000"/>
                </a:solidFill>
                <a:latin typeface="Helvetica-Bold"/>
              </a:rPr>
              <a:t>challenges</a:t>
            </a:r>
          </a:p>
          <a:p>
            <a:pPr algn="r"/>
            <a:r>
              <a:rPr lang="en-MY" sz="2800" dirty="0" smtClean="0">
                <a:latin typeface="Helvetica" panose="020B0604020202020204" pitchFamily="34" charset="0"/>
              </a:rPr>
              <a:t>An </a:t>
            </a:r>
            <a:r>
              <a:rPr lang="en-MY" sz="2800" dirty="0">
                <a:latin typeface="Helvetica" panose="020B0604020202020204" pitchFamily="34" charset="0"/>
              </a:rPr>
              <a:t>ageing workforce – how to secure </a:t>
            </a:r>
            <a:r>
              <a:rPr lang="en-MY" sz="2800" dirty="0" smtClean="0">
                <a:latin typeface="Helvetica" panose="020B0604020202020204" pitchFamily="34" charset="0"/>
              </a:rPr>
              <a:t>the employability </a:t>
            </a:r>
            <a:r>
              <a:rPr lang="en-MY" sz="2800" dirty="0">
                <a:latin typeface="Helvetica" panose="020B0604020202020204" pitchFamily="34" charset="0"/>
              </a:rPr>
              <a:t>of older </a:t>
            </a:r>
            <a:r>
              <a:rPr lang="en-MY" sz="2800" dirty="0" smtClean="0">
                <a:latin typeface="Helvetica" panose="020B0604020202020204" pitchFamily="34" charset="0"/>
              </a:rPr>
              <a:t>workers</a:t>
            </a:r>
            <a:endParaRPr lang="en-MY" sz="2800" dirty="0">
              <a:latin typeface="Helvetica" panose="020B0604020202020204" pitchFamily="34" charset="0"/>
            </a:endParaRPr>
          </a:p>
        </p:txBody>
      </p:sp>
      <p:sp>
        <p:nvSpPr>
          <p:cNvPr id="5" name="Rectangle 4"/>
          <p:cNvSpPr/>
          <p:nvPr/>
        </p:nvSpPr>
        <p:spPr>
          <a:xfrm>
            <a:off x="6363093" y="4500167"/>
            <a:ext cx="5575612" cy="1692771"/>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a:r>
              <a:rPr lang="en-MY" sz="2000" b="1" dirty="0" smtClean="0">
                <a:solidFill>
                  <a:srgbClr val="C00000"/>
                </a:solidFill>
                <a:latin typeface="Helvetica-Bold"/>
              </a:rPr>
              <a:t>Prevention challenges</a:t>
            </a:r>
            <a:endParaRPr lang="en-MY" sz="2800" dirty="0" smtClean="0">
              <a:latin typeface="Helvetica" panose="020B0604020202020204" pitchFamily="34" charset="0"/>
            </a:endParaRPr>
          </a:p>
          <a:p>
            <a:pPr algn="r"/>
            <a:r>
              <a:rPr lang="en-MY" sz="2800" dirty="0" smtClean="0">
                <a:latin typeface="Helvetica" panose="020B0604020202020204" pitchFamily="34" charset="0"/>
              </a:rPr>
              <a:t>Global </a:t>
            </a:r>
            <a:r>
              <a:rPr lang="en-MY" sz="2800" dirty="0">
                <a:latin typeface="Helvetica" panose="020B0604020202020204" pitchFamily="34" charset="0"/>
              </a:rPr>
              <a:t>trend </a:t>
            </a:r>
            <a:endParaRPr lang="en-MY" sz="2800" dirty="0" smtClean="0">
              <a:latin typeface="Helvetica" panose="020B0604020202020204" pitchFamily="34" charset="0"/>
            </a:endParaRPr>
          </a:p>
          <a:p>
            <a:pPr algn="r"/>
            <a:r>
              <a:rPr lang="en-MY" sz="2800" dirty="0" smtClean="0">
                <a:latin typeface="Helvetica" panose="020B0604020202020204" pitchFamily="34" charset="0"/>
              </a:rPr>
              <a:t>from </a:t>
            </a:r>
            <a:r>
              <a:rPr lang="en-MY" sz="2800" dirty="0">
                <a:latin typeface="Helvetica" panose="020B0604020202020204" pitchFamily="34" charset="0"/>
              </a:rPr>
              <a:t>accident risks </a:t>
            </a:r>
            <a:r>
              <a:rPr lang="en-MY" sz="2800" dirty="0" smtClean="0">
                <a:latin typeface="Helvetica" panose="020B0604020202020204" pitchFamily="34" charset="0"/>
              </a:rPr>
              <a:t>to </a:t>
            </a:r>
          </a:p>
          <a:p>
            <a:pPr algn="r"/>
            <a:r>
              <a:rPr lang="en-MY" sz="2800" dirty="0" smtClean="0">
                <a:latin typeface="Helvetica" panose="020B0604020202020204" pitchFamily="34" charset="0"/>
              </a:rPr>
              <a:t>health risks (</a:t>
            </a:r>
            <a:r>
              <a:rPr lang="en-MY" sz="2800" dirty="0">
                <a:latin typeface="Helvetica" panose="020B0604020202020204" pitchFamily="34" charset="0"/>
              </a:rPr>
              <a:t>physical and mental)</a:t>
            </a:r>
            <a:endParaRPr lang="en-MY" sz="2800" dirty="0"/>
          </a:p>
        </p:txBody>
      </p:sp>
      <p:pic>
        <p:nvPicPr>
          <p:cNvPr id="1026" name="Picture 2" descr="http://img.freeflagicons.com/thumb/magnified_flag_with_globe/malaysia/malaysia_6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4882">
            <a:off x="4255680" y="2979526"/>
            <a:ext cx="4214822" cy="304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500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1947551" y="480646"/>
            <a:ext cx="6378301" cy="813764"/>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1:</a:t>
            </a:r>
          </a:p>
          <a:p>
            <a:pPr marL="1377950" lvl="0"/>
            <a:r>
              <a:rPr lang="en-US" sz="2400" b="1" dirty="0" smtClean="0">
                <a:solidFill>
                  <a:schemeClr val="bg1"/>
                </a:solidFill>
                <a:latin typeface="Arial Narrow" pitchFamily="34" charset="0"/>
              </a:rPr>
              <a:t>KEPIMPINAN KERAJAAN</a:t>
            </a:r>
            <a:endParaRPr lang="en-US" sz="2400" b="1" dirty="0">
              <a:solidFill>
                <a:schemeClr val="bg1"/>
              </a:solidFill>
              <a:latin typeface="Arial Narrow" pitchFamily="34" charset="0"/>
            </a:endParaRPr>
          </a:p>
        </p:txBody>
      </p:sp>
      <p:sp>
        <p:nvSpPr>
          <p:cNvPr id="7" name="Flowchart: Off-page Connector 6"/>
          <p:cNvSpPr/>
          <p:nvPr/>
        </p:nvSpPr>
        <p:spPr>
          <a:xfrm rot="1094150">
            <a:off x="9638634" y="984457"/>
            <a:ext cx="2170176" cy="1675041"/>
          </a:xfrm>
          <a:prstGeom prst="flowChartOffpageConnector">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solidFill>
                  <a:sysClr val="windowText" lastClr="000000"/>
                </a:solidFill>
                <a:latin typeface="Arial Narrow" pitchFamily="34" charset="0"/>
              </a:rPr>
              <a:t>KEUPAYAAN PENGUATKUASA</a:t>
            </a:r>
          </a:p>
        </p:txBody>
      </p:sp>
      <p:sp>
        <p:nvSpPr>
          <p:cNvPr id="12" name="Rectangle 11"/>
          <p:cNvSpPr/>
          <p:nvPr/>
        </p:nvSpPr>
        <p:spPr>
          <a:xfrm>
            <a:off x="574695" y="2631011"/>
            <a:ext cx="5989733" cy="3730970"/>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en-US" sz="2800" i="1" dirty="0" err="1" smtClean="0">
                <a:solidFill>
                  <a:schemeClr val="tx1"/>
                </a:solidFill>
                <a:latin typeface="Arial Narrow" pitchFamily="34" charset="0"/>
              </a:rPr>
              <a:t>Mempertingkatkan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pengetahuan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dan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kemahiran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penguatkuasa</a:t>
            </a:r>
            <a:r>
              <a:rPr lang="en-US" sz="2800" i="1" dirty="0" smtClean="0">
                <a:solidFill>
                  <a:schemeClr val="tx1"/>
                </a:solidFill>
                <a:latin typeface="Arial Narrow" pitchFamily="34" charset="0"/>
              </a:rPr>
              <a:t> KKP</a:t>
            </a:r>
          </a:p>
          <a:p>
            <a:endParaRPr lang="en-US" sz="2800" i="1" dirty="0" smtClean="0">
              <a:solidFill>
                <a:schemeClr val="tx1"/>
              </a:solidFill>
              <a:latin typeface="Arial Narrow" pitchFamily="34" charset="0"/>
            </a:endParaRPr>
          </a:p>
          <a:p>
            <a:pPr marL="457200" indent="-457200">
              <a:buFont typeface="Wingdings" panose="05000000000000000000" pitchFamily="2" charset="2"/>
              <a:buChar char="q"/>
            </a:pPr>
            <a:r>
              <a:rPr lang="en-US" sz="2800" i="1" dirty="0" err="1" smtClean="0">
                <a:solidFill>
                  <a:schemeClr val="tx1"/>
                </a:solidFill>
                <a:latin typeface="Arial Narrow" pitchFamily="34" charset="0"/>
              </a:rPr>
              <a:t>Mempertingkatkan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peralatan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dan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kelengkapan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penguatkuasaan</a:t>
            </a:r>
            <a:endParaRPr lang="en-US" sz="2800" i="1" dirty="0" smtClean="0">
              <a:solidFill>
                <a:schemeClr val="tx1"/>
              </a:solidFill>
              <a:latin typeface="Arial Narrow" pitchFamily="34" charset="0"/>
            </a:endParaRPr>
          </a:p>
          <a:p>
            <a:endParaRPr lang="en-US" sz="2800" i="1" dirty="0" smtClean="0">
              <a:solidFill>
                <a:schemeClr val="tx1"/>
              </a:solidFill>
              <a:latin typeface="Arial Narrow" pitchFamily="34" charset="0"/>
            </a:endParaRPr>
          </a:p>
          <a:p>
            <a:pPr marL="457200" indent="-457200">
              <a:buFont typeface="Wingdings" panose="05000000000000000000" pitchFamily="2" charset="2"/>
              <a:buChar char="q"/>
            </a:pPr>
            <a:r>
              <a:rPr lang="en-US" sz="2800" i="1" dirty="0" err="1" smtClean="0">
                <a:solidFill>
                  <a:schemeClr val="tx1"/>
                </a:solidFill>
                <a:latin typeface="Arial Narrow" pitchFamily="34" charset="0"/>
              </a:rPr>
              <a:t>Mempertingkatkan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sistem</a:t>
            </a:r>
            <a:r>
              <a:rPr lang="en-US" sz="2800" i="1" dirty="0" smtClean="0">
                <a:solidFill>
                  <a:schemeClr val="tx1"/>
                </a:solidFill>
                <a:latin typeface="Arial Narrow" pitchFamily="34" charset="0"/>
              </a:rPr>
              <a:t> ICT </a:t>
            </a:r>
            <a:r>
              <a:rPr lang="en-US" sz="2800" i="1" dirty="0" err="1" smtClean="0">
                <a:solidFill>
                  <a:schemeClr val="tx1"/>
                </a:solidFill>
                <a:latin typeface="Arial Narrow" pitchFamily="34" charset="0"/>
              </a:rPr>
              <a:t>sebagai</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teras</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aktiviti</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Jabatan</a:t>
            </a:r>
            <a:endParaRPr lang="en-US" sz="2800" i="1" dirty="0" smtClean="0">
              <a:solidFill>
                <a:schemeClr val="tx1"/>
              </a:solidFill>
              <a:latin typeface="Arial Narrow" pitchFamily="34" charset="0"/>
            </a:endParaRPr>
          </a:p>
        </p:txBody>
      </p:sp>
      <p:sp>
        <p:nvSpPr>
          <p:cNvPr id="19" name="Rectangle 4"/>
          <p:cNvSpPr>
            <a:spLocks noChangeArrowheads="1"/>
          </p:cNvSpPr>
          <p:nvPr/>
        </p:nvSpPr>
        <p:spPr bwMode="auto">
          <a:xfrm rot="20257018">
            <a:off x="695669" y="531296"/>
            <a:ext cx="1321784" cy="1200329"/>
          </a:xfrm>
          <a:prstGeom prst="rect">
            <a:avLst/>
          </a:prstGeom>
          <a:solidFill>
            <a:srgbClr val="00B050"/>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3600" b="1" dirty="0" smtClean="0">
                <a:solidFill>
                  <a:schemeClr val="bg1"/>
                </a:solidFill>
                <a:latin typeface="Agency FB" pitchFamily="34" charset="0"/>
                <a:ea typeface="+mj-ea"/>
                <a:cs typeface="+mj-cs"/>
              </a:rPr>
              <a:t>OSHMP2020</a:t>
            </a:r>
            <a:endParaRPr lang="en-US" sz="3600" b="1" dirty="0">
              <a:solidFill>
                <a:schemeClr val="bg1"/>
              </a:solidFill>
              <a:latin typeface="Agency FB" pitchFamily="34" charset="0"/>
              <a:ea typeface="+mj-ea"/>
              <a:cs typeface="+mj-cs"/>
            </a:endParaRPr>
          </a:p>
        </p:txBody>
      </p:sp>
      <p:sp>
        <p:nvSpPr>
          <p:cNvPr id="13" name="Rectangle 12"/>
          <p:cNvSpPr/>
          <p:nvPr/>
        </p:nvSpPr>
        <p:spPr>
          <a:xfrm>
            <a:off x="6666376" y="2898469"/>
            <a:ext cx="5315527" cy="3463512"/>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marL="342900" lvl="0" indent="-342900" algn="just">
              <a:lnSpc>
                <a:spcPct val="115000"/>
              </a:lnSpc>
              <a:spcAft>
                <a:spcPts val="1000"/>
              </a:spcAft>
              <a:buFont typeface="Wingdings" panose="05000000000000000000" pitchFamily="2" charset="2"/>
              <a:buChar char=""/>
            </a:pPr>
            <a:r>
              <a:rPr lang="ms-MY" sz="22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pengetahuan, kemahiran dan kepakaran penguatkuasa. </a:t>
            </a:r>
            <a:endParaRPr lang="en-MY" sz="2200" dirty="0">
              <a:solidFill>
                <a:schemeClr val="bg1"/>
              </a:solidFill>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ms-MY" sz="2200" dirty="0">
                <a:solidFill>
                  <a:schemeClr val="bg1"/>
                </a:solidFill>
                <a:latin typeface="Arial" panose="020B0604020202020204" pitchFamily="34" charset="0"/>
                <a:ea typeface="Calibri" panose="020F0502020204030204" pitchFamily="34" charset="0"/>
                <a:cs typeface="Times New Roman" panose="02020603050405020304" pitchFamily="18" charset="0"/>
              </a:rPr>
              <a:t>Pemantapan peralatan teknikal dan sistem ICT yang meningkatkan keberkesanan, produktiviti dan kos pelaksanaan dasar dan perundangan.</a:t>
            </a:r>
            <a:endParaRPr lang="en-MY" sz="2200" dirty="0">
              <a:solidFill>
                <a:schemeClr val="bg1"/>
              </a:solidFill>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ms-MY" sz="22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kualiti perkhidmatan penguatkuasa kepada industri.</a:t>
            </a:r>
            <a:endParaRPr lang="en-MY" sz="2200" dirty="0">
              <a:solidFill>
                <a:schemeClr val="bg1"/>
              </a:solidFill>
              <a:effectLst/>
              <a:ea typeface="Calibri" panose="020F0502020204030204" pitchFamily="34" charset="0"/>
              <a:cs typeface="Times New Roman" panose="02020603050405020304" pitchFamily="18" charset="0"/>
            </a:endParaRPr>
          </a:p>
        </p:txBody>
      </p:sp>
      <p:sp>
        <p:nvSpPr>
          <p:cNvPr id="15" name="Rectangle 4"/>
          <p:cNvSpPr>
            <a:spLocks noChangeArrowheads="1"/>
          </p:cNvSpPr>
          <p:nvPr/>
        </p:nvSpPr>
        <p:spPr bwMode="auto">
          <a:xfrm rot="20424666">
            <a:off x="8895428" y="754306"/>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P6</a:t>
            </a:r>
            <a:endParaRPr lang="en-US" sz="4000" b="1" dirty="0">
              <a:solidFill>
                <a:schemeClr val="bg1"/>
              </a:solidFill>
              <a:latin typeface="Agency FB" pitchFamily="34" charset="0"/>
              <a:ea typeface="+mj-ea"/>
              <a:cs typeface="+mj-cs"/>
            </a:endParaRPr>
          </a:p>
        </p:txBody>
      </p:sp>
      <p:sp>
        <p:nvSpPr>
          <p:cNvPr id="16" name="Rectangle 4"/>
          <p:cNvSpPr>
            <a:spLocks noChangeArrowheads="1"/>
          </p:cNvSpPr>
          <p:nvPr/>
        </p:nvSpPr>
        <p:spPr bwMode="auto">
          <a:xfrm>
            <a:off x="574695" y="209260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17" name="Rectangle 4"/>
          <p:cNvSpPr>
            <a:spLocks noChangeArrowheads="1"/>
          </p:cNvSpPr>
          <p:nvPr/>
        </p:nvSpPr>
        <p:spPr bwMode="auto">
          <a:xfrm>
            <a:off x="6666376" y="240017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3639991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Off-page Connector 9"/>
          <p:cNvSpPr/>
          <p:nvPr/>
        </p:nvSpPr>
        <p:spPr>
          <a:xfrm>
            <a:off x="167855" y="3700460"/>
            <a:ext cx="1792224" cy="792480"/>
          </a:xfrm>
          <a:prstGeom prst="flowChartOffpageConnector">
            <a:avLst/>
          </a:prstGeom>
          <a:solidFill>
            <a:schemeClr val="accent6">
              <a:lumMod val="60000"/>
              <a:lumOff val="40000"/>
            </a:schemeClr>
          </a:solidFill>
          <a:ln w="19050">
            <a:solidFill>
              <a:schemeClr val="accent6">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smtClean="0">
                <a:solidFill>
                  <a:schemeClr val="tx1"/>
                </a:solidFill>
                <a:latin typeface="Arial Narrow" pitchFamily="34" charset="0"/>
              </a:rPr>
              <a:t>OSH Knowledge &amp; Skill</a:t>
            </a:r>
          </a:p>
        </p:txBody>
      </p:sp>
      <p:sp>
        <p:nvSpPr>
          <p:cNvPr id="11" name="Flowchart: Off-page Connector 10"/>
          <p:cNvSpPr/>
          <p:nvPr/>
        </p:nvSpPr>
        <p:spPr>
          <a:xfrm>
            <a:off x="2024056" y="3700460"/>
            <a:ext cx="2115312" cy="792480"/>
          </a:xfrm>
          <a:prstGeom prst="flowChartOffpageConnector">
            <a:avLst/>
          </a:prstGeom>
          <a:solidFill>
            <a:schemeClr val="accent6">
              <a:lumMod val="60000"/>
              <a:lumOff val="40000"/>
            </a:schemeClr>
          </a:solidFill>
          <a:ln w="19050">
            <a:solidFill>
              <a:schemeClr val="accent6">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smtClean="0">
                <a:solidFill>
                  <a:schemeClr val="tx1"/>
                </a:solidFill>
                <a:latin typeface="Arial Narrow" pitchFamily="34" charset="0"/>
              </a:rPr>
              <a:t>OSH Compliance Support</a:t>
            </a:r>
          </a:p>
        </p:txBody>
      </p:sp>
      <p:sp>
        <p:nvSpPr>
          <p:cNvPr id="12" name="Flowchart: Off-page Connector 11"/>
          <p:cNvSpPr/>
          <p:nvPr/>
        </p:nvSpPr>
        <p:spPr>
          <a:xfrm>
            <a:off x="4203345" y="3700460"/>
            <a:ext cx="2279904" cy="792480"/>
          </a:xfrm>
          <a:prstGeom prst="flowChartOffpageConnector">
            <a:avLst/>
          </a:prstGeom>
          <a:solidFill>
            <a:schemeClr val="accent6">
              <a:lumMod val="60000"/>
              <a:lumOff val="40000"/>
            </a:schemeClr>
          </a:solidFill>
          <a:ln w="19050">
            <a:solidFill>
              <a:schemeClr val="accent6">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smtClean="0">
                <a:solidFill>
                  <a:schemeClr val="tx1"/>
                </a:solidFill>
                <a:latin typeface="Arial Narrow" pitchFamily="34" charset="0"/>
              </a:rPr>
              <a:t>Promotion of Prevention Culture</a:t>
            </a:r>
          </a:p>
        </p:txBody>
      </p:sp>
      <p:sp>
        <p:nvSpPr>
          <p:cNvPr id="14" name="Flowchart: Off-page Connector 13"/>
          <p:cNvSpPr/>
          <p:nvPr/>
        </p:nvSpPr>
        <p:spPr>
          <a:xfrm>
            <a:off x="6547226" y="3700460"/>
            <a:ext cx="1895856" cy="792480"/>
          </a:xfrm>
          <a:prstGeom prst="flowChartOffpageConnector">
            <a:avLst/>
          </a:prstGeom>
          <a:solidFill>
            <a:schemeClr val="accent6">
              <a:lumMod val="60000"/>
              <a:lumOff val="40000"/>
            </a:schemeClr>
          </a:solidFill>
          <a:ln w="19050">
            <a:solidFill>
              <a:schemeClr val="accent6">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smtClean="0">
                <a:solidFill>
                  <a:schemeClr val="tx1"/>
                </a:solidFill>
                <a:latin typeface="Arial Narrow" pitchFamily="34" charset="0"/>
              </a:rPr>
              <a:t>OSH Innovation Program</a:t>
            </a:r>
          </a:p>
        </p:txBody>
      </p:sp>
      <p:sp>
        <p:nvSpPr>
          <p:cNvPr id="15" name="Flowchart: Off-page Connector 14"/>
          <p:cNvSpPr/>
          <p:nvPr/>
        </p:nvSpPr>
        <p:spPr>
          <a:xfrm>
            <a:off x="8507059" y="3700460"/>
            <a:ext cx="1914144" cy="792480"/>
          </a:xfrm>
          <a:prstGeom prst="flowChartOffpageConnector">
            <a:avLst/>
          </a:prstGeom>
          <a:solidFill>
            <a:schemeClr val="accent6">
              <a:lumMod val="60000"/>
              <a:lumOff val="40000"/>
            </a:schemeClr>
          </a:solidFill>
          <a:ln w="19050">
            <a:solidFill>
              <a:schemeClr val="accent6">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400" b="1" dirty="0" smtClean="0">
              <a:solidFill>
                <a:schemeClr val="tx1"/>
              </a:solidFill>
              <a:latin typeface="Arial Narrow" pitchFamily="34" charset="0"/>
            </a:endParaRPr>
          </a:p>
          <a:p>
            <a:pPr algn="ctr"/>
            <a:r>
              <a:rPr lang="en-US" sz="1400" b="1" dirty="0" smtClean="0">
                <a:solidFill>
                  <a:schemeClr val="tx1"/>
                </a:solidFill>
                <a:latin typeface="Arial Narrow" pitchFamily="34" charset="0"/>
              </a:rPr>
              <a:t>Strategic and Effective Enforcement</a:t>
            </a:r>
          </a:p>
          <a:p>
            <a:pPr algn="ctr"/>
            <a:endParaRPr lang="en-US" sz="1400" b="1" dirty="0" smtClean="0">
              <a:solidFill>
                <a:schemeClr val="tx1"/>
              </a:solidFill>
              <a:latin typeface="Arial Narrow" pitchFamily="34" charset="0"/>
            </a:endParaRPr>
          </a:p>
        </p:txBody>
      </p:sp>
      <p:sp>
        <p:nvSpPr>
          <p:cNvPr id="16" name="Flowchart: Off-page Connector 15"/>
          <p:cNvSpPr/>
          <p:nvPr/>
        </p:nvSpPr>
        <p:spPr>
          <a:xfrm>
            <a:off x="10485180" y="3700460"/>
            <a:ext cx="1574800" cy="792480"/>
          </a:xfrm>
          <a:prstGeom prst="flowChartOffpageConnector">
            <a:avLst/>
          </a:prstGeom>
          <a:solidFill>
            <a:schemeClr val="accent6">
              <a:lumMod val="60000"/>
              <a:lumOff val="40000"/>
            </a:schemeClr>
          </a:solidFill>
          <a:ln w="19050">
            <a:solidFill>
              <a:schemeClr val="accent6">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b="1" dirty="0" smtClean="0">
                <a:solidFill>
                  <a:schemeClr val="tx1"/>
                </a:solidFill>
                <a:latin typeface="Arial Narrow" pitchFamily="34" charset="0"/>
              </a:rPr>
              <a:t>Improving the Quantity &amp; Quality of OSH Practitioners</a:t>
            </a:r>
            <a:endParaRPr lang="en-US" sz="1200" b="1" dirty="0">
              <a:solidFill>
                <a:schemeClr val="tx1"/>
              </a:solidFill>
              <a:latin typeface="Arial Narrow" pitchFamily="34" charset="0"/>
            </a:endParaRPr>
          </a:p>
        </p:txBody>
      </p:sp>
      <p:sp>
        <p:nvSpPr>
          <p:cNvPr id="2" name="Rectangle 1"/>
          <p:cNvSpPr/>
          <p:nvPr/>
        </p:nvSpPr>
        <p:spPr>
          <a:xfrm>
            <a:off x="167856" y="2005459"/>
            <a:ext cx="11892124" cy="1578894"/>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lgn="ctr">
              <a:lnSpc>
                <a:spcPct val="115000"/>
              </a:lnSpc>
              <a:spcAft>
                <a:spcPts val="800"/>
              </a:spcAft>
            </a:pPr>
            <a:r>
              <a:rPr lang="ms-MY"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Kesedaran, pengetahuan, kemahiran dan komitmen majikan dan pekerja dipertingkatkan untuk mengurus KKP dan mematuhi perundangan KKP dengan berkesan. </a:t>
            </a:r>
            <a:endParaRPr lang="en-MY" sz="2800" dirty="0">
              <a:solidFill>
                <a:schemeClr val="bg1"/>
              </a:solidFill>
              <a:effectLst/>
              <a:ea typeface="Calibri" panose="020F0502020204030204" pitchFamily="34" charset="0"/>
              <a:cs typeface="Times New Roman" panose="02020603050405020304" pitchFamily="18" charset="0"/>
            </a:endParaRPr>
          </a:p>
        </p:txBody>
      </p:sp>
      <p:sp>
        <p:nvSpPr>
          <p:cNvPr id="18" name="Rectangle 4"/>
          <p:cNvSpPr>
            <a:spLocks noChangeArrowheads="1"/>
          </p:cNvSpPr>
          <p:nvPr/>
        </p:nvSpPr>
        <p:spPr bwMode="auto">
          <a:xfrm rot="20424666">
            <a:off x="10515215" y="4540455"/>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P6</a:t>
            </a:r>
            <a:endParaRPr lang="en-US" sz="4000" b="1" dirty="0">
              <a:solidFill>
                <a:schemeClr val="bg1"/>
              </a:solidFill>
              <a:latin typeface="Agency FB" pitchFamily="34" charset="0"/>
              <a:ea typeface="+mj-ea"/>
              <a:cs typeface="+mj-cs"/>
            </a:endParaRPr>
          </a:p>
        </p:txBody>
      </p:sp>
      <p:sp>
        <p:nvSpPr>
          <p:cNvPr id="19" name="Rectangle 4"/>
          <p:cNvSpPr>
            <a:spLocks noChangeArrowheads="1"/>
          </p:cNvSpPr>
          <p:nvPr/>
        </p:nvSpPr>
        <p:spPr bwMode="auto">
          <a:xfrm rot="20424666">
            <a:off x="8628890" y="4529030"/>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P5</a:t>
            </a:r>
            <a:endParaRPr lang="en-US" sz="40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rot="20424666">
            <a:off x="6609964" y="4537169"/>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P4</a:t>
            </a:r>
            <a:endParaRPr lang="en-US" sz="4000" b="1" dirty="0">
              <a:solidFill>
                <a:schemeClr val="bg1"/>
              </a:solidFill>
              <a:latin typeface="Agency FB" pitchFamily="34" charset="0"/>
              <a:ea typeface="+mj-ea"/>
              <a:cs typeface="+mj-cs"/>
            </a:endParaRPr>
          </a:p>
        </p:txBody>
      </p:sp>
      <p:sp>
        <p:nvSpPr>
          <p:cNvPr id="21" name="Rectangle 4"/>
          <p:cNvSpPr>
            <a:spLocks noChangeArrowheads="1"/>
          </p:cNvSpPr>
          <p:nvPr/>
        </p:nvSpPr>
        <p:spPr bwMode="auto">
          <a:xfrm rot="20424666">
            <a:off x="4361854" y="4529032"/>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P3</a:t>
            </a:r>
            <a:endParaRPr lang="en-US" sz="4000" b="1" dirty="0">
              <a:solidFill>
                <a:schemeClr val="bg1"/>
              </a:solidFill>
              <a:latin typeface="Agency FB" pitchFamily="34" charset="0"/>
              <a:ea typeface="+mj-ea"/>
              <a:cs typeface="+mj-cs"/>
            </a:endParaRPr>
          </a:p>
        </p:txBody>
      </p:sp>
      <p:sp>
        <p:nvSpPr>
          <p:cNvPr id="22" name="Rectangle 4"/>
          <p:cNvSpPr>
            <a:spLocks noChangeArrowheads="1"/>
          </p:cNvSpPr>
          <p:nvPr/>
        </p:nvSpPr>
        <p:spPr bwMode="auto">
          <a:xfrm rot="20424666">
            <a:off x="2118068" y="4537170"/>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P2</a:t>
            </a:r>
            <a:endParaRPr lang="en-US" sz="4000" b="1" dirty="0">
              <a:solidFill>
                <a:schemeClr val="bg1"/>
              </a:solidFill>
              <a:latin typeface="Agency FB" pitchFamily="34" charset="0"/>
              <a:ea typeface="+mj-ea"/>
              <a:cs typeface="+mj-cs"/>
            </a:endParaRPr>
          </a:p>
        </p:txBody>
      </p:sp>
      <p:sp>
        <p:nvSpPr>
          <p:cNvPr id="24" name="Rectangle 4"/>
          <p:cNvSpPr>
            <a:spLocks noChangeArrowheads="1"/>
          </p:cNvSpPr>
          <p:nvPr/>
        </p:nvSpPr>
        <p:spPr bwMode="auto">
          <a:xfrm rot="20424666">
            <a:off x="261868" y="4537169"/>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P1</a:t>
            </a:r>
            <a:endParaRPr lang="en-US" sz="4000" b="1" dirty="0">
              <a:solidFill>
                <a:schemeClr val="bg1"/>
              </a:solidFill>
              <a:latin typeface="Agency FB" pitchFamily="34" charset="0"/>
              <a:ea typeface="+mj-ea"/>
              <a:cs typeface="+mj-cs"/>
            </a:endParaRPr>
          </a:p>
        </p:txBody>
      </p:sp>
      <p:sp>
        <p:nvSpPr>
          <p:cNvPr id="25" name="Flowchart: Process 24"/>
          <p:cNvSpPr/>
          <p:nvPr/>
        </p:nvSpPr>
        <p:spPr>
          <a:xfrm>
            <a:off x="813877" y="148366"/>
            <a:ext cx="11159949" cy="1054216"/>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2:</a:t>
            </a:r>
          </a:p>
          <a:p>
            <a:pPr marL="1377950" lvl="0"/>
            <a:r>
              <a:rPr lang="en-US" sz="2400" b="1" dirty="0" smtClean="0">
                <a:solidFill>
                  <a:schemeClr val="bg1"/>
                </a:solidFill>
                <a:latin typeface="Arial Narrow" pitchFamily="34" charset="0"/>
              </a:rPr>
              <a:t>STRENGTHEN OSH MANAGEMENT IN THE WORKPLACE</a:t>
            </a:r>
          </a:p>
        </p:txBody>
      </p:sp>
      <p:sp>
        <p:nvSpPr>
          <p:cNvPr id="28" name="Rectangle 4"/>
          <p:cNvSpPr>
            <a:spLocks noChangeArrowheads="1"/>
          </p:cNvSpPr>
          <p:nvPr/>
        </p:nvSpPr>
        <p:spPr bwMode="auto">
          <a:xfrm rot="21061002">
            <a:off x="336987" y="297036"/>
            <a:ext cx="1699345" cy="1446550"/>
          </a:xfrm>
          <a:prstGeom prst="rect">
            <a:avLst/>
          </a:prstGeom>
          <a:solidFill>
            <a:srgbClr val="00B05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1352399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Off-page Connector 9"/>
          <p:cNvSpPr/>
          <p:nvPr/>
        </p:nvSpPr>
        <p:spPr>
          <a:xfrm rot="1102494">
            <a:off x="9223269" y="689298"/>
            <a:ext cx="2519854" cy="1321654"/>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solidFill>
                  <a:schemeClr val="tx1"/>
                </a:solidFill>
                <a:latin typeface="Arial Narrow" pitchFamily="34" charset="0"/>
              </a:rPr>
              <a:t>OSH Knowledge &amp; Skill</a:t>
            </a:r>
          </a:p>
        </p:txBody>
      </p:sp>
      <p:sp>
        <p:nvSpPr>
          <p:cNvPr id="17" name="Rectangle 16"/>
          <p:cNvSpPr/>
          <p:nvPr/>
        </p:nvSpPr>
        <p:spPr>
          <a:xfrm>
            <a:off x="601529" y="2530167"/>
            <a:ext cx="6338286" cy="3697378"/>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2800" i="1" dirty="0" err="1" smtClean="0">
                <a:solidFill>
                  <a:schemeClr val="tx1"/>
                </a:solidFill>
                <a:latin typeface="Arial Narrow" pitchFamily="34" charset="0"/>
              </a:rPr>
              <a:t>Mewajibkan</a:t>
            </a:r>
            <a:r>
              <a:rPr lang="en-US" sz="2800" i="1" dirty="0" smtClean="0">
                <a:solidFill>
                  <a:schemeClr val="tx1"/>
                </a:solidFill>
                <a:latin typeface="Arial Narrow" pitchFamily="34" charset="0"/>
              </a:rPr>
              <a:t> program </a:t>
            </a:r>
            <a:r>
              <a:rPr lang="en-US" sz="2800" i="1" dirty="0" err="1" smtClean="0">
                <a:solidFill>
                  <a:schemeClr val="tx1"/>
                </a:solidFill>
                <a:latin typeface="Arial Narrow" pitchFamily="34" charset="0"/>
              </a:rPr>
              <a:t>latihan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induksi</a:t>
            </a:r>
            <a:r>
              <a:rPr lang="en-US" sz="2800" i="1" dirty="0" smtClean="0">
                <a:solidFill>
                  <a:schemeClr val="tx1"/>
                </a:solidFill>
                <a:latin typeface="Arial Narrow" pitchFamily="34" charset="0"/>
              </a:rPr>
              <a:t> KKP </a:t>
            </a:r>
            <a:r>
              <a:rPr lang="en-US" sz="2800" i="1" dirty="0" err="1" smtClean="0">
                <a:solidFill>
                  <a:schemeClr val="tx1"/>
                </a:solidFill>
                <a:latin typeface="Arial Narrow" pitchFamily="34" charset="0"/>
              </a:rPr>
              <a:t>kepada</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semua</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pekerja</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modul</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berdasarkan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risiko</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dan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sektor</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industri</a:t>
            </a:r>
            <a:r>
              <a:rPr lang="en-US" sz="2800" i="1" dirty="0" smtClean="0">
                <a:solidFill>
                  <a:schemeClr val="tx1"/>
                </a:solidFill>
                <a:latin typeface="Arial Narrow" pitchFamily="34" charset="0"/>
              </a:rPr>
              <a:t>)</a:t>
            </a:r>
          </a:p>
          <a:p>
            <a:pPr marL="342900" indent="-342900">
              <a:buFont typeface="+mj-lt"/>
              <a:buAutoNum type="arabicParenR"/>
            </a:pPr>
            <a:r>
              <a:rPr lang="en-US" sz="2800" i="1" dirty="0" err="1" smtClean="0">
                <a:solidFill>
                  <a:schemeClr val="tx1"/>
                </a:solidFill>
                <a:latin typeface="Arial Narrow" pitchFamily="34" charset="0"/>
              </a:rPr>
              <a:t>Menggalakkan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pihak</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pengurusan</a:t>
            </a:r>
            <a:r>
              <a:rPr lang="en-US" sz="2800" i="1" dirty="0" smtClean="0">
                <a:solidFill>
                  <a:schemeClr val="tx1"/>
                </a:solidFill>
                <a:latin typeface="Arial Narrow" pitchFamily="34" charset="0"/>
              </a:rPr>
              <a:t> (top management) </a:t>
            </a:r>
            <a:r>
              <a:rPr lang="en-US" sz="2800" i="1" dirty="0" err="1" smtClean="0">
                <a:solidFill>
                  <a:schemeClr val="tx1"/>
                </a:solidFill>
                <a:latin typeface="Arial Narrow" pitchFamily="34" charset="0"/>
              </a:rPr>
              <a:t>menghadiri</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latihan</a:t>
            </a:r>
            <a:r>
              <a:rPr lang="en-US" sz="2800" i="1" dirty="0" smtClean="0">
                <a:solidFill>
                  <a:schemeClr val="tx1"/>
                </a:solidFill>
                <a:latin typeface="Arial Narrow" pitchFamily="34" charset="0"/>
              </a:rPr>
              <a:t>  KKP</a:t>
            </a:r>
          </a:p>
          <a:p>
            <a:pPr marL="342900" indent="-342900">
              <a:buFont typeface="+mj-lt"/>
              <a:buAutoNum type="arabicParenR"/>
            </a:pPr>
            <a:r>
              <a:rPr lang="en-US" sz="2800" i="1" dirty="0" err="1" smtClean="0">
                <a:solidFill>
                  <a:schemeClr val="tx1"/>
                </a:solidFill>
                <a:latin typeface="Arial Narrow" pitchFamily="34" charset="0"/>
              </a:rPr>
              <a:t>Menerapkan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modul</a:t>
            </a:r>
            <a:r>
              <a:rPr lang="en-US" sz="2800" i="1" dirty="0" smtClean="0">
                <a:solidFill>
                  <a:schemeClr val="tx1"/>
                </a:solidFill>
                <a:latin typeface="Arial Narrow" pitchFamily="34" charset="0"/>
              </a:rPr>
              <a:t> KKP </a:t>
            </a:r>
            <a:r>
              <a:rPr lang="en-US" sz="2800" i="1" dirty="0" err="1" smtClean="0">
                <a:solidFill>
                  <a:schemeClr val="tx1"/>
                </a:solidFill>
                <a:latin typeface="Arial Narrow" pitchFamily="34" charset="0"/>
              </a:rPr>
              <a:t>dalam</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kurikulum</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latihan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teknikal</a:t>
            </a:r>
            <a:r>
              <a:rPr lang="en-US" sz="2800" i="1" dirty="0" smtClean="0">
                <a:solidFill>
                  <a:schemeClr val="tx1"/>
                </a:solidFill>
                <a:latin typeface="Arial Narrow" pitchFamily="34" charset="0"/>
              </a:rPr>
              <a:t> &amp; </a:t>
            </a:r>
            <a:r>
              <a:rPr lang="en-US" sz="2800" i="1" dirty="0" err="1" smtClean="0">
                <a:solidFill>
                  <a:schemeClr val="tx1"/>
                </a:solidFill>
                <a:latin typeface="Arial Narrow" pitchFamily="34" charset="0"/>
              </a:rPr>
              <a:t>kemahiran</a:t>
            </a:r>
            <a:endParaRPr lang="en-US" sz="2800" i="1" dirty="0">
              <a:solidFill>
                <a:schemeClr val="tx1"/>
              </a:solidFill>
              <a:latin typeface="Arial Narrow" pitchFamily="34" charset="0"/>
            </a:endParaRPr>
          </a:p>
        </p:txBody>
      </p:sp>
      <p:sp>
        <p:nvSpPr>
          <p:cNvPr id="2" name="Rectangle 1"/>
          <p:cNvSpPr/>
          <p:nvPr/>
        </p:nvSpPr>
        <p:spPr>
          <a:xfrm>
            <a:off x="7049446" y="3147568"/>
            <a:ext cx="4920792" cy="3065455"/>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marL="342900" lvl="0" indent="-342900">
              <a:lnSpc>
                <a:spcPct val="115000"/>
              </a:lnSpc>
              <a:spcAft>
                <a:spcPts val="0"/>
              </a:spcAft>
              <a:buFont typeface="+mj-lt"/>
              <a:buAutoNum type="arabicPeriod"/>
            </a:pPr>
            <a:r>
              <a:rPr lang="ms-MY"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pengetahuan, kemahiran dan kompetensi KKP bagi majikan dan pekerja.</a:t>
            </a:r>
            <a:endParaRPr lang="en-MY" sz="2400" dirty="0">
              <a:solidFill>
                <a:schemeClr val="bg1"/>
              </a:solidFill>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ms-MY"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kecekapan pengurusan KKP industri melalui pengurusan risiko yang berkesan.</a:t>
            </a:r>
            <a:endParaRPr lang="en-MY" sz="2400" dirty="0">
              <a:solidFill>
                <a:schemeClr val="bg1"/>
              </a:solidFill>
              <a:effectLst/>
              <a:ea typeface="Calibri" panose="020F0502020204030204" pitchFamily="34" charset="0"/>
              <a:cs typeface="Times New Roman" panose="02020603050405020304" pitchFamily="18" charset="0"/>
            </a:endParaRPr>
          </a:p>
        </p:txBody>
      </p:sp>
      <p:sp>
        <p:nvSpPr>
          <p:cNvPr id="18" name="Flowchart: Process 17"/>
          <p:cNvSpPr/>
          <p:nvPr/>
        </p:nvSpPr>
        <p:spPr>
          <a:xfrm>
            <a:off x="813878" y="148366"/>
            <a:ext cx="7550476" cy="1054216"/>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2:</a:t>
            </a:r>
          </a:p>
          <a:p>
            <a:pPr marL="1377950" lvl="0"/>
            <a:r>
              <a:rPr lang="en-US" sz="2400" b="1" dirty="0" smtClean="0">
                <a:solidFill>
                  <a:schemeClr val="bg1"/>
                </a:solidFill>
                <a:latin typeface="Arial Narrow" pitchFamily="34" charset="0"/>
              </a:rPr>
              <a:t>STRENGTHEN OSH MANAGEMENT IN THE WORKPLACE</a:t>
            </a:r>
          </a:p>
        </p:txBody>
      </p:sp>
      <p:sp>
        <p:nvSpPr>
          <p:cNvPr id="19" name="Rectangle 4"/>
          <p:cNvSpPr>
            <a:spLocks noChangeArrowheads="1"/>
          </p:cNvSpPr>
          <p:nvPr/>
        </p:nvSpPr>
        <p:spPr bwMode="auto">
          <a:xfrm>
            <a:off x="601529" y="196895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a:off x="7049446" y="2530167"/>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
        <p:nvSpPr>
          <p:cNvPr id="21" name="Rectangle 4"/>
          <p:cNvSpPr>
            <a:spLocks noChangeArrowheads="1"/>
          </p:cNvSpPr>
          <p:nvPr/>
        </p:nvSpPr>
        <p:spPr bwMode="auto">
          <a:xfrm rot="21061002">
            <a:off x="337257" y="300461"/>
            <a:ext cx="1655478" cy="1446550"/>
          </a:xfrm>
          <a:prstGeom prst="rect">
            <a:avLst/>
          </a:prstGeom>
          <a:solidFill>
            <a:srgbClr val="00B05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22" name="Rectangle 4"/>
          <p:cNvSpPr>
            <a:spLocks noChangeArrowheads="1"/>
          </p:cNvSpPr>
          <p:nvPr/>
        </p:nvSpPr>
        <p:spPr bwMode="auto">
          <a:xfrm rot="20424666">
            <a:off x="8645642" y="579581"/>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P1</a:t>
            </a:r>
            <a:endParaRPr lang="en-US" sz="40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3967152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Off-page Connector 10"/>
          <p:cNvSpPr/>
          <p:nvPr/>
        </p:nvSpPr>
        <p:spPr>
          <a:xfrm rot="1314570">
            <a:off x="9393860" y="665283"/>
            <a:ext cx="2474856" cy="1335352"/>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solidFill>
                  <a:schemeClr val="tx1"/>
                </a:solidFill>
                <a:latin typeface="Arial Narrow" pitchFamily="34" charset="0"/>
              </a:rPr>
              <a:t>OSH Compliance Support</a:t>
            </a:r>
          </a:p>
        </p:txBody>
      </p:sp>
      <p:sp>
        <p:nvSpPr>
          <p:cNvPr id="26" name="Rectangle 25"/>
          <p:cNvSpPr/>
          <p:nvPr/>
        </p:nvSpPr>
        <p:spPr>
          <a:xfrm>
            <a:off x="601528" y="2491667"/>
            <a:ext cx="6376787" cy="3774379"/>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2400" i="1" dirty="0" err="1" smtClean="0">
                <a:solidFill>
                  <a:schemeClr val="tx1"/>
                </a:solidFill>
                <a:latin typeface="Arial Narrow" pitchFamily="34" charset="0"/>
              </a:rPr>
              <a:t>Membangunkan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garis</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panduan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pematuhan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perundangan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kepada</a:t>
            </a:r>
            <a:r>
              <a:rPr lang="en-US" sz="2400" i="1" dirty="0" smtClean="0">
                <a:solidFill>
                  <a:schemeClr val="tx1"/>
                </a:solidFill>
                <a:latin typeface="Arial Narrow" pitchFamily="34" charset="0"/>
              </a:rPr>
              <a:t> PKS </a:t>
            </a:r>
            <a:r>
              <a:rPr lang="en-US" sz="2400" i="1" dirty="0" err="1" smtClean="0">
                <a:solidFill>
                  <a:schemeClr val="tx1"/>
                </a:solidFill>
                <a:latin typeface="Arial Narrow" pitchFamily="34" charset="0"/>
              </a:rPr>
              <a:t>untuk</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menggalakkan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pematuhan</a:t>
            </a:r>
            <a:r>
              <a:rPr lang="en-US" sz="2400" i="1" dirty="0" smtClean="0">
                <a:solidFill>
                  <a:schemeClr val="tx1"/>
                </a:solidFill>
                <a:latin typeface="Arial Narrow" pitchFamily="34" charset="0"/>
              </a:rPr>
              <a:t> </a:t>
            </a:r>
          </a:p>
          <a:p>
            <a:pPr marL="342900" indent="-342900">
              <a:buFont typeface="+mj-lt"/>
              <a:buAutoNum type="arabicParenR"/>
            </a:pPr>
            <a:r>
              <a:rPr lang="en-US" sz="2400" i="1" dirty="0" err="1" smtClean="0">
                <a:solidFill>
                  <a:schemeClr val="tx1"/>
                </a:solidFill>
                <a:latin typeface="Arial Narrow" pitchFamily="34" charset="0"/>
              </a:rPr>
              <a:t>Mewujudkan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sistem</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sokongan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pematuhan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secara</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atas</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talian</a:t>
            </a:r>
            <a:endParaRPr lang="en-US" sz="2400" i="1" dirty="0" smtClean="0">
              <a:solidFill>
                <a:schemeClr val="tx1"/>
              </a:solidFill>
              <a:latin typeface="Arial Narrow" pitchFamily="34" charset="0"/>
            </a:endParaRPr>
          </a:p>
          <a:p>
            <a:pPr marL="342900" indent="-342900">
              <a:buFont typeface="+mj-lt"/>
              <a:buAutoNum type="arabicParenR"/>
            </a:pPr>
            <a:r>
              <a:rPr lang="en-US" sz="2400" i="1" dirty="0" err="1" smtClean="0">
                <a:solidFill>
                  <a:schemeClr val="tx1"/>
                </a:solidFill>
                <a:latin typeface="Arial Narrow" pitchFamily="34" charset="0"/>
              </a:rPr>
              <a:t>Memberi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insentif</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kepada</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syarikat</a:t>
            </a:r>
            <a:r>
              <a:rPr lang="en-US" sz="2400" i="1" dirty="0" smtClean="0">
                <a:solidFill>
                  <a:schemeClr val="tx1"/>
                </a:solidFill>
                <a:latin typeface="Arial Narrow" pitchFamily="34" charset="0"/>
              </a:rPr>
              <a:t> / </a:t>
            </a:r>
            <a:r>
              <a:rPr lang="en-US" sz="2400" i="1" dirty="0" err="1" smtClean="0">
                <a:solidFill>
                  <a:schemeClr val="tx1"/>
                </a:solidFill>
                <a:latin typeface="Arial Narrow" pitchFamily="34" charset="0"/>
              </a:rPr>
              <a:t>indvidu</a:t>
            </a:r>
            <a:r>
              <a:rPr lang="en-US" sz="2400" i="1" dirty="0" smtClean="0">
                <a:solidFill>
                  <a:schemeClr val="tx1"/>
                </a:solidFill>
                <a:latin typeface="Arial Narrow" pitchFamily="34" charset="0"/>
              </a:rPr>
              <a:t> yang </a:t>
            </a:r>
            <a:r>
              <a:rPr lang="en-US" sz="2400" i="1" dirty="0" err="1" smtClean="0">
                <a:solidFill>
                  <a:schemeClr val="tx1"/>
                </a:solidFill>
                <a:latin typeface="Arial Narrow" pitchFamily="34" charset="0"/>
              </a:rPr>
              <a:t>terlibat</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dengan</a:t>
            </a:r>
            <a:r>
              <a:rPr lang="en-US" sz="2400" i="1" dirty="0" smtClean="0">
                <a:solidFill>
                  <a:schemeClr val="tx1"/>
                </a:solidFill>
                <a:latin typeface="Arial Narrow" pitchFamily="34" charset="0"/>
              </a:rPr>
              <a:t> program </a:t>
            </a:r>
            <a:r>
              <a:rPr lang="en-US" sz="2400" i="1" dirty="0" err="1" smtClean="0">
                <a:solidFill>
                  <a:schemeClr val="tx1"/>
                </a:solidFill>
                <a:latin typeface="Arial Narrow" pitchFamily="34" charset="0"/>
              </a:rPr>
              <a:t>bantuan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pematuhan</a:t>
            </a:r>
            <a:endParaRPr lang="en-US" sz="2400" i="1" dirty="0" smtClean="0">
              <a:solidFill>
                <a:schemeClr val="tx1"/>
              </a:solidFill>
              <a:latin typeface="Arial Narrow" pitchFamily="34" charset="0"/>
            </a:endParaRPr>
          </a:p>
          <a:p>
            <a:pPr marL="342900" indent="-342900">
              <a:buFont typeface="+mj-lt"/>
              <a:buAutoNum type="arabicParenR"/>
            </a:pPr>
            <a:r>
              <a:rPr lang="en-US" sz="2400" i="1" dirty="0" err="1" smtClean="0">
                <a:solidFill>
                  <a:schemeClr val="tx1"/>
                </a:solidFill>
                <a:latin typeface="Arial Narrow" pitchFamily="34" charset="0"/>
              </a:rPr>
              <a:t>Mewujudkan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dana</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pencegahan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kemalangan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penyakit</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pekerjaan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Nasional</a:t>
            </a:r>
            <a:endParaRPr lang="en-US" sz="2400" i="1" dirty="0" smtClean="0">
              <a:solidFill>
                <a:schemeClr val="tx1"/>
              </a:solidFill>
              <a:latin typeface="Arial Narrow" pitchFamily="34" charset="0"/>
            </a:endParaRPr>
          </a:p>
          <a:p>
            <a:pPr marL="342900" indent="-342900">
              <a:buFont typeface="+mj-lt"/>
              <a:buAutoNum type="arabicParenR"/>
            </a:pPr>
            <a:r>
              <a:rPr lang="en-US" sz="2400" i="1" dirty="0" err="1" smtClean="0">
                <a:solidFill>
                  <a:schemeClr val="tx1"/>
                </a:solidFill>
                <a:latin typeface="Arial Narrow" pitchFamily="34" charset="0"/>
              </a:rPr>
              <a:t>Memperkasakan</a:t>
            </a:r>
            <a:r>
              <a:rPr lang="en-US" sz="2400" i="1" dirty="0" smtClean="0">
                <a:solidFill>
                  <a:schemeClr val="tx1"/>
                </a:solidFill>
                <a:latin typeface="Arial Narrow" pitchFamily="34" charset="0"/>
              </a:rPr>
              <a:t> Program </a:t>
            </a:r>
            <a:r>
              <a:rPr lang="en-US" sz="2400" i="1" dirty="0" err="1" smtClean="0">
                <a:solidFill>
                  <a:schemeClr val="tx1"/>
                </a:solidFill>
                <a:latin typeface="Arial Narrow" pitchFamily="34" charset="0"/>
              </a:rPr>
              <a:t>Payung</a:t>
            </a:r>
            <a:r>
              <a:rPr lang="en-US" sz="2400" i="1" dirty="0" smtClean="0">
                <a:solidFill>
                  <a:schemeClr val="tx1"/>
                </a:solidFill>
                <a:latin typeface="Arial Narrow" pitchFamily="34" charset="0"/>
              </a:rPr>
              <a:t> KKP</a:t>
            </a:r>
            <a:endParaRPr lang="en-US" sz="2400" i="1" dirty="0">
              <a:solidFill>
                <a:schemeClr val="tx1"/>
              </a:solidFill>
              <a:latin typeface="Arial Narrow" pitchFamily="34" charset="0"/>
            </a:endParaRPr>
          </a:p>
        </p:txBody>
      </p:sp>
      <p:sp>
        <p:nvSpPr>
          <p:cNvPr id="2" name="Rectangle 1"/>
          <p:cNvSpPr/>
          <p:nvPr/>
        </p:nvSpPr>
        <p:spPr>
          <a:xfrm>
            <a:off x="7049446" y="3908478"/>
            <a:ext cx="4405838" cy="2357568"/>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lvl="0" algn="ctr">
              <a:lnSpc>
                <a:spcPct val="115000"/>
              </a:lnSpc>
              <a:spcAft>
                <a:spcPts val="0"/>
              </a:spcAft>
            </a:pPr>
            <a:r>
              <a:rPr lang="ms-MY"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pematuhan terhadap perundangan KKP di kalangan PKS.</a:t>
            </a:r>
            <a:endParaRPr lang="en-MY" sz="3200" dirty="0">
              <a:solidFill>
                <a:schemeClr val="bg1"/>
              </a:solidFill>
              <a:effectLst/>
              <a:ea typeface="Calibri" panose="020F0502020204030204" pitchFamily="34" charset="0"/>
              <a:cs typeface="Times New Roman" panose="02020603050405020304" pitchFamily="18" charset="0"/>
            </a:endParaRPr>
          </a:p>
        </p:txBody>
      </p:sp>
      <p:sp>
        <p:nvSpPr>
          <p:cNvPr id="18" name="Flowchart: Process 17"/>
          <p:cNvSpPr/>
          <p:nvPr/>
        </p:nvSpPr>
        <p:spPr>
          <a:xfrm>
            <a:off x="813878" y="148366"/>
            <a:ext cx="7550476" cy="1054216"/>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2:</a:t>
            </a:r>
          </a:p>
          <a:p>
            <a:pPr marL="1377950" lvl="0"/>
            <a:r>
              <a:rPr lang="en-US" sz="2400" b="1" dirty="0" smtClean="0">
                <a:solidFill>
                  <a:schemeClr val="bg1"/>
                </a:solidFill>
                <a:latin typeface="Arial Narrow" pitchFamily="34" charset="0"/>
              </a:rPr>
              <a:t>STRENGTHEN OSH MANAGEMENT IN THE WORKPLACE</a:t>
            </a:r>
          </a:p>
        </p:txBody>
      </p:sp>
      <p:sp>
        <p:nvSpPr>
          <p:cNvPr id="19" name="Rectangle 4"/>
          <p:cNvSpPr>
            <a:spLocks noChangeArrowheads="1"/>
          </p:cNvSpPr>
          <p:nvPr/>
        </p:nvSpPr>
        <p:spPr bwMode="auto">
          <a:xfrm>
            <a:off x="601529" y="196895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a:off x="7049446" y="3372726"/>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
        <p:nvSpPr>
          <p:cNvPr id="21" name="Rectangle 4"/>
          <p:cNvSpPr>
            <a:spLocks noChangeArrowheads="1"/>
          </p:cNvSpPr>
          <p:nvPr/>
        </p:nvSpPr>
        <p:spPr bwMode="auto">
          <a:xfrm rot="21061002">
            <a:off x="337257" y="300461"/>
            <a:ext cx="1655478" cy="1446550"/>
          </a:xfrm>
          <a:prstGeom prst="rect">
            <a:avLst/>
          </a:prstGeom>
          <a:solidFill>
            <a:srgbClr val="00B05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22" name="Rectangle 4"/>
          <p:cNvSpPr>
            <a:spLocks noChangeArrowheads="1"/>
          </p:cNvSpPr>
          <p:nvPr/>
        </p:nvSpPr>
        <p:spPr bwMode="auto">
          <a:xfrm rot="20424666">
            <a:off x="8645642" y="579581"/>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P2</a:t>
            </a:r>
            <a:endParaRPr lang="en-US" sz="40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1743377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356323">
            <a:off x="9310347" y="1052291"/>
            <a:ext cx="2570471" cy="1359287"/>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solidFill>
                  <a:schemeClr val="tx1"/>
                </a:solidFill>
                <a:latin typeface="Arial Narrow" pitchFamily="34" charset="0"/>
              </a:rPr>
              <a:t>Promotion of Prevention Culture</a:t>
            </a:r>
          </a:p>
        </p:txBody>
      </p:sp>
      <p:sp>
        <p:nvSpPr>
          <p:cNvPr id="27" name="Rectangle 26"/>
          <p:cNvSpPr/>
          <p:nvPr/>
        </p:nvSpPr>
        <p:spPr>
          <a:xfrm>
            <a:off x="601530" y="2530166"/>
            <a:ext cx="6578916" cy="3731523"/>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2400" i="1" dirty="0" err="1" smtClean="0">
                <a:solidFill>
                  <a:schemeClr val="tx1"/>
                </a:solidFill>
                <a:latin typeface="Arial Narrow" pitchFamily="34" charset="0"/>
              </a:rPr>
              <a:t>Meningkatkan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promosi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kesedaran</a:t>
            </a:r>
            <a:r>
              <a:rPr lang="en-US" sz="2400" i="1" dirty="0" smtClean="0">
                <a:solidFill>
                  <a:schemeClr val="tx1"/>
                </a:solidFill>
                <a:latin typeface="Arial Narrow" pitchFamily="34" charset="0"/>
              </a:rPr>
              <a:t> KKP </a:t>
            </a:r>
            <a:r>
              <a:rPr lang="en-US" sz="2400" i="1" dirty="0" err="1" smtClean="0">
                <a:solidFill>
                  <a:schemeClr val="tx1"/>
                </a:solidFill>
                <a:latin typeface="Arial Narrow" pitchFamily="34" charset="0"/>
              </a:rPr>
              <a:t>kepada</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pengurusan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atasan</a:t>
            </a:r>
            <a:endParaRPr lang="en-US" sz="2400" i="1" dirty="0" smtClean="0">
              <a:solidFill>
                <a:schemeClr val="tx1"/>
              </a:solidFill>
              <a:latin typeface="Arial Narrow" pitchFamily="34" charset="0"/>
            </a:endParaRPr>
          </a:p>
          <a:p>
            <a:pPr marL="342900" indent="-342900">
              <a:buFont typeface="+mj-lt"/>
              <a:buAutoNum type="arabicParenR"/>
            </a:pPr>
            <a:r>
              <a:rPr lang="en-US" sz="2400" i="1" dirty="0" err="1" smtClean="0">
                <a:solidFill>
                  <a:schemeClr val="tx1"/>
                </a:solidFill>
                <a:latin typeface="Arial Narrow" pitchFamily="34" charset="0"/>
              </a:rPr>
              <a:t>Menjalankan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promosi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tempat</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kerja</a:t>
            </a:r>
            <a:r>
              <a:rPr lang="en-US" sz="2400" i="1" dirty="0" smtClean="0">
                <a:solidFill>
                  <a:schemeClr val="tx1"/>
                </a:solidFill>
                <a:latin typeface="Arial Narrow" pitchFamily="34" charset="0"/>
              </a:rPr>
              <a:t> yang </a:t>
            </a:r>
            <a:r>
              <a:rPr lang="en-US" sz="2400" i="1" dirty="0" err="1" smtClean="0">
                <a:solidFill>
                  <a:schemeClr val="tx1"/>
                </a:solidFill>
                <a:latin typeface="Arial Narrow" pitchFamily="34" charset="0"/>
              </a:rPr>
              <a:t>mempunyai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tahap</a:t>
            </a:r>
            <a:r>
              <a:rPr lang="en-US" sz="2400" i="1" dirty="0" smtClean="0">
                <a:solidFill>
                  <a:schemeClr val="tx1"/>
                </a:solidFill>
                <a:latin typeface="Arial Narrow" pitchFamily="34" charset="0"/>
              </a:rPr>
              <a:t> KKP yang </a:t>
            </a:r>
            <a:r>
              <a:rPr lang="en-US" sz="2400" i="1" dirty="0" err="1" smtClean="0">
                <a:solidFill>
                  <a:schemeClr val="tx1"/>
                </a:solidFill>
                <a:latin typeface="Arial Narrow" pitchFamily="34" charset="0"/>
              </a:rPr>
              <a:t>rendah</a:t>
            </a:r>
            <a:r>
              <a:rPr lang="en-US" sz="2400" i="1" dirty="0" smtClean="0">
                <a:solidFill>
                  <a:schemeClr val="tx1"/>
                </a:solidFill>
                <a:latin typeface="Arial Narrow" pitchFamily="34" charset="0"/>
              </a:rPr>
              <a:t> </a:t>
            </a:r>
          </a:p>
          <a:p>
            <a:pPr marL="342900" indent="-342900">
              <a:buFont typeface="+mj-lt"/>
              <a:buAutoNum type="arabicParenR"/>
            </a:pPr>
            <a:r>
              <a:rPr lang="en-US" sz="2400" i="1" dirty="0" err="1" smtClean="0">
                <a:solidFill>
                  <a:schemeClr val="tx1"/>
                </a:solidFill>
                <a:latin typeface="Arial Narrow" pitchFamily="34" charset="0"/>
              </a:rPr>
              <a:t>Menjalankan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promosi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bagi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aktiviti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kerja</a:t>
            </a:r>
            <a:r>
              <a:rPr lang="en-US" sz="2400" i="1" dirty="0" smtClean="0">
                <a:solidFill>
                  <a:schemeClr val="tx1"/>
                </a:solidFill>
                <a:latin typeface="Arial Narrow" pitchFamily="34" charset="0"/>
              </a:rPr>
              <a:t> yang </a:t>
            </a:r>
            <a:r>
              <a:rPr lang="en-US" sz="2400" i="1" dirty="0" err="1" smtClean="0">
                <a:solidFill>
                  <a:schemeClr val="tx1"/>
                </a:solidFill>
                <a:latin typeface="Arial Narrow" pitchFamily="34" charset="0"/>
              </a:rPr>
              <a:t>mempunyai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kekerapan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kemalangan</a:t>
            </a:r>
            <a:r>
              <a:rPr lang="en-US" sz="2400" i="1" dirty="0" smtClean="0">
                <a:solidFill>
                  <a:schemeClr val="tx1"/>
                </a:solidFill>
                <a:latin typeface="Arial Narrow" pitchFamily="34" charset="0"/>
              </a:rPr>
              <a:t> yang </a:t>
            </a:r>
            <a:r>
              <a:rPr lang="en-US" sz="2400" i="1" dirty="0" err="1" smtClean="0">
                <a:solidFill>
                  <a:schemeClr val="tx1"/>
                </a:solidFill>
                <a:latin typeface="Arial Narrow" pitchFamily="34" charset="0"/>
              </a:rPr>
              <a:t>tinggi</a:t>
            </a:r>
            <a:r>
              <a:rPr lang="en-US" sz="2400" i="1" dirty="0" smtClean="0">
                <a:solidFill>
                  <a:schemeClr val="tx1"/>
                </a:solidFill>
                <a:latin typeface="Arial Narrow" pitchFamily="34" charset="0"/>
              </a:rPr>
              <a:t> </a:t>
            </a:r>
          </a:p>
          <a:p>
            <a:pPr marL="342900" indent="-342900">
              <a:buFont typeface="+mj-lt"/>
              <a:buAutoNum type="arabicParenR"/>
            </a:pPr>
            <a:r>
              <a:rPr lang="en-US" sz="2400" i="1" dirty="0" err="1" smtClean="0">
                <a:solidFill>
                  <a:schemeClr val="tx1"/>
                </a:solidFill>
                <a:latin typeface="Arial Narrow" pitchFamily="34" charset="0"/>
              </a:rPr>
              <a:t>Menjalankan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promosi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melalui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persatuan-persatuan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industri</a:t>
            </a:r>
            <a:r>
              <a:rPr lang="en-US" sz="2400" i="1" dirty="0" smtClean="0">
                <a:solidFill>
                  <a:schemeClr val="tx1"/>
                </a:solidFill>
                <a:latin typeface="Arial Narrow" pitchFamily="34" charset="0"/>
              </a:rPr>
              <a:t>.</a:t>
            </a:r>
          </a:p>
          <a:p>
            <a:pPr marL="342900" indent="-342900">
              <a:buFont typeface="+mj-lt"/>
              <a:buAutoNum type="arabicParenR"/>
            </a:pPr>
            <a:r>
              <a:rPr lang="en-US" sz="2400" i="1" dirty="0" err="1" smtClean="0">
                <a:solidFill>
                  <a:schemeClr val="tx1"/>
                </a:solidFill>
                <a:latin typeface="Arial Narrow" pitchFamily="34" charset="0"/>
              </a:rPr>
              <a:t>Bekerjasama</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dengan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agensi</a:t>
            </a:r>
            <a:r>
              <a:rPr lang="en-US" sz="2400" i="1" dirty="0" smtClean="0">
                <a:solidFill>
                  <a:schemeClr val="tx1"/>
                </a:solidFill>
                <a:latin typeface="Arial Narrow" pitchFamily="34" charset="0"/>
              </a:rPr>
              <a:t> lain </a:t>
            </a:r>
            <a:r>
              <a:rPr lang="en-US" sz="2400" i="1" dirty="0" err="1" smtClean="0">
                <a:solidFill>
                  <a:schemeClr val="tx1"/>
                </a:solidFill>
                <a:latin typeface="Arial Narrow" pitchFamily="34" charset="0"/>
              </a:rPr>
              <a:t>seperti</a:t>
            </a:r>
            <a:r>
              <a:rPr lang="en-US" sz="2400" i="1" dirty="0" smtClean="0">
                <a:solidFill>
                  <a:schemeClr val="tx1"/>
                </a:solidFill>
                <a:latin typeface="Arial Narrow" pitchFamily="34" charset="0"/>
              </a:rPr>
              <a:t> SIRIM, NCSB, Moody </a:t>
            </a:r>
            <a:r>
              <a:rPr lang="en-US" sz="2400" i="1" dirty="0" err="1" smtClean="0">
                <a:solidFill>
                  <a:schemeClr val="tx1"/>
                </a:solidFill>
                <a:latin typeface="Arial Narrow" pitchFamily="34" charset="0"/>
              </a:rPr>
              <a:t>untuk</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mempromosi</a:t>
            </a:r>
            <a:r>
              <a:rPr lang="en-US" sz="2400" i="1" dirty="0" smtClean="0">
                <a:solidFill>
                  <a:schemeClr val="tx1"/>
                </a:solidFill>
                <a:latin typeface="Arial Narrow" pitchFamily="34" charset="0"/>
              </a:rPr>
              <a:t> OSHMS</a:t>
            </a:r>
            <a:endParaRPr lang="en-US" sz="2400" i="1" dirty="0">
              <a:solidFill>
                <a:schemeClr val="tx1"/>
              </a:solidFill>
              <a:latin typeface="Arial Narrow" pitchFamily="34" charset="0"/>
            </a:endParaRPr>
          </a:p>
        </p:txBody>
      </p:sp>
      <p:sp>
        <p:nvSpPr>
          <p:cNvPr id="2" name="Rectangle 1"/>
          <p:cNvSpPr/>
          <p:nvPr/>
        </p:nvSpPr>
        <p:spPr>
          <a:xfrm>
            <a:off x="7304072" y="3337812"/>
            <a:ext cx="4727507" cy="2923877"/>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lvl="0" algn="ctr">
              <a:lnSpc>
                <a:spcPct val="115000"/>
              </a:lnSpc>
              <a:spcAft>
                <a:spcPts val="0"/>
              </a:spcAft>
            </a:pPr>
            <a:r>
              <a:rPr lang="ms-MY"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kesedaran, pengetahuan dan komitmen majikan dan pekerja mengenai Budaya Pencegahan</a:t>
            </a:r>
            <a:endParaRPr lang="en-MY" sz="3200" dirty="0">
              <a:solidFill>
                <a:schemeClr val="bg1"/>
              </a:solidFill>
              <a:effectLst/>
              <a:ea typeface="Calibri" panose="020F0502020204030204" pitchFamily="34" charset="0"/>
              <a:cs typeface="Times New Roman" panose="02020603050405020304" pitchFamily="18" charset="0"/>
            </a:endParaRPr>
          </a:p>
        </p:txBody>
      </p:sp>
      <p:sp>
        <p:nvSpPr>
          <p:cNvPr id="18" name="Flowchart: Process 17"/>
          <p:cNvSpPr/>
          <p:nvPr/>
        </p:nvSpPr>
        <p:spPr>
          <a:xfrm>
            <a:off x="813878" y="148366"/>
            <a:ext cx="7550476" cy="1054216"/>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2:</a:t>
            </a:r>
          </a:p>
          <a:p>
            <a:pPr marL="1377950" lvl="0"/>
            <a:r>
              <a:rPr lang="en-US" sz="2400" b="1" dirty="0" smtClean="0">
                <a:solidFill>
                  <a:schemeClr val="bg1"/>
                </a:solidFill>
                <a:latin typeface="Arial Narrow" pitchFamily="34" charset="0"/>
              </a:rPr>
              <a:t>STRENGTHEN OSH MANAGEMENT IN THE WORKPLACE</a:t>
            </a:r>
          </a:p>
        </p:txBody>
      </p:sp>
      <p:sp>
        <p:nvSpPr>
          <p:cNvPr id="19" name="Rectangle 4"/>
          <p:cNvSpPr>
            <a:spLocks noChangeArrowheads="1"/>
          </p:cNvSpPr>
          <p:nvPr/>
        </p:nvSpPr>
        <p:spPr bwMode="auto">
          <a:xfrm>
            <a:off x="601529" y="196895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a:off x="7304072" y="2752913"/>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
        <p:nvSpPr>
          <p:cNvPr id="21" name="Rectangle 4"/>
          <p:cNvSpPr>
            <a:spLocks noChangeArrowheads="1"/>
          </p:cNvSpPr>
          <p:nvPr/>
        </p:nvSpPr>
        <p:spPr bwMode="auto">
          <a:xfrm rot="21061002">
            <a:off x="337257" y="300461"/>
            <a:ext cx="1655478" cy="1446550"/>
          </a:xfrm>
          <a:prstGeom prst="rect">
            <a:avLst/>
          </a:prstGeom>
          <a:solidFill>
            <a:srgbClr val="00B05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22" name="Rectangle 4"/>
          <p:cNvSpPr>
            <a:spLocks noChangeArrowheads="1"/>
          </p:cNvSpPr>
          <p:nvPr/>
        </p:nvSpPr>
        <p:spPr bwMode="auto">
          <a:xfrm rot="20424666">
            <a:off x="8721873" y="472836"/>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P3</a:t>
            </a:r>
            <a:endParaRPr lang="en-US" sz="40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888502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Off-page Connector 13"/>
          <p:cNvSpPr/>
          <p:nvPr/>
        </p:nvSpPr>
        <p:spPr>
          <a:xfrm rot="1272419">
            <a:off x="9700037" y="719487"/>
            <a:ext cx="2164636" cy="1398628"/>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solidFill>
                  <a:schemeClr val="tx1"/>
                </a:solidFill>
                <a:latin typeface="Arial Narrow" pitchFamily="34" charset="0"/>
              </a:rPr>
              <a:t>OSH Innovation Program</a:t>
            </a:r>
          </a:p>
        </p:txBody>
      </p:sp>
      <p:sp>
        <p:nvSpPr>
          <p:cNvPr id="29" name="Rectangle 28"/>
          <p:cNvSpPr/>
          <p:nvPr/>
        </p:nvSpPr>
        <p:spPr>
          <a:xfrm>
            <a:off x="562964" y="2530166"/>
            <a:ext cx="6405727" cy="3875863"/>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2400" i="1" dirty="0" err="1" smtClean="0">
                <a:solidFill>
                  <a:schemeClr val="tx1"/>
                </a:solidFill>
                <a:latin typeface="Arial Narrow" pitchFamily="34" charset="0"/>
              </a:rPr>
              <a:t>Pengumpulan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amalan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terbaik</a:t>
            </a:r>
            <a:r>
              <a:rPr lang="en-US" sz="2400" i="1" dirty="0" smtClean="0">
                <a:solidFill>
                  <a:schemeClr val="tx1"/>
                </a:solidFill>
                <a:latin typeface="Arial Narrow" pitchFamily="34" charset="0"/>
              </a:rPr>
              <a:t> KKP (best practices) </a:t>
            </a:r>
            <a:r>
              <a:rPr lang="en-US" sz="2400" i="1" dirty="0" err="1" smtClean="0">
                <a:solidFill>
                  <a:schemeClr val="tx1"/>
                </a:solidFill>
                <a:latin typeface="Arial Narrow" pitchFamily="34" charset="0"/>
              </a:rPr>
              <a:t>melalui</a:t>
            </a:r>
            <a:r>
              <a:rPr lang="en-US" sz="2400" i="1" dirty="0" smtClean="0">
                <a:solidFill>
                  <a:schemeClr val="tx1"/>
                </a:solidFill>
                <a:latin typeface="Arial Narrow" pitchFamily="34" charset="0"/>
              </a:rPr>
              <a:t> program compliance support </a:t>
            </a:r>
            <a:r>
              <a:rPr lang="en-US" sz="2400" i="1" dirty="0" err="1" smtClean="0">
                <a:solidFill>
                  <a:schemeClr val="tx1"/>
                </a:solidFill>
                <a:latin typeface="Arial Narrow" pitchFamily="34" charset="0"/>
              </a:rPr>
              <a:t>dan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pertandingan</a:t>
            </a:r>
            <a:endParaRPr lang="en-US" sz="2400" i="1" dirty="0" smtClean="0">
              <a:solidFill>
                <a:schemeClr val="tx1"/>
              </a:solidFill>
              <a:latin typeface="Arial Narrow" pitchFamily="34" charset="0"/>
            </a:endParaRPr>
          </a:p>
          <a:p>
            <a:pPr marL="342900" indent="-342900">
              <a:buFont typeface="+mj-lt"/>
              <a:buAutoNum type="arabicParenR"/>
            </a:pPr>
            <a:r>
              <a:rPr lang="en-US" sz="2400" i="1" dirty="0" err="1" smtClean="0">
                <a:solidFill>
                  <a:schemeClr val="tx1"/>
                </a:solidFill>
                <a:latin typeface="Arial Narrow" pitchFamily="34" charset="0"/>
              </a:rPr>
              <a:t>Mewujudkan</a:t>
            </a:r>
            <a:r>
              <a:rPr lang="en-US" sz="2400" i="1" dirty="0" smtClean="0">
                <a:solidFill>
                  <a:schemeClr val="tx1"/>
                </a:solidFill>
                <a:latin typeface="Arial Narrow" pitchFamily="34" charset="0"/>
              </a:rPr>
              <a:t> platform </a:t>
            </a:r>
            <a:r>
              <a:rPr lang="en-US" sz="2400" i="1" dirty="0" err="1" smtClean="0">
                <a:solidFill>
                  <a:schemeClr val="tx1"/>
                </a:solidFill>
                <a:latin typeface="Arial Narrow" pitchFamily="34" charset="0"/>
              </a:rPr>
              <a:t>perkongsian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amalan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terbaik</a:t>
            </a:r>
            <a:r>
              <a:rPr lang="en-US" sz="2400" i="1" dirty="0" smtClean="0">
                <a:solidFill>
                  <a:schemeClr val="tx1"/>
                </a:solidFill>
                <a:latin typeface="Arial Narrow" pitchFamily="34" charset="0"/>
              </a:rPr>
              <a:t> KKP yang </a:t>
            </a:r>
            <a:r>
              <a:rPr lang="en-US" sz="2400" i="1" dirty="0" err="1" smtClean="0">
                <a:solidFill>
                  <a:schemeClr val="tx1"/>
                </a:solidFill>
                <a:latin typeface="Arial Narrow" pitchFamily="34" charset="0"/>
              </a:rPr>
              <a:t>mudah</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dicapai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oleh</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kumpulan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sasar</a:t>
            </a:r>
            <a:r>
              <a:rPr lang="en-US" sz="2400" i="1" dirty="0" smtClean="0">
                <a:solidFill>
                  <a:schemeClr val="tx1"/>
                </a:solidFill>
                <a:latin typeface="Arial Narrow" pitchFamily="34" charset="0"/>
              </a:rPr>
              <a:t> </a:t>
            </a:r>
          </a:p>
          <a:p>
            <a:pPr marL="342900" indent="-342900">
              <a:buFont typeface="+mj-lt"/>
              <a:buAutoNum type="arabicParenR"/>
            </a:pPr>
            <a:r>
              <a:rPr lang="en-US" sz="2400" i="1" dirty="0" err="1" smtClean="0">
                <a:solidFill>
                  <a:schemeClr val="tx1"/>
                </a:solidFill>
                <a:latin typeface="Arial Narrow" pitchFamily="34" charset="0"/>
              </a:rPr>
              <a:t>Mengadakan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anugerah</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pengikitirafan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amalan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terbaik</a:t>
            </a:r>
            <a:r>
              <a:rPr lang="en-US" sz="2400" i="1" dirty="0" smtClean="0">
                <a:solidFill>
                  <a:schemeClr val="tx1"/>
                </a:solidFill>
                <a:latin typeface="Arial Narrow" pitchFamily="34" charset="0"/>
              </a:rPr>
              <a:t> KKP </a:t>
            </a:r>
            <a:r>
              <a:rPr lang="en-US" sz="2400" i="1" dirty="0" err="1" smtClean="0">
                <a:solidFill>
                  <a:schemeClr val="tx1"/>
                </a:solidFill>
                <a:latin typeface="Arial Narrow" pitchFamily="34" charset="0"/>
              </a:rPr>
              <a:t>di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kalangan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majikan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pekerja</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pengamal</a:t>
            </a:r>
            <a:r>
              <a:rPr lang="en-US" sz="2400" i="1" dirty="0" smtClean="0">
                <a:solidFill>
                  <a:schemeClr val="tx1"/>
                </a:solidFill>
                <a:latin typeface="Arial Narrow" pitchFamily="34" charset="0"/>
              </a:rPr>
              <a:t> KKP</a:t>
            </a:r>
            <a:endParaRPr lang="en-US" sz="2400" i="1" dirty="0">
              <a:solidFill>
                <a:schemeClr val="tx1"/>
              </a:solidFill>
              <a:latin typeface="Arial Narrow" pitchFamily="34" charset="0"/>
            </a:endParaRPr>
          </a:p>
        </p:txBody>
      </p:sp>
      <p:sp>
        <p:nvSpPr>
          <p:cNvPr id="2" name="Rectangle 1"/>
          <p:cNvSpPr/>
          <p:nvPr/>
        </p:nvSpPr>
        <p:spPr>
          <a:xfrm>
            <a:off x="7049446" y="3259259"/>
            <a:ext cx="4994901" cy="3065455"/>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algn="ctr">
              <a:lnSpc>
                <a:spcPct val="115000"/>
              </a:lnSpc>
              <a:spcAft>
                <a:spcPts val="0"/>
              </a:spcAft>
            </a:pPr>
            <a:r>
              <a:rPr lang="ms-MY"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Pengumpulan dan perkongsian kaedah penyelesaian KKP yang kreatif dan inovatif untuk membantu industri menguruskan keselamatan dan kesihatan pekerjaan dengan cekap dan berkesan.</a:t>
            </a:r>
            <a:endParaRPr lang="en-MY" sz="2400" dirty="0">
              <a:solidFill>
                <a:schemeClr val="bg1"/>
              </a:solidFill>
              <a:effectLst/>
              <a:ea typeface="Calibri" panose="020F0502020204030204" pitchFamily="34" charset="0"/>
              <a:cs typeface="Times New Roman" panose="02020603050405020304" pitchFamily="18" charset="0"/>
            </a:endParaRPr>
          </a:p>
        </p:txBody>
      </p:sp>
      <p:sp>
        <p:nvSpPr>
          <p:cNvPr id="18" name="Flowchart: Process 17"/>
          <p:cNvSpPr/>
          <p:nvPr/>
        </p:nvSpPr>
        <p:spPr>
          <a:xfrm>
            <a:off x="813878" y="148366"/>
            <a:ext cx="7550476" cy="1054216"/>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2:</a:t>
            </a:r>
          </a:p>
          <a:p>
            <a:pPr marL="1377950" lvl="0"/>
            <a:r>
              <a:rPr lang="en-US" sz="2400" b="1" dirty="0" smtClean="0">
                <a:solidFill>
                  <a:schemeClr val="bg1"/>
                </a:solidFill>
                <a:latin typeface="Arial Narrow" pitchFamily="34" charset="0"/>
              </a:rPr>
              <a:t>STRENGTHEN OSH MANAGEMENT IN THE WORKPLACE</a:t>
            </a:r>
          </a:p>
        </p:txBody>
      </p:sp>
      <p:sp>
        <p:nvSpPr>
          <p:cNvPr id="19" name="Rectangle 4"/>
          <p:cNvSpPr>
            <a:spLocks noChangeArrowheads="1"/>
          </p:cNvSpPr>
          <p:nvPr/>
        </p:nvSpPr>
        <p:spPr bwMode="auto">
          <a:xfrm>
            <a:off x="601529" y="196895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a:off x="7049446" y="2713042"/>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
        <p:nvSpPr>
          <p:cNvPr id="21" name="Rectangle 4"/>
          <p:cNvSpPr>
            <a:spLocks noChangeArrowheads="1"/>
          </p:cNvSpPr>
          <p:nvPr/>
        </p:nvSpPr>
        <p:spPr bwMode="auto">
          <a:xfrm rot="21061002">
            <a:off x="337257" y="300461"/>
            <a:ext cx="1655478" cy="1446550"/>
          </a:xfrm>
          <a:prstGeom prst="rect">
            <a:avLst/>
          </a:prstGeom>
          <a:solidFill>
            <a:srgbClr val="00B05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22" name="Rectangle 4"/>
          <p:cNvSpPr>
            <a:spLocks noChangeArrowheads="1"/>
          </p:cNvSpPr>
          <p:nvPr/>
        </p:nvSpPr>
        <p:spPr bwMode="auto">
          <a:xfrm rot="20424666">
            <a:off x="8864101" y="669793"/>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P4</a:t>
            </a:r>
            <a:endParaRPr lang="en-US" sz="40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398912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Off-page Connector 14"/>
          <p:cNvSpPr/>
          <p:nvPr/>
        </p:nvSpPr>
        <p:spPr>
          <a:xfrm rot="1185617">
            <a:off x="9546430" y="672216"/>
            <a:ext cx="2293679" cy="1452650"/>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b="1" smtClean="0">
              <a:solidFill>
                <a:schemeClr val="tx1"/>
              </a:solidFill>
              <a:latin typeface="Arial Narrow" pitchFamily="34" charset="0"/>
            </a:endParaRPr>
          </a:p>
          <a:p>
            <a:pPr algn="ctr"/>
            <a:r>
              <a:rPr lang="en-US" sz="2400" b="1" smtClean="0">
                <a:solidFill>
                  <a:schemeClr val="tx1"/>
                </a:solidFill>
                <a:latin typeface="Arial Narrow" pitchFamily="34" charset="0"/>
              </a:rPr>
              <a:t>Strategic and Effective Enforcement</a:t>
            </a:r>
          </a:p>
          <a:p>
            <a:pPr algn="ctr"/>
            <a:endParaRPr lang="en-US" sz="2400" b="1" dirty="0" smtClean="0">
              <a:solidFill>
                <a:schemeClr val="tx1"/>
              </a:solidFill>
              <a:latin typeface="Arial Narrow" pitchFamily="34" charset="0"/>
            </a:endParaRPr>
          </a:p>
        </p:txBody>
      </p:sp>
      <p:sp>
        <p:nvSpPr>
          <p:cNvPr id="31" name="Rectangle 30"/>
          <p:cNvSpPr/>
          <p:nvPr/>
        </p:nvSpPr>
        <p:spPr>
          <a:xfrm>
            <a:off x="601529" y="2530166"/>
            <a:ext cx="6376787" cy="3797943"/>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2400" i="1" dirty="0" smtClean="0">
                <a:solidFill>
                  <a:schemeClr val="tx1"/>
                </a:solidFill>
                <a:latin typeface="Arial Narrow" pitchFamily="34" charset="0"/>
              </a:rPr>
              <a:t>Outsourcing </a:t>
            </a:r>
            <a:r>
              <a:rPr lang="en-US" sz="2400" i="1" dirty="0" err="1" smtClean="0">
                <a:solidFill>
                  <a:schemeClr val="tx1"/>
                </a:solidFill>
                <a:latin typeface="Arial Narrow" pitchFamily="34" charset="0"/>
              </a:rPr>
              <a:t>pemeriksaan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statutori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bagi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memberi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fokus</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kepada</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pemeriksaan</a:t>
            </a:r>
            <a:r>
              <a:rPr lang="en-US" sz="2400" i="1" dirty="0" smtClean="0">
                <a:solidFill>
                  <a:schemeClr val="tx1"/>
                </a:solidFill>
                <a:latin typeface="Arial Narrow" pitchFamily="34" charset="0"/>
              </a:rPr>
              <a:t> KKP di </a:t>
            </a:r>
            <a:r>
              <a:rPr lang="en-US" sz="2400" i="1" dirty="0" err="1" smtClean="0">
                <a:solidFill>
                  <a:schemeClr val="tx1"/>
                </a:solidFill>
                <a:latin typeface="Arial Narrow" pitchFamily="34" charset="0"/>
              </a:rPr>
              <a:t>tempat</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kerja</a:t>
            </a:r>
            <a:r>
              <a:rPr lang="en-US" sz="2400" i="1" dirty="0" smtClean="0">
                <a:solidFill>
                  <a:schemeClr val="tx1"/>
                </a:solidFill>
                <a:latin typeface="Arial Narrow" pitchFamily="34" charset="0"/>
              </a:rPr>
              <a:t>. </a:t>
            </a:r>
          </a:p>
          <a:p>
            <a:pPr marL="342900" indent="-342900">
              <a:buFont typeface="+mj-lt"/>
              <a:buAutoNum type="arabicParenR"/>
            </a:pPr>
            <a:r>
              <a:rPr lang="en-US" sz="2400" i="1" dirty="0" err="1" smtClean="0">
                <a:solidFill>
                  <a:schemeClr val="tx1"/>
                </a:solidFill>
                <a:latin typeface="Arial Narrow" pitchFamily="34" charset="0"/>
              </a:rPr>
              <a:t>Mengadakan</a:t>
            </a:r>
            <a:r>
              <a:rPr lang="en-US" sz="2400" i="1" dirty="0" smtClean="0">
                <a:solidFill>
                  <a:schemeClr val="tx1"/>
                </a:solidFill>
                <a:latin typeface="Arial Narrow" pitchFamily="34" charset="0"/>
              </a:rPr>
              <a:t> plan </a:t>
            </a:r>
            <a:r>
              <a:rPr lang="en-US" sz="2400" i="1" dirty="0" err="1" smtClean="0">
                <a:solidFill>
                  <a:schemeClr val="tx1"/>
                </a:solidFill>
                <a:latin typeface="Arial Narrow" pitchFamily="34" charset="0"/>
              </a:rPr>
              <a:t>penguatkuasaan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mengikut</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sektor</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berasaskan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risiko</a:t>
            </a:r>
            <a:r>
              <a:rPr lang="en-US" sz="2400" i="1" dirty="0" smtClean="0">
                <a:solidFill>
                  <a:schemeClr val="tx1"/>
                </a:solidFill>
                <a:latin typeface="Arial Narrow" pitchFamily="34" charset="0"/>
              </a:rPr>
              <a:t> (risk based) </a:t>
            </a:r>
          </a:p>
          <a:p>
            <a:pPr marL="342900" indent="-342900">
              <a:buFont typeface="+mj-lt"/>
              <a:buAutoNum type="arabicParenR"/>
            </a:pPr>
            <a:r>
              <a:rPr lang="en-US" sz="2400" i="1" dirty="0" err="1" smtClean="0">
                <a:solidFill>
                  <a:schemeClr val="tx1"/>
                </a:solidFill>
                <a:latin typeface="Arial Narrow" pitchFamily="34" charset="0"/>
              </a:rPr>
              <a:t>Melaksanakan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dasar</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penguatkuasaan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tindakan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punitif</a:t>
            </a:r>
            <a:r>
              <a:rPr lang="en-US" sz="2400" i="1" dirty="0" smtClean="0">
                <a:solidFill>
                  <a:schemeClr val="tx1"/>
                </a:solidFill>
                <a:latin typeface="Arial Narrow" pitchFamily="34" charset="0"/>
              </a:rPr>
              <a:t> yang </a:t>
            </a:r>
            <a:r>
              <a:rPr lang="en-US" sz="2400" i="1" dirty="0" err="1" smtClean="0">
                <a:solidFill>
                  <a:schemeClr val="tx1"/>
                </a:solidFill>
                <a:latin typeface="Arial Narrow" pitchFamily="34" charset="0"/>
              </a:rPr>
              <a:t>telus</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adil</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contoh</a:t>
            </a:r>
            <a:r>
              <a:rPr lang="en-US" sz="2400" i="1" dirty="0" smtClean="0">
                <a:solidFill>
                  <a:schemeClr val="tx1"/>
                </a:solidFill>
                <a:latin typeface="Arial Narrow" pitchFamily="34" charset="0"/>
              </a:rPr>
              <a:t>: EUM)</a:t>
            </a:r>
          </a:p>
          <a:p>
            <a:pPr marL="342900" indent="-342900">
              <a:buFont typeface="+mj-lt"/>
              <a:buAutoNum type="arabicParenR"/>
            </a:pPr>
            <a:r>
              <a:rPr lang="en-US" sz="2400" i="1" dirty="0" err="1" smtClean="0">
                <a:solidFill>
                  <a:schemeClr val="tx1"/>
                </a:solidFill>
                <a:latin typeface="Arial Narrow" pitchFamily="34" charset="0"/>
              </a:rPr>
              <a:t>Membangunkan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garis</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panduan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pemeriksaan</a:t>
            </a:r>
            <a:r>
              <a:rPr lang="en-US" sz="2400" i="1" dirty="0" smtClean="0">
                <a:solidFill>
                  <a:schemeClr val="tx1"/>
                </a:solidFill>
                <a:latin typeface="Arial Narrow" pitchFamily="34" charset="0"/>
              </a:rPr>
              <a:t>  / </a:t>
            </a:r>
            <a:r>
              <a:rPr lang="en-US" sz="2400" i="1" dirty="0" err="1" smtClean="0">
                <a:solidFill>
                  <a:schemeClr val="tx1"/>
                </a:solidFill>
                <a:latin typeface="Arial Narrow" pitchFamily="34" charset="0"/>
              </a:rPr>
              <a:t>pengauditan</a:t>
            </a:r>
            <a:r>
              <a:rPr lang="en-US" sz="2400" i="1" dirty="0" smtClean="0">
                <a:solidFill>
                  <a:schemeClr val="tx1"/>
                </a:solidFill>
                <a:latin typeface="Arial Narrow" pitchFamily="34" charset="0"/>
              </a:rPr>
              <a:t> KKP </a:t>
            </a:r>
            <a:r>
              <a:rPr lang="en-US" sz="2400" i="1" dirty="0" err="1" smtClean="0">
                <a:solidFill>
                  <a:schemeClr val="tx1"/>
                </a:solidFill>
                <a:latin typeface="Arial Narrow" pitchFamily="34" charset="0"/>
              </a:rPr>
              <a:t>kendiri</a:t>
            </a:r>
            <a:endParaRPr lang="en-US" sz="2400" i="1" dirty="0">
              <a:solidFill>
                <a:schemeClr val="tx1"/>
              </a:solidFill>
              <a:latin typeface="Arial Narrow" pitchFamily="34" charset="0"/>
            </a:endParaRPr>
          </a:p>
        </p:txBody>
      </p:sp>
      <p:sp>
        <p:nvSpPr>
          <p:cNvPr id="2" name="Rectangle 1"/>
          <p:cNvSpPr/>
          <p:nvPr/>
        </p:nvSpPr>
        <p:spPr>
          <a:xfrm>
            <a:off x="7042934" y="3970541"/>
            <a:ext cx="4650934" cy="2357568"/>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marL="457200" algn="ctr">
              <a:lnSpc>
                <a:spcPct val="115000"/>
              </a:lnSpc>
              <a:spcAft>
                <a:spcPts val="0"/>
              </a:spcAft>
            </a:pPr>
            <a:r>
              <a:rPr lang="ms-MY"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tahap pematuhan perundangan KKP di tempat kerja.</a:t>
            </a:r>
            <a:endParaRPr lang="en-MY" sz="3200" dirty="0">
              <a:solidFill>
                <a:schemeClr val="bg1"/>
              </a:solidFill>
              <a:effectLst/>
              <a:ea typeface="Calibri" panose="020F0502020204030204" pitchFamily="34" charset="0"/>
              <a:cs typeface="Times New Roman" panose="02020603050405020304" pitchFamily="18" charset="0"/>
            </a:endParaRPr>
          </a:p>
        </p:txBody>
      </p:sp>
      <p:sp>
        <p:nvSpPr>
          <p:cNvPr id="18" name="Flowchart: Process 17"/>
          <p:cNvSpPr/>
          <p:nvPr/>
        </p:nvSpPr>
        <p:spPr>
          <a:xfrm>
            <a:off x="813878" y="148366"/>
            <a:ext cx="7550476" cy="1054216"/>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2:</a:t>
            </a:r>
          </a:p>
          <a:p>
            <a:pPr marL="1377950" lvl="0"/>
            <a:r>
              <a:rPr lang="en-US" sz="2400" b="1" dirty="0" smtClean="0">
                <a:solidFill>
                  <a:schemeClr val="bg1"/>
                </a:solidFill>
                <a:latin typeface="Arial Narrow" pitchFamily="34" charset="0"/>
              </a:rPr>
              <a:t>STRENGTHEN OSH MANAGEMENT IN THE WORKPLACE</a:t>
            </a:r>
          </a:p>
        </p:txBody>
      </p:sp>
      <p:sp>
        <p:nvSpPr>
          <p:cNvPr id="19" name="Rectangle 4"/>
          <p:cNvSpPr>
            <a:spLocks noChangeArrowheads="1"/>
          </p:cNvSpPr>
          <p:nvPr/>
        </p:nvSpPr>
        <p:spPr bwMode="auto">
          <a:xfrm>
            <a:off x="601529" y="196895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a:off x="7042934" y="3442281"/>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
        <p:nvSpPr>
          <p:cNvPr id="21" name="Rectangle 4"/>
          <p:cNvSpPr>
            <a:spLocks noChangeArrowheads="1"/>
          </p:cNvSpPr>
          <p:nvPr/>
        </p:nvSpPr>
        <p:spPr bwMode="auto">
          <a:xfrm rot="21061002">
            <a:off x="337257" y="300461"/>
            <a:ext cx="1655478" cy="1446550"/>
          </a:xfrm>
          <a:prstGeom prst="rect">
            <a:avLst/>
          </a:prstGeom>
          <a:solidFill>
            <a:srgbClr val="00B05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22" name="Rectangle 4"/>
          <p:cNvSpPr>
            <a:spLocks noChangeArrowheads="1"/>
          </p:cNvSpPr>
          <p:nvPr/>
        </p:nvSpPr>
        <p:spPr bwMode="auto">
          <a:xfrm rot="20424666">
            <a:off x="8732270" y="669793"/>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P5</a:t>
            </a:r>
            <a:endParaRPr lang="en-US" sz="40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93985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813878" y="148366"/>
            <a:ext cx="7550476" cy="1054216"/>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2:</a:t>
            </a:r>
          </a:p>
          <a:p>
            <a:pPr marL="1377950" lvl="0"/>
            <a:r>
              <a:rPr lang="en-US" sz="2400" b="1" dirty="0" smtClean="0">
                <a:solidFill>
                  <a:schemeClr val="bg1"/>
                </a:solidFill>
                <a:latin typeface="Arial Narrow" pitchFamily="34" charset="0"/>
              </a:rPr>
              <a:t>STRENGTHEN OSH MANAGEMENT IN THE WORKPLACE</a:t>
            </a:r>
          </a:p>
        </p:txBody>
      </p:sp>
      <p:sp>
        <p:nvSpPr>
          <p:cNvPr id="16" name="Flowchart: Off-page Connector 15"/>
          <p:cNvSpPr/>
          <p:nvPr/>
        </p:nvSpPr>
        <p:spPr>
          <a:xfrm rot="983601">
            <a:off x="9360176" y="799715"/>
            <a:ext cx="2624787" cy="1374277"/>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smtClean="0">
                <a:solidFill>
                  <a:schemeClr val="tx1"/>
                </a:solidFill>
                <a:latin typeface="Arial Narrow" pitchFamily="34" charset="0"/>
              </a:rPr>
              <a:t>Improving the Quantity &amp; Quality of OSH Practitioners</a:t>
            </a:r>
            <a:endParaRPr lang="en-US" sz="2000" b="1" dirty="0">
              <a:solidFill>
                <a:schemeClr val="tx1"/>
              </a:solidFill>
              <a:latin typeface="Arial Narrow" pitchFamily="34" charset="0"/>
            </a:endParaRPr>
          </a:p>
        </p:txBody>
      </p:sp>
      <p:sp>
        <p:nvSpPr>
          <p:cNvPr id="33" name="Rectangle 32"/>
          <p:cNvSpPr/>
          <p:nvPr/>
        </p:nvSpPr>
        <p:spPr>
          <a:xfrm>
            <a:off x="601529" y="2532193"/>
            <a:ext cx="6357535" cy="3821612"/>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endParaRPr lang="en-US" sz="2400" i="1" dirty="0" smtClean="0">
              <a:solidFill>
                <a:schemeClr val="tx1"/>
              </a:solidFill>
              <a:latin typeface="Arial Narrow" pitchFamily="34" charset="0"/>
            </a:endParaRPr>
          </a:p>
          <a:p>
            <a:pPr marL="342900" indent="-342900">
              <a:buFont typeface="+mj-lt"/>
              <a:buAutoNum type="arabicParenR"/>
            </a:pPr>
            <a:r>
              <a:rPr lang="en-US" sz="2400" i="1" dirty="0" err="1" smtClean="0">
                <a:solidFill>
                  <a:schemeClr val="tx1"/>
                </a:solidFill>
                <a:latin typeface="Arial Narrow" pitchFamily="34" charset="0"/>
              </a:rPr>
              <a:t>Meningkatkan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bilangan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pengamal</a:t>
            </a:r>
            <a:r>
              <a:rPr lang="en-US" sz="2400" i="1" dirty="0" smtClean="0">
                <a:solidFill>
                  <a:schemeClr val="tx1"/>
                </a:solidFill>
                <a:latin typeface="Arial Narrow" pitchFamily="34" charset="0"/>
              </a:rPr>
              <a:t> KKP </a:t>
            </a:r>
            <a:r>
              <a:rPr lang="en-US" sz="2400" i="1" dirty="0" err="1" smtClean="0">
                <a:solidFill>
                  <a:schemeClr val="tx1"/>
                </a:solidFill>
                <a:latin typeface="Arial Narrow" pitchFamily="34" charset="0"/>
              </a:rPr>
              <a:t>melalui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pertambahan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pusat</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pengajar</a:t>
            </a:r>
            <a:r>
              <a:rPr lang="en-US" sz="2400" i="1" dirty="0" smtClean="0">
                <a:solidFill>
                  <a:schemeClr val="tx1"/>
                </a:solidFill>
                <a:latin typeface="Arial Narrow" pitchFamily="34" charset="0"/>
              </a:rPr>
              <a:t> KKP </a:t>
            </a:r>
            <a:r>
              <a:rPr lang="en-US" sz="2400" i="1" dirty="0" err="1" smtClean="0">
                <a:solidFill>
                  <a:schemeClr val="tx1"/>
                </a:solidFill>
                <a:latin typeface="Arial Narrow" pitchFamily="34" charset="0"/>
              </a:rPr>
              <a:t>dan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memperbanyakkan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kursus</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kompetensi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bagi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pusat</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pengajar</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sedia</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ada</a:t>
            </a:r>
            <a:endParaRPr lang="en-US" sz="2400" i="1" dirty="0" smtClean="0">
              <a:solidFill>
                <a:schemeClr val="tx1"/>
              </a:solidFill>
              <a:latin typeface="Arial Narrow" pitchFamily="34" charset="0"/>
            </a:endParaRPr>
          </a:p>
          <a:p>
            <a:endParaRPr lang="en-US" sz="2400" i="1" dirty="0" smtClean="0">
              <a:solidFill>
                <a:schemeClr val="tx1"/>
              </a:solidFill>
              <a:latin typeface="Arial Narrow" pitchFamily="34" charset="0"/>
            </a:endParaRPr>
          </a:p>
          <a:p>
            <a:pPr marL="342900" indent="-342900">
              <a:buFont typeface="+mj-lt"/>
              <a:buAutoNum type="arabicParenR"/>
            </a:pPr>
            <a:r>
              <a:rPr lang="en-US" sz="2400" i="1" dirty="0" err="1" smtClean="0">
                <a:solidFill>
                  <a:schemeClr val="tx1"/>
                </a:solidFill>
                <a:latin typeface="Arial Narrow" pitchFamily="34" charset="0"/>
              </a:rPr>
              <a:t>Meningkatkan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kualiti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pengamal</a:t>
            </a:r>
            <a:r>
              <a:rPr lang="en-US" sz="2400" i="1" dirty="0" smtClean="0">
                <a:solidFill>
                  <a:schemeClr val="tx1"/>
                </a:solidFill>
                <a:latin typeface="Arial Narrow" pitchFamily="34" charset="0"/>
              </a:rPr>
              <a:t> KKP </a:t>
            </a:r>
            <a:r>
              <a:rPr lang="en-US" sz="2400" i="1" dirty="0" err="1" smtClean="0">
                <a:solidFill>
                  <a:schemeClr val="tx1"/>
                </a:solidFill>
                <a:latin typeface="Arial Narrow" pitchFamily="34" charset="0"/>
              </a:rPr>
              <a:t>melalui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semakan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silibus</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pengajar</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peperiksaan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dan</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fasiliti</a:t>
            </a:r>
            <a:r>
              <a:rPr lang="en-US" sz="2400" i="1" dirty="0" smtClean="0">
                <a:solidFill>
                  <a:schemeClr val="tx1"/>
                </a:solidFill>
                <a:latin typeface="Arial Narrow" pitchFamily="34" charset="0"/>
              </a:rPr>
              <a:t> </a:t>
            </a:r>
            <a:r>
              <a:rPr lang="en-US" sz="2400" i="1" dirty="0" err="1" smtClean="0">
                <a:solidFill>
                  <a:schemeClr val="tx1"/>
                </a:solidFill>
                <a:latin typeface="Arial Narrow" pitchFamily="34" charset="0"/>
              </a:rPr>
              <a:t>latihan</a:t>
            </a:r>
            <a:endParaRPr lang="en-US" sz="2400" i="1" dirty="0" smtClean="0">
              <a:solidFill>
                <a:schemeClr val="tx1"/>
              </a:solidFill>
              <a:latin typeface="Arial Narrow" pitchFamily="34" charset="0"/>
            </a:endParaRPr>
          </a:p>
        </p:txBody>
      </p:sp>
      <p:sp>
        <p:nvSpPr>
          <p:cNvPr id="2" name="Rectangle 1"/>
          <p:cNvSpPr/>
          <p:nvPr/>
        </p:nvSpPr>
        <p:spPr>
          <a:xfrm>
            <a:off x="7049446" y="3783871"/>
            <a:ext cx="4534294" cy="2569934"/>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algn="ctr">
              <a:lnSpc>
                <a:spcPct val="115000"/>
              </a:lnSpc>
              <a:spcAft>
                <a:spcPts val="0"/>
              </a:spcAft>
            </a:pPr>
            <a:r>
              <a:rPr lang="ms-MY"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B</a:t>
            </a:r>
            <a:r>
              <a:rPr lang="ms-MY" sz="28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ilangan pengamal </a:t>
            </a:r>
            <a:r>
              <a:rPr lang="ms-MY"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KKP </a:t>
            </a:r>
            <a:r>
              <a:rPr lang="ms-MY" sz="28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berkualiti mencukupi untuk </a:t>
            </a:r>
            <a:r>
              <a:rPr lang="ms-MY"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menyokong program keselamatan dan kesihatan pekerjaan di tempat kerja</a:t>
            </a:r>
            <a:endParaRPr lang="en-MY" sz="2800" dirty="0">
              <a:solidFill>
                <a:schemeClr val="bg1"/>
              </a:solidFill>
              <a:effectLst/>
              <a:ea typeface="Calibri" panose="020F0502020204030204" pitchFamily="34" charset="0"/>
              <a:cs typeface="Times New Roman" panose="02020603050405020304" pitchFamily="18" charset="0"/>
            </a:endParaRPr>
          </a:p>
        </p:txBody>
      </p:sp>
      <p:sp>
        <p:nvSpPr>
          <p:cNvPr id="18" name="Rectangle 4"/>
          <p:cNvSpPr>
            <a:spLocks noChangeArrowheads="1"/>
          </p:cNvSpPr>
          <p:nvPr/>
        </p:nvSpPr>
        <p:spPr bwMode="auto">
          <a:xfrm>
            <a:off x="601529" y="196895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19" name="Rectangle 4"/>
          <p:cNvSpPr>
            <a:spLocks noChangeArrowheads="1"/>
          </p:cNvSpPr>
          <p:nvPr/>
        </p:nvSpPr>
        <p:spPr bwMode="auto">
          <a:xfrm>
            <a:off x="7049446" y="3203935"/>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rot="21061002">
            <a:off x="337257" y="300461"/>
            <a:ext cx="1655478" cy="1446550"/>
          </a:xfrm>
          <a:prstGeom prst="rect">
            <a:avLst/>
          </a:prstGeom>
          <a:solidFill>
            <a:srgbClr val="00B05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21" name="Rectangle 4"/>
          <p:cNvSpPr>
            <a:spLocks noChangeArrowheads="1"/>
          </p:cNvSpPr>
          <p:nvPr/>
        </p:nvSpPr>
        <p:spPr bwMode="auto">
          <a:xfrm rot="20424666">
            <a:off x="8645642" y="579581"/>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P6</a:t>
            </a:r>
            <a:endParaRPr lang="en-US" sz="40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1819477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Off-page Connector 9"/>
          <p:cNvSpPr/>
          <p:nvPr/>
        </p:nvSpPr>
        <p:spPr>
          <a:xfrm>
            <a:off x="448603" y="3446547"/>
            <a:ext cx="2508428" cy="1086951"/>
          </a:xfrm>
          <a:prstGeom prst="flowChartOffpageConnector">
            <a:avLst/>
          </a:prstGeom>
          <a:solidFill>
            <a:schemeClr val="accent6">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solidFill>
                  <a:schemeClr val="tx1"/>
                </a:solidFill>
                <a:latin typeface="Arial Narrow" pitchFamily="34" charset="0"/>
              </a:rPr>
              <a:t>Networking and Supply Chain</a:t>
            </a:r>
          </a:p>
        </p:txBody>
      </p:sp>
      <p:sp>
        <p:nvSpPr>
          <p:cNvPr id="14" name="Flowchart: Off-page Connector 13"/>
          <p:cNvSpPr/>
          <p:nvPr/>
        </p:nvSpPr>
        <p:spPr>
          <a:xfrm>
            <a:off x="3065742" y="3446547"/>
            <a:ext cx="3000855" cy="1058645"/>
          </a:xfrm>
          <a:prstGeom prst="flowChartOffpageConnector">
            <a:avLst/>
          </a:prstGeom>
          <a:solidFill>
            <a:schemeClr val="accent6">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solidFill>
                  <a:schemeClr val="tx1"/>
                </a:solidFill>
                <a:latin typeface="Arial Narrow" pitchFamily="34" charset="0"/>
              </a:rPr>
              <a:t>OSH Activities by Association</a:t>
            </a:r>
          </a:p>
        </p:txBody>
      </p:sp>
      <p:sp>
        <p:nvSpPr>
          <p:cNvPr id="31" name="Flowchart: Off-page Connector 30"/>
          <p:cNvSpPr/>
          <p:nvPr/>
        </p:nvSpPr>
        <p:spPr>
          <a:xfrm>
            <a:off x="6175310" y="3474853"/>
            <a:ext cx="2648222" cy="1058645"/>
          </a:xfrm>
          <a:prstGeom prst="flowChartOffpageConnector">
            <a:avLst/>
          </a:prstGeom>
          <a:solidFill>
            <a:schemeClr val="accent6">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solidFill>
                  <a:schemeClr val="tx1"/>
                </a:solidFill>
                <a:latin typeface="Arial Narrow" pitchFamily="34" charset="0"/>
              </a:rPr>
              <a:t>OSH Through Social Responsibility</a:t>
            </a:r>
          </a:p>
        </p:txBody>
      </p:sp>
      <p:sp>
        <p:nvSpPr>
          <p:cNvPr id="33" name="Flowchart: Off-page Connector 32"/>
          <p:cNvSpPr/>
          <p:nvPr/>
        </p:nvSpPr>
        <p:spPr>
          <a:xfrm>
            <a:off x="8932244" y="3474853"/>
            <a:ext cx="2814278" cy="1058645"/>
          </a:xfrm>
          <a:prstGeom prst="flowChartOffpageConnector">
            <a:avLst/>
          </a:prstGeom>
          <a:solidFill>
            <a:schemeClr val="accent6">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solidFill>
                  <a:schemeClr val="tx1"/>
                </a:solidFill>
                <a:latin typeface="Arial Narrow" pitchFamily="34" charset="0"/>
              </a:rPr>
              <a:t>OSH For Prospective Employees</a:t>
            </a:r>
          </a:p>
        </p:txBody>
      </p:sp>
      <p:sp>
        <p:nvSpPr>
          <p:cNvPr id="2" name="Rectangle 1"/>
          <p:cNvSpPr/>
          <p:nvPr/>
        </p:nvSpPr>
        <p:spPr>
          <a:xfrm>
            <a:off x="1767902" y="1519259"/>
            <a:ext cx="8718296" cy="1791260"/>
          </a:xfrm>
          <a:prstGeom prst="rect">
            <a:avLst/>
          </a:prstGeom>
        </p:spPr>
        <p:txBody>
          <a:bodyPr wrap="square">
            <a:spAutoFit/>
          </a:bodyPr>
          <a:lstStyle/>
          <a:p>
            <a:pPr lvl="0" algn="ctr">
              <a:lnSpc>
                <a:spcPct val="115000"/>
              </a:lnSpc>
              <a:spcAft>
                <a:spcPts val="0"/>
              </a:spcAft>
            </a:pPr>
            <a:r>
              <a:rPr lang="ms-MY" sz="3200" dirty="0">
                <a:solidFill>
                  <a:srgbClr val="1F497D"/>
                </a:solidFill>
                <a:latin typeface="Arial" panose="020B0604020202020204" pitchFamily="34" charset="0"/>
                <a:ea typeface="Calibri" panose="020F0502020204030204" pitchFamily="34" charset="0"/>
                <a:cs typeface="Times New Roman" panose="02020603050405020304" pitchFamily="18" charset="0"/>
              </a:rPr>
              <a:t>Peningkatan kesedaran, pengetahuan dan komitmen majikan dan pekerja mengenai Budaya Pencegahan</a:t>
            </a:r>
            <a:endParaRPr lang="en-MY" sz="3200" dirty="0">
              <a:effectLst/>
              <a:ea typeface="Calibri" panose="020F0502020204030204" pitchFamily="34" charset="0"/>
              <a:cs typeface="Times New Roman" panose="02020603050405020304" pitchFamily="18" charset="0"/>
            </a:endParaRPr>
          </a:p>
        </p:txBody>
      </p:sp>
      <p:sp>
        <p:nvSpPr>
          <p:cNvPr id="13" name="Flowchart: Process 12"/>
          <p:cNvSpPr/>
          <p:nvPr/>
        </p:nvSpPr>
        <p:spPr>
          <a:xfrm>
            <a:off x="1947552" y="152400"/>
            <a:ext cx="9798970" cy="1142010"/>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2400" b="1" dirty="0" smtClean="0">
                <a:solidFill>
                  <a:schemeClr val="bg1"/>
                </a:solidFill>
              </a:rPr>
              <a:t>                </a:t>
            </a:r>
            <a:r>
              <a:rPr lang="en-US" sz="2400" b="1" dirty="0" smtClean="0">
                <a:solidFill>
                  <a:schemeClr val="bg1"/>
                </a:solidFill>
                <a:latin typeface="Arial Narrow" pitchFamily="34" charset="0"/>
              </a:rPr>
              <a:t>STRATEGY 3:</a:t>
            </a:r>
          </a:p>
          <a:p>
            <a:pPr lvl="0"/>
            <a:r>
              <a:rPr lang="en-US" sz="2400" b="1" dirty="0" smtClean="0">
                <a:solidFill>
                  <a:schemeClr val="bg1"/>
                </a:solidFill>
                <a:latin typeface="Arial Narrow" pitchFamily="34" charset="0"/>
              </a:rPr>
              <a:t>                OSH SHARING &amp; NETWORKING</a:t>
            </a:r>
            <a:endParaRPr lang="en-US" sz="2400" b="1" dirty="0">
              <a:solidFill>
                <a:schemeClr val="bg1"/>
              </a:solidFill>
              <a:latin typeface="Arial Narrow" pitchFamily="34" charset="0"/>
            </a:endParaRPr>
          </a:p>
        </p:txBody>
      </p:sp>
      <p:sp>
        <p:nvSpPr>
          <p:cNvPr id="15" name="Rectangle 4"/>
          <p:cNvSpPr>
            <a:spLocks noChangeArrowheads="1"/>
          </p:cNvSpPr>
          <p:nvPr/>
        </p:nvSpPr>
        <p:spPr bwMode="auto">
          <a:xfrm rot="21348161">
            <a:off x="135374" y="550829"/>
            <a:ext cx="2873251" cy="769441"/>
          </a:xfrm>
          <a:prstGeom prst="rect">
            <a:avLst/>
          </a:prstGeom>
          <a:solidFill>
            <a:srgbClr val="00B05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16" name="Rectangle 4"/>
          <p:cNvSpPr>
            <a:spLocks noChangeArrowheads="1"/>
          </p:cNvSpPr>
          <p:nvPr/>
        </p:nvSpPr>
        <p:spPr bwMode="auto">
          <a:xfrm rot="20424666">
            <a:off x="542616" y="4469587"/>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P1</a:t>
            </a:r>
            <a:endParaRPr lang="en-US" sz="4000" b="1" dirty="0">
              <a:solidFill>
                <a:schemeClr val="bg1"/>
              </a:solidFill>
              <a:latin typeface="Agency FB" pitchFamily="34" charset="0"/>
              <a:ea typeface="+mj-ea"/>
              <a:cs typeface="+mj-cs"/>
            </a:endParaRPr>
          </a:p>
        </p:txBody>
      </p:sp>
      <p:sp>
        <p:nvSpPr>
          <p:cNvPr id="19" name="Rectangle 4"/>
          <p:cNvSpPr>
            <a:spLocks noChangeArrowheads="1"/>
          </p:cNvSpPr>
          <p:nvPr/>
        </p:nvSpPr>
        <p:spPr bwMode="auto">
          <a:xfrm rot="20424666">
            <a:off x="3175659" y="4469585"/>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P2</a:t>
            </a:r>
            <a:endParaRPr lang="en-US" sz="40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rot="20424666">
            <a:off x="6269319" y="4469584"/>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P3</a:t>
            </a:r>
            <a:endParaRPr lang="en-US" sz="4000" b="1" dirty="0">
              <a:solidFill>
                <a:schemeClr val="bg1"/>
              </a:solidFill>
              <a:latin typeface="Agency FB" pitchFamily="34" charset="0"/>
              <a:ea typeface="+mj-ea"/>
              <a:cs typeface="+mj-cs"/>
            </a:endParaRPr>
          </a:p>
        </p:txBody>
      </p:sp>
      <p:sp>
        <p:nvSpPr>
          <p:cNvPr id="22" name="Rectangle 4"/>
          <p:cNvSpPr>
            <a:spLocks noChangeArrowheads="1"/>
          </p:cNvSpPr>
          <p:nvPr/>
        </p:nvSpPr>
        <p:spPr bwMode="auto">
          <a:xfrm rot="20424666">
            <a:off x="9030653" y="4469584"/>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P4</a:t>
            </a:r>
            <a:endParaRPr lang="en-US" sz="40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3899757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524" y="2271861"/>
            <a:ext cx="3026005" cy="4100660"/>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ct val="50000"/>
              </a:spcBef>
              <a:defRPr/>
            </a:pPr>
            <a:r>
              <a:rPr lang="en-US" sz="2800" b="1" dirty="0">
                <a:solidFill>
                  <a:schemeClr val="bg1"/>
                </a:solidFill>
                <a:latin typeface="Agency FB" pitchFamily="34" charset="0"/>
              </a:rPr>
              <a:t>AKTIVITI</a:t>
            </a:r>
          </a:p>
        </p:txBody>
      </p:sp>
      <p:sp>
        <p:nvSpPr>
          <p:cNvPr id="10" name="Flowchart: Off-page Connector 9"/>
          <p:cNvSpPr/>
          <p:nvPr/>
        </p:nvSpPr>
        <p:spPr>
          <a:xfrm rot="1311268">
            <a:off x="8917016" y="553448"/>
            <a:ext cx="2651607" cy="2048987"/>
          </a:xfrm>
          <a:prstGeom prst="flowChartOffpageConnector">
            <a:avLst/>
          </a:prstGeom>
          <a:solidFill>
            <a:schemeClr val="accent5">
              <a:lumMod val="75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solidFill>
                  <a:schemeClr val="bg1"/>
                </a:solidFill>
                <a:latin typeface="Arial Narrow" pitchFamily="34" charset="0"/>
              </a:rPr>
              <a:t>Networking and Supply Chain</a:t>
            </a:r>
          </a:p>
        </p:txBody>
      </p:sp>
      <p:sp>
        <p:nvSpPr>
          <p:cNvPr id="2" name="Rectangle 1"/>
          <p:cNvSpPr/>
          <p:nvPr/>
        </p:nvSpPr>
        <p:spPr>
          <a:xfrm>
            <a:off x="6382669" y="3221045"/>
            <a:ext cx="5363852" cy="3065455"/>
          </a:xfrm>
          <a:prstGeom prst="rect">
            <a:avLst/>
          </a:prstGeom>
          <a:solidFill>
            <a:schemeClr val="accent6">
              <a:lumMod val="50000"/>
            </a:schemeClr>
          </a:solidFill>
          <a:ln>
            <a:noFill/>
          </a:ln>
          <a:scene3d>
            <a:camera prst="orthographicFront"/>
            <a:lightRig rig="threePt" dir="t"/>
          </a:scene3d>
          <a:sp3d>
            <a:bevelT prst="angle"/>
          </a:sp3d>
        </p:spPr>
        <p:txBody>
          <a:bodyPr wrap="square">
            <a:spAutoFit/>
          </a:bodyPr>
          <a:lstStyle/>
          <a:p>
            <a:pPr marL="457200" lvl="0" indent="-457200">
              <a:lnSpc>
                <a:spcPct val="115000"/>
              </a:lnSpc>
              <a:spcAft>
                <a:spcPts val="0"/>
              </a:spcAft>
              <a:buFont typeface="Wingdings" panose="05000000000000000000" pitchFamily="2" charset="2"/>
              <a:buChar char="ü"/>
            </a:pPr>
            <a:r>
              <a:rPr lang="ms-MY"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Penerapan dan pemantapan pengurusan KKP terhadap pembekal oleh organisasi.</a:t>
            </a:r>
            <a:endParaRPr lang="en-MY" sz="2800" dirty="0">
              <a:solidFill>
                <a:schemeClr val="bg1"/>
              </a:solidFill>
              <a:ea typeface="Calibri" panose="020F0502020204030204" pitchFamily="34" charset="0"/>
              <a:cs typeface="Times New Roman" panose="02020603050405020304" pitchFamily="18" charset="0"/>
            </a:endParaRPr>
          </a:p>
          <a:p>
            <a:pPr marL="457200" lvl="0" indent="-457200">
              <a:lnSpc>
                <a:spcPct val="115000"/>
              </a:lnSpc>
              <a:spcAft>
                <a:spcPts val="0"/>
              </a:spcAft>
              <a:buFont typeface="Wingdings" panose="05000000000000000000" pitchFamily="2" charset="2"/>
              <a:buChar char="ü"/>
            </a:pPr>
            <a:r>
              <a:rPr lang="ms-MY"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kesedaran, pengetahuan dan kemahiran KKP di kalangan pembekal</a:t>
            </a:r>
            <a:endParaRPr lang="en-MY" sz="2800" dirty="0">
              <a:solidFill>
                <a:schemeClr val="bg1"/>
              </a:solidFill>
              <a:effectLst/>
              <a:ea typeface="Calibri" panose="020F0502020204030204" pitchFamily="34" charset="0"/>
              <a:cs typeface="Times New Roman" panose="02020603050405020304" pitchFamily="18" charset="0"/>
            </a:endParaRPr>
          </a:p>
        </p:txBody>
      </p:sp>
      <p:sp>
        <p:nvSpPr>
          <p:cNvPr id="13" name="Flowchart: Process 12"/>
          <p:cNvSpPr/>
          <p:nvPr/>
        </p:nvSpPr>
        <p:spPr>
          <a:xfrm>
            <a:off x="980388" y="152400"/>
            <a:ext cx="7564224" cy="1142010"/>
          </a:xfrm>
          <a:prstGeom prst="flowChartProcess">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2800" b="1" dirty="0" smtClean="0">
                <a:solidFill>
                  <a:schemeClr val="bg1"/>
                </a:solidFill>
              </a:rPr>
              <a:t>                </a:t>
            </a:r>
            <a:r>
              <a:rPr lang="en-US" sz="2800" b="1" dirty="0" smtClean="0">
                <a:solidFill>
                  <a:schemeClr val="bg1"/>
                </a:solidFill>
                <a:latin typeface="Arial Narrow" pitchFamily="34" charset="0"/>
              </a:rPr>
              <a:t>STRATEGY 3:</a:t>
            </a:r>
          </a:p>
          <a:p>
            <a:pPr lvl="0"/>
            <a:r>
              <a:rPr lang="en-US" sz="2800" b="1" dirty="0" smtClean="0">
                <a:solidFill>
                  <a:schemeClr val="bg1"/>
                </a:solidFill>
                <a:latin typeface="Arial Narrow" pitchFamily="34" charset="0"/>
              </a:rPr>
              <a:t>                OSH SHARING &amp; NETWORKING</a:t>
            </a:r>
            <a:endParaRPr lang="en-US" sz="2800" b="1" dirty="0">
              <a:solidFill>
                <a:schemeClr val="bg1"/>
              </a:solidFill>
              <a:latin typeface="Arial Narrow" pitchFamily="34" charset="0"/>
            </a:endParaRPr>
          </a:p>
        </p:txBody>
      </p:sp>
      <p:sp>
        <p:nvSpPr>
          <p:cNvPr id="15" name="Rectangle 4"/>
          <p:cNvSpPr>
            <a:spLocks noChangeArrowheads="1"/>
          </p:cNvSpPr>
          <p:nvPr/>
        </p:nvSpPr>
        <p:spPr bwMode="auto">
          <a:xfrm rot="21106972">
            <a:off x="603829" y="375170"/>
            <a:ext cx="1646753" cy="1323439"/>
          </a:xfrm>
          <a:prstGeom prst="rect">
            <a:avLst/>
          </a:prstGeom>
          <a:solidFill>
            <a:schemeClr val="accent4">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OSHMP 2020</a:t>
            </a:r>
            <a:endParaRPr lang="en-US" sz="4000" b="1" dirty="0">
              <a:solidFill>
                <a:schemeClr val="bg1"/>
              </a:solidFill>
              <a:latin typeface="Agency FB" pitchFamily="34" charset="0"/>
              <a:ea typeface="+mj-ea"/>
              <a:cs typeface="+mj-cs"/>
            </a:endParaRPr>
          </a:p>
        </p:txBody>
      </p:sp>
      <p:sp>
        <p:nvSpPr>
          <p:cNvPr id="16" name="Rectangle 4"/>
          <p:cNvSpPr>
            <a:spLocks noChangeArrowheads="1"/>
          </p:cNvSpPr>
          <p:nvPr/>
        </p:nvSpPr>
        <p:spPr bwMode="auto">
          <a:xfrm rot="20424666">
            <a:off x="8638625" y="1172357"/>
            <a:ext cx="851940" cy="707886"/>
          </a:xfrm>
          <a:prstGeom prst="rect">
            <a:avLst/>
          </a:prstGeom>
          <a:solidFill>
            <a:srgbClr val="C00000"/>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P1</a:t>
            </a:r>
            <a:endParaRPr lang="en-US" sz="40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a:off x="6382604" y="2725929"/>
            <a:ext cx="5363917"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
        <p:nvSpPr>
          <p:cNvPr id="3" name="Right Arrow 2"/>
          <p:cNvSpPr/>
          <p:nvPr/>
        </p:nvSpPr>
        <p:spPr>
          <a:xfrm>
            <a:off x="654537" y="2837469"/>
            <a:ext cx="5557727" cy="1649690"/>
          </a:xfrm>
          <a:prstGeom prst="rightArrow">
            <a:avLst>
              <a:gd name="adj1" fmla="val 87548"/>
              <a:gd name="adj2" fmla="val 50000"/>
            </a:avLst>
          </a:prstGeom>
          <a:solidFill>
            <a:schemeClr val="accent4">
              <a:lumMod val="75000"/>
            </a:schemeClr>
          </a:solidFill>
          <a:ln>
            <a:noFill/>
          </a:ln>
          <a:effectLst>
            <a:outerShdw blurRad="50800" dist="38100" algn="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bg1"/>
                </a:solidFill>
                <a:latin typeface="Arial Narrow" pitchFamily="34" charset="0"/>
              </a:rPr>
              <a:t>Menaik</a:t>
            </a:r>
            <a:r>
              <a:rPr lang="en-US" sz="2800" dirty="0">
                <a:solidFill>
                  <a:schemeClr val="bg1"/>
                </a:solidFill>
                <a:latin typeface="Arial Narrow" pitchFamily="34" charset="0"/>
              </a:rPr>
              <a:t> </a:t>
            </a:r>
            <a:r>
              <a:rPr lang="en-US" sz="2800" dirty="0" err="1">
                <a:solidFill>
                  <a:schemeClr val="bg1"/>
                </a:solidFill>
                <a:latin typeface="Arial Narrow" pitchFamily="34" charset="0"/>
              </a:rPr>
              <a:t>taraf</a:t>
            </a:r>
            <a:r>
              <a:rPr lang="en-US" sz="2800" dirty="0">
                <a:solidFill>
                  <a:schemeClr val="bg1"/>
                </a:solidFill>
                <a:latin typeface="Arial Narrow" pitchFamily="34" charset="0"/>
              </a:rPr>
              <a:t> </a:t>
            </a:r>
            <a:r>
              <a:rPr lang="en-US" sz="2800" dirty="0" err="1">
                <a:solidFill>
                  <a:schemeClr val="bg1"/>
                </a:solidFill>
                <a:latin typeface="Arial Narrow" pitchFamily="34" charset="0"/>
              </a:rPr>
              <a:t>Garispanduan</a:t>
            </a:r>
            <a:r>
              <a:rPr lang="en-US" sz="2800" dirty="0">
                <a:solidFill>
                  <a:schemeClr val="bg1"/>
                </a:solidFill>
                <a:latin typeface="Arial Narrow" pitchFamily="34" charset="0"/>
              </a:rPr>
              <a:t> </a:t>
            </a:r>
            <a:r>
              <a:rPr lang="en-US" sz="2800" dirty="0" smtClean="0">
                <a:solidFill>
                  <a:schemeClr val="bg1"/>
                </a:solidFill>
                <a:latin typeface="Arial Narrow" pitchFamily="34" charset="0"/>
              </a:rPr>
              <a:t>‘OSH </a:t>
            </a:r>
            <a:r>
              <a:rPr lang="en-US" sz="2800" dirty="0">
                <a:solidFill>
                  <a:schemeClr val="bg1"/>
                </a:solidFill>
                <a:latin typeface="Arial Narrow" pitchFamily="34" charset="0"/>
              </a:rPr>
              <a:t>in Contract </a:t>
            </a:r>
            <a:r>
              <a:rPr lang="en-US" sz="2800" dirty="0" smtClean="0">
                <a:solidFill>
                  <a:schemeClr val="bg1"/>
                </a:solidFill>
                <a:latin typeface="Arial Narrow" pitchFamily="34" charset="0"/>
              </a:rPr>
              <a:t>Management’ </a:t>
            </a:r>
            <a:r>
              <a:rPr lang="en-US" sz="2800" dirty="0" err="1">
                <a:solidFill>
                  <a:schemeClr val="bg1"/>
                </a:solidFill>
                <a:latin typeface="Arial Narrow" pitchFamily="34" charset="0"/>
              </a:rPr>
              <a:t>kepada</a:t>
            </a:r>
            <a:r>
              <a:rPr lang="en-US" sz="2800" dirty="0">
                <a:solidFill>
                  <a:schemeClr val="bg1"/>
                </a:solidFill>
                <a:latin typeface="Arial Narrow" pitchFamily="34" charset="0"/>
              </a:rPr>
              <a:t> ICOP</a:t>
            </a:r>
          </a:p>
        </p:txBody>
      </p:sp>
      <p:sp>
        <p:nvSpPr>
          <p:cNvPr id="11" name="Right Arrow 10"/>
          <p:cNvSpPr/>
          <p:nvPr/>
        </p:nvSpPr>
        <p:spPr>
          <a:xfrm>
            <a:off x="654537" y="4590854"/>
            <a:ext cx="5557727" cy="1633499"/>
          </a:xfrm>
          <a:prstGeom prst="rightArrow">
            <a:avLst>
              <a:gd name="adj1" fmla="val 87548"/>
              <a:gd name="adj2" fmla="val 50000"/>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bg1"/>
                </a:solidFill>
                <a:latin typeface="Arial Narrow" pitchFamily="34" charset="0"/>
              </a:rPr>
              <a:t>Mempromosikan</a:t>
            </a:r>
            <a:r>
              <a:rPr lang="en-US" sz="2800" dirty="0">
                <a:solidFill>
                  <a:schemeClr val="bg1"/>
                </a:solidFill>
                <a:latin typeface="Arial Narrow" pitchFamily="34" charset="0"/>
              </a:rPr>
              <a:t> </a:t>
            </a:r>
            <a:r>
              <a:rPr lang="en-US" sz="2800" dirty="0" err="1" smtClean="0">
                <a:solidFill>
                  <a:schemeClr val="bg1"/>
                </a:solidFill>
                <a:latin typeface="Arial Narrow" pitchFamily="34" charset="0"/>
              </a:rPr>
              <a:t>Garis</a:t>
            </a:r>
            <a:r>
              <a:rPr lang="en-US" sz="2800" dirty="0" smtClean="0">
                <a:solidFill>
                  <a:schemeClr val="bg1"/>
                </a:solidFill>
                <a:latin typeface="Arial Narrow" pitchFamily="34" charset="0"/>
              </a:rPr>
              <a:t> </a:t>
            </a:r>
            <a:r>
              <a:rPr lang="en-US" sz="2800" dirty="0" err="1">
                <a:solidFill>
                  <a:schemeClr val="bg1"/>
                </a:solidFill>
                <a:latin typeface="Arial Narrow" pitchFamily="34" charset="0"/>
              </a:rPr>
              <a:t>panduan</a:t>
            </a:r>
            <a:r>
              <a:rPr lang="en-US" sz="2800" dirty="0">
                <a:solidFill>
                  <a:schemeClr val="bg1"/>
                </a:solidFill>
                <a:latin typeface="Arial Narrow" pitchFamily="34" charset="0"/>
              </a:rPr>
              <a:t> </a:t>
            </a:r>
            <a:r>
              <a:rPr lang="en-US" sz="2800" dirty="0" err="1">
                <a:solidFill>
                  <a:schemeClr val="bg1"/>
                </a:solidFill>
                <a:latin typeface="Arial Narrow" pitchFamily="34" charset="0"/>
              </a:rPr>
              <a:t>kontrak</a:t>
            </a:r>
            <a:r>
              <a:rPr lang="en-US" sz="2800" dirty="0">
                <a:solidFill>
                  <a:schemeClr val="bg1"/>
                </a:solidFill>
                <a:latin typeface="Arial Narrow" pitchFamily="34" charset="0"/>
              </a:rPr>
              <a:t> KKP </a:t>
            </a:r>
          </a:p>
        </p:txBody>
      </p:sp>
      <p:pic>
        <p:nvPicPr>
          <p:cNvPr id="14" name="Picture 13" descr="http://www.delphoschamber.com/wp-content/uploads/2015/06/safety-firs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2548" y="1457193"/>
            <a:ext cx="802064" cy="121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010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437" y="1300412"/>
            <a:ext cx="7510021" cy="4832092"/>
          </a:xfrm>
          <a:prstGeom prst="rect">
            <a:avLst/>
          </a:prstGeom>
          <a:solidFill>
            <a:schemeClr val="accent5">
              <a:lumMod val="75000"/>
            </a:schemeClr>
          </a:solidFill>
        </p:spPr>
        <p:txBody>
          <a:bodyPr wrap="square">
            <a:spAutoFit/>
          </a:bodyPr>
          <a:lstStyle/>
          <a:p>
            <a:pPr marL="457200" indent="-457200">
              <a:buFont typeface="Wingdings" panose="05000000000000000000" pitchFamily="2" charset="2"/>
              <a:buChar char="v"/>
            </a:pPr>
            <a:r>
              <a:rPr lang="en-MY" sz="2800" dirty="0" smtClean="0">
                <a:solidFill>
                  <a:schemeClr val="bg1"/>
                </a:solidFill>
                <a:latin typeface="Helvetica" panose="020B0604020202020204" pitchFamily="34" charset="0"/>
              </a:rPr>
              <a:t>2.3 </a:t>
            </a:r>
            <a:r>
              <a:rPr lang="en-MY" sz="2800" dirty="0">
                <a:solidFill>
                  <a:schemeClr val="bg1"/>
                </a:solidFill>
                <a:latin typeface="Helvetica" panose="020B0604020202020204" pitchFamily="34" charset="0"/>
              </a:rPr>
              <a:t>million work-related fatalities every </a:t>
            </a:r>
            <a:r>
              <a:rPr lang="en-MY" sz="2800" dirty="0" smtClean="0">
                <a:solidFill>
                  <a:schemeClr val="bg1"/>
                </a:solidFill>
                <a:latin typeface="Helvetica" panose="020B0604020202020204" pitchFamily="34" charset="0"/>
              </a:rPr>
              <a:t>year</a:t>
            </a:r>
          </a:p>
          <a:p>
            <a:pPr marL="457200" indent="-457200">
              <a:buFont typeface="Wingdings" panose="05000000000000000000" pitchFamily="2" charset="2"/>
              <a:buChar char="v"/>
            </a:pPr>
            <a:endParaRPr lang="en-MY" sz="2800" dirty="0">
              <a:solidFill>
                <a:schemeClr val="bg1"/>
              </a:solidFill>
              <a:latin typeface="Helvetica" panose="020B0604020202020204" pitchFamily="34" charset="0"/>
            </a:endParaRPr>
          </a:p>
          <a:p>
            <a:pPr marL="457200" indent="-457200">
              <a:buFont typeface="Wingdings" panose="05000000000000000000" pitchFamily="2" charset="2"/>
              <a:buChar char="v"/>
            </a:pPr>
            <a:r>
              <a:rPr lang="en-MY" sz="2800" dirty="0">
                <a:solidFill>
                  <a:schemeClr val="bg1"/>
                </a:solidFill>
                <a:latin typeface="Helvetica" panose="020B0604020202020204" pitchFamily="34" charset="0"/>
              </a:rPr>
              <a:t>A</a:t>
            </a:r>
            <a:r>
              <a:rPr lang="en-MY" sz="2800" dirty="0" smtClean="0">
                <a:solidFill>
                  <a:schemeClr val="bg1"/>
                </a:solidFill>
                <a:latin typeface="Helvetica" panose="020B0604020202020204" pitchFamily="34" charset="0"/>
              </a:rPr>
              <a:t>bout </a:t>
            </a:r>
            <a:r>
              <a:rPr lang="en-MY" sz="2800" dirty="0">
                <a:solidFill>
                  <a:schemeClr val="bg1"/>
                </a:solidFill>
                <a:latin typeface="Helvetica" panose="020B0604020202020204" pitchFamily="34" charset="0"/>
              </a:rPr>
              <a:t>350,000 deaths are caused </a:t>
            </a:r>
            <a:r>
              <a:rPr lang="en-MY" sz="2800" dirty="0" smtClean="0">
                <a:solidFill>
                  <a:schemeClr val="bg1"/>
                </a:solidFill>
                <a:latin typeface="Helvetica" panose="020B0604020202020204" pitchFamily="34" charset="0"/>
              </a:rPr>
              <a:t>by occupational </a:t>
            </a:r>
            <a:r>
              <a:rPr lang="en-MY" sz="2800" dirty="0">
                <a:solidFill>
                  <a:schemeClr val="bg1"/>
                </a:solidFill>
                <a:latin typeface="Helvetica" panose="020B0604020202020204" pitchFamily="34" charset="0"/>
              </a:rPr>
              <a:t>accidents </a:t>
            </a:r>
          </a:p>
          <a:p>
            <a:pPr marL="457200" indent="-457200">
              <a:buFont typeface="Wingdings" panose="05000000000000000000" pitchFamily="2" charset="2"/>
              <a:buChar char="v"/>
            </a:pPr>
            <a:endParaRPr lang="en-MY" sz="2800" dirty="0" smtClean="0">
              <a:solidFill>
                <a:schemeClr val="bg1"/>
              </a:solidFill>
              <a:latin typeface="Helvetica" panose="020B0604020202020204" pitchFamily="34" charset="0"/>
            </a:endParaRPr>
          </a:p>
          <a:p>
            <a:pPr marL="457200" indent="-457200">
              <a:buFont typeface="Wingdings" panose="05000000000000000000" pitchFamily="2" charset="2"/>
              <a:buChar char="v"/>
            </a:pPr>
            <a:r>
              <a:rPr lang="en-MY" sz="2800" dirty="0">
                <a:solidFill>
                  <a:schemeClr val="bg1"/>
                </a:solidFill>
                <a:latin typeface="Helvetica" panose="020B0604020202020204" pitchFamily="34" charset="0"/>
              </a:rPr>
              <a:t>C</a:t>
            </a:r>
            <a:r>
              <a:rPr lang="en-MY" sz="2800" dirty="0" smtClean="0">
                <a:solidFill>
                  <a:schemeClr val="bg1"/>
                </a:solidFill>
                <a:latin typeface="Helvetica" panose="020B0604020202020204" pitchFamily="34" charset="0"/>
              </a:rPr>
              <a:t>lose </a:t>
            </a:r>
            <a:r>
              <a:rPr lang="en-MY" sz="2800" dirty="0">
                <a:solidFill>
                  <a:schemeClr val="bg1"/>
                </a:solidFill>
                <a:latin typeface="Helvetica" panose="020B0604020202020204" pitchFamily="34" charset="0"/>
              </a:rPr>
              <a:t>to 2 million </a:t>
            </a:r>
            <a:r>
              <a:rPr lang="en-MY" sz="2800" dirty="0" smtClean="0">
                <a:solidFill>
                  <a:schemeClr val="bg1"/>
                </a:solidFill>
                <a:latin typeface="Helvetica" panose="020B0604020202020204" pitchFamily="34" charset="0"/>
              </a:rPr>
              <a:t>– or </a:t>
            </a:r>
            <a:r>
              <a:rPr lang="en-MY" sz="2800" dirty="0">
                <a:solidFill>
                  <a:schemeClr val="bg1"/>
                </a:solidFill>
                <a:latin typeface="Helvetica" panose="020B0604020202020204" pitchFamily="34" charset="0"/>
              </a:rPr>
              <a:t>85 % - by work-related </a:t>
            </a:r>
            <a:r>
              <a:rPr lang="en-MY" sz="2800" dirty="0" smtClean="0">
                <a:solidFill>
                  <a:schemeClr val="bg1"/>
                </a:solidFill>
                <a:latin typeface="Helvetica" panose="020B0604020202020204" pitchFamily="34" charset="0"/>
              </a:rPr>
              <a:t>diseases</a:t>
            </a:r>
          </a:p>
          <a:p>
            <a:pPr marL="457200" indent="-457200">
              <a:buFont typeface="Wingdings" panose="05000000000000000000" pitchFamily="2" charset="2"/>
              <a:buChar char="v"/>
            </a:pPr>
            <a:endParaRPr lang="en-MY" sz="2800" dirty="0" smtClean="0">
              <a:solidFill>
                <a:schemeClr val="bg1"/>
              </a:solidFill>
              <a:latin typeface="Helvetica" panose="020B0604020202020204" pitchFamily="34" charset="0"/>
            </a:endParaRPr>
          </a:p>
          <a:p>
            <a:pPr marL="457200" indent="-457200">
              <a:buFont typeface="Wingdings" panose="05000000000000000000" pitchFamily="2" charset="2"/>
              <a:buChar char="v"/>
            </a:pPr>
            <a:r>
              <a:rPr lang="en-MY" sz="2800" dirty="0">
                <a:solidFill>
                  <a:schemeClr val="bg1"/>
                </a:solidFill>
                <a:latin typeface="Helvetica" panose="020B0604020202020204" pitchFamily="34" charset="0"/>
              </a:rPr>
              <a:t>E</a:t>
            </a:r>
            <a:r>
              <a:rPr lang="en-MY" sz="2800" dirty="0" smtClean="0">
                <a:solidFill>
                  <a:schemeClr val="bg1"/>
                </a:solidFill>
                <a:latin typeface="Helvetica" panose="020B0604020202020204" pitchFamily="34" charset="0"/>
              </a:rPr>
              <a:t>stimated </a:t>
            </a:r>
            <a:r>
              <a:rPr lang="en-MY" sz="2800" dirty="0">
                <a:solidFill>
                  <a:schemeClr val="bg1"/>
                </a:solidFill>
                <a:latin typeface="Helvetica" panose="020B0604020202020204" pitchFamily="34" charset="0"/>
              </a:rPr>
              <a:t>loss of 4 % of the world’s GDP</a:t>
            </a:r>
          </a:p>
          <a:p>
            <a:endParaRPr lang="en-MY" sz="2800" dirty="0" smtClean="0">
              <a:solidFill>
                <a:schemeClr val="bg1"/>
              </a:solidFill>
              <a:latin typeface="Helvetica" panose="020B0604020202020204" pitchFamily="34" charset="0"/>
            </a:endParaRPr>
          </a:p>
          <a:p>
            <a:pPr algn="r"/>
            <a:r>
              <a:rPr lang="en-MY" sz="2800" dirty="0" smtClean="0">
                <a:solidFill>
                  <a:schemeClr val="bg1"/>
                </a:solidFill>
                <a:latin typeface="Helvetica" panose="020B0604020202020204" pitchFamily="34" charset="0"/>
              </a:rPr>
              <a:t>ILO </a:t>
            </a:r>
            <a:r>
              <a:rPr lang="en-MY" sz="2800" dirty="0">
                <a:solidFill>
                  <a:schemeClr val="bg1"/>
                </a:solidFill>
                <a:latin typeface="Helvetica" panose="020B0604020202020204" pitchFamily="34" charset="0"/>
              </a:rPr>
              <a:t>(2011)</a:t>
            </a:r>
            <a:endParaRPr lang="en-MY" sz="2800" dirty="0">
              <a:solidFill>
                <a:schemeClr val="bg1"/>
              </a:solidFill>
            </a:endParaRPr>
          </a:p>
        </p:txBody>
      </p:sp>
      <p:sp>
        <p:nvSpPr>
          <p:cNvPr id="3" name="Rectangle 2"/>
          <p:cNvSpPr/>
          <p:nvPr/>
        </p:nvSpPr>
        <p:spPr>
          <a:xfrm>
            <a:off x="8562679" y="1361967"/>
            <a:ext cx="3399935" cy="4770537"/>
          </a:xfrm>
          <a:prstGeom prst="rect">
            <a:avLst/>
          </a:prstGeom>
        </p:spPr>
        <p:txBody>
          <a:bodyPr wrap="square">
            <a:spAutoFit/>
          </a:bodyPr>
          <a:lstStyle/>
          <a:p>
            <a:r>
              <a:rPr lang="en-MY" sz="2400" dirty="0" smtClean="0">
                <a:solidFill>
                  <a:srgbClr val="000000"/>
                </a:solidFill>
                <a:latin typeface="Arial" panose="020B0604020202020204" pitchFamily="34" charset="0"/>
              </a:rPr>
              <a:t>Study </a:t>
            </a:r>
            <a:r>
              <a:rPr lang="en-MY" sz="2400" dirty="0">
                <a:solidFill>
                  <a:srgbClr val="000000"/>
                </a:solidFill>
                <a:latin typeface="Arial" panose="020B0604020202020204" pitchFamily="34" charset="0"/>
              </a:rPr>
              <a:t>by the </a:t>
            </a:r>
            <a:r>
              <a:rPr lang="en-MY" sz="2400" b="1" dirty="0">
                <a:solidFill>
                  <a:srgbClr val="FF0000"/>
                </a:solidFill>
                <a:latin typeface="Arial" panose="020B0604020202020204" pitchFamily="34" charset="0"/>
              </a:rPr>
              <a:t>European Commission </a:t>
            </a:r>
            <a:r>
              <a:rPr lang="en-MY" sz="2400" dirty="0" smtClean="0">
                <a:solidFill>
                  <a:srgbClr val="000000"/>
                </a:solidFill>
                <a:latin typeface="Arial" panose="020B0604020202020204" pitchFamily="34" charset="0"/>
              </a:rPr>
              <a:t>– </a:t>
            </a:r>
          </a:p>
          <a:p>
            <a:r>
              <a:rPr lang="en-MY" sz="3200" b="1" i="1" dirty="0" smtClean="0">
                <a:solidFill>
                  <a:srgbClr val="FF0000"/>
                </a:solidFill>
                <a:latin typeface="Arial" panose="020B0604020202020204" pitchFamily="34" charset="0"/>
              </a:rPr>
              <a:t>Costs </a:t>
            </a:r>
            <a:r>
              <a:rPr lang="en-MY" sz="3200" b="1" i="1" dirty="0">
                <a:solidFill>
                  <a:srgbClr val="FF0000"/>
                </a:solidFill>
                <a:latin typeface="Arial" panose="020B0604020202020204" pitchFamily="34" charset="0"/>
              </a:rPr>
              <a:t>of occupational accidents </a:t>
            </a:r>
            <a:endParaRPr lang="en-MY" sz="3200" b="1" i="1" dirty="0" smtClean="0">
              <a:solidFill>
                <a:srgbClr val="FF0000"/>
              </a:solidFill>
              <a:latin typeface="Arial" panose="020B0604020202020204" pitchFamily="34" charset="0"/>
            </a:endParaRPr>
          </a:p>
          <a:p>
            <a:r>
              <a:rPr lang="en-MY" sz="2400" dirty="0" smtClean="0">
                <a:solidFill>
                  <a:srgbClr val="000000"/>
                </a:solidFill>
                <a:latin typeface="Arial" panose="020B0604020202020204" pitchFamily="34" charset="0"/>
              </a:rPr>
              <a:t>(in </a:t>
            </a:r>
            <a:r>
              <a:rPr lang="en-MY" sz="2400" dirty="0">
                <a:solidFill>
                  <a:srgbClr val="000000"/>
                </a:solidFill>
                <a:latin typeface="Arial" panose="020B0604020202020204" pitchFamily="34" charset="0"/>
              </a:rPr>
              <a:t>the EU15 </a:t>
            </a:r>
            <a:r>
              <a:rPr lang="en-MY" sz="2400" dirty="0" smtClean="0">
                <a:solidFill>
                  <a:srgbClr val="000000"/>
                </a:solidFill>
                <a:latin typeface="Arial" panose="020B0604020202020204" pitchFamily="34" charset="0"/>
              </a:rPr>
              <a:t>in the year 2000) -</a:t>
            </a:r>
          </a:p>
          <a:p>
            <a:r>
              <a:rPr lang="en-MY" sz="4400" b="1" dirty="0" smtClean="0">
                <a:solidFill>
                  <a:srgbClr val="FF0000"/>
                </a:solidFill>
                <a:latin typeface="Arial" panose="020B0604020202020204" pitchFamily="34" charset="0"/>
              </a:rPr>
              <a:t>€55 billion a year </a:t>
            </a:r>
          </a:p>
          <a:p>
            <a:pPr algn="r"/>
            <a:r>
              <a:rPr lang="en-MY" dirty="0" smtClean="0">
                <a:solidFill>
                  <a:srgbClr val="000000"/>
                </a:solidFill>
                <a:latin typeface="Arial" panose="020B0604020202020204" pitchFamily="34" charset="0"/>
              </a:rPr>
              <a:t>(</a:t>
            </a:r>
            <a:r>
              <a:rPr lang="en-MY" dirty="0">
                <a:solidFill>
                  <a:srgbClr val="000000"/>
                </a:solidFill>
                <a:latin typeface="Arial" panose="020B0604020202020204" pitchFamily="34" charset="0"/>
              </a:rPr>
              <a:t>ILO, 2006</a:t>
            </a:r>
            <a:r>
              <a:rPr lang="en-MY" dirty="0" smtClean="0">
                <a:solidFill>
                  <a:srgbClr val="000000"/>
                </a:solidFill>
                <a:latin typeface="Arial" panose="020B0604020202020204" pitchFamily="34" charset="0"/>
              </a:rPr>
              <a:t>)</a:t>
            </a:r>
            <a:r>
              <a:rPr lang="en-MY" sz="2400" dirty="0" smtClean="0">
                <a:solidFill>
                  <a:srgbClr val="000000"/>
                </a:solidFill>
                <a:latin typeface="Arial" panose="020B0604020202020204" pitchFamily="34" charset="0"/>
              </a:rPr>
              <a:t>  </a:t>
            </a:r>
            <a:endParaRPr lang="en-MY" sz="2400" dirty="0"/>
          </a:p>
        </p:txBody>
      </p:sp>
      <p:sp>
        <p:nvSpPr>
          <p:cNvPr id="4" name="Rectangle 3"/>
          <p:cNvSpPr/>
          <p:nvPr/>
        </p:nvSpPr>
        <p:spPr>
          <a:xfrm>
            <a:off x="1963918" y="235670"/>
            <a:ext cx="10228082" cy="9426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MY" sz="2800" b="1">
                <a:solidFill>
                  <a:schemeClr val="bg1"/>
                </a:solidFill>
                <a:latin typeface="Helvetica-Bold"/>
              </a:rPr>
              <a:t>Socio-economic impact of occupational accidents and diseases – alarming trends</a:t>
            </a:r>
            <a:endParaRPr lang="en-MY" sz="2800" b="1" dirty="0">
              <a:solidFill>
                <a:schemeClr val="bg1"/>
              </a:solidFill>
              <a:latin typeface="Helvetica-Bold"/>
            </a:endParaRPr>
          </a:p>
        </p:txBody>
      </p:sp>
    </p:spTree>
    <p:extLst>
      <p:ext uri="{BB962C8B-B14F-4D97-AF65-F5344CB8AC3E}">
        <p14:creationId xmlns:p14="http://schemas.microsoft.com/office/powerpoint/2010/main" val="607513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Off-page Connector 13"/>
          <p:cNvSpPr/>
          <p:nvPr/>
        </p:nvSpPr>
        <p:spPr>
          <a:xfrm rot="1036964">
            <a:off x="9178165" y="613548"/>
            <a:ext cx="2693167" cy="1212953"/>
          </a:xfrm>
          <a:prstGeom prst="flowChartOffpageConnector">
            <a:avLst/>
          </a:prstGeom>
          <a:solidFill>
            <a:schemeClr val="accent6">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solidFill>
                  <a:schemeClr val="tx1"/>
                </a:solidFill>
                <a:latin typeface="Arial Narrow" pitchFamily="34" charset="0"/>
              </a:rPr>
              <a:t>OSH Activities by Association</a:t>
            </a:r>
          </a:p>
        </p:txBody>
      </p:sp>
      <p:sp>
        <p:nvSpPr>
          <p:cNvPr id="21" name="Rectangle 20"/>
          <p:cNvSpPr/>
          <p:nvPr/>
        </p:nvSpPr>
        <p:spPr>
          <a:xfrm>
            <a:off x="867266" y="2396691"/>
            <a:ext cx="5899294" cy="3889809"/>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dirty="0" smtClean="0">
                <a:solidFill>
                  <a:schemeClr val="tx1"/>
                </a:solidFill>
                <a:latin typeface="Arial Narrow" pitchFamily="34" charset="0"/>
              </a:rPr>
              <a:t>Persatuan industri dan badan professional melaksanakan aktiviti KKP sebagai salah satu aktiviti persatuan.</a:t>
            </a:r>
            <a:endParaRPr lang="en-US" sz="3600" dirty="0">
              <a:solidFill>
                <a:schemeClr val="tx1"/>
              </a:solidFill>
              <a:latin typeface="Arial Narrow" pitchFamily="34" charset="0"/>
            </a:endParaRPr>
          </a:p>
        </p:txBody>
      </p:sp>
      <p:sp>
        <p:nvSpPr>
          <p:cNvPr id="2" name="Rectangle 1"/>
          <p:cNvSpPr/>
          <p:nvPr/>
        </p:nvSpPr>
        <p:spPr>
          <a:xfrm>
            <a:off x="6853286" y="2675061"/>
            <a:ext cx="4893235" cy="3490186"/>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marL="342900" lvl="0" indent="-342900">
              <a:lnSpc>
                <a:spcPct val="115000"/>
              </a:lnSpc>
              <a:spcAft>
                <a:spcPts val="0"/>
              </a:spcAft>
              <a:buFont typeface="+mj-lt"/>
              <a:buAutoNum type="arabicPeriod"/>
            </a:pPr>
            <a:r>
              <a:rPr lang="ms-MY"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penglibatan persatuan dan lain-lain pihak dalam penerapan budaya pencegahan dan pematuhan kendiri. </a:t>
            </a:r>
            <a:endParaRPr lang="en-MY" sz="2400" dirty="0">
              <a:solidFill>
                <a:schemeClr val="bg1"/>
              </a:solidFill>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ms-MY"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kesedaran, pengetahuan dan kemahiran KKP di kalangan ahli.</a:t>
            </a:r>
            <a:endParaRPr lang="en-MY" sz="2400" dirty="0">
              <a:solidFill>
                <a:schemeClr val="bg1"/>
              </a:solidFill>
              <a:effectLst/>
              <a:ea typeface="Calibri" panose="020F0502020204030204" pitchFamily="34" charset="0"/>
              <a:cs typeface="Times New Roman" panose="02020603050405020304" pitchFamily="18" charset="0"/>
            </a:endParaRPr>
          </a:p>
        </p:txBody>
      </p:sp>
      <p:sp>
        <p:nvSpPr>
          <p:cNvPr id="13" name="Flowchart: Process 12"/>
          <p:cNvSpPr/>
          <p:nvPr/>
        </p:nvSpPr>
        <p:spPr>
          <a:xfrm>
            <a:off x="1947552" y="152400"/>
            <a:ext cx="6205046" cy="1142010"/>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2400" b="1" dirty="0" smtClean="0">
                <a:solidFill>
                  <a:schemeClr val="bg1"/>
                </a:solidFill>
              </a:rPr>
              <a:t>                </a:t>
            </a:r>
            <a:r>
              <a:rPr lang="en-US" sz="2400" b="1" dirty="0" smtClean="0">
                <a:solidFill>
                  <a:schemeClr val="bg1"/>
                </a:solidFill>
                <a:latin typeface="Arial Narrow" pitchFamily="34" charset="0"/>
              </a:rPr>
              <a:t>STRATEGY 3:</a:t>
            </a:r>
          </a:p>
          <a:p>
            <a:pPr lvl="0"/>
            <a:r>
              <a:rPr lang="en-US" sz="2400" b="1" dirty="0" smtClean="0">
                <a:solidFill>
                  <a:schemeClr val="bg1"/>
                </a:solidFill>
                <a:latin typeface="Arial Narrow" pitchFamily="34" charset="0"/>
              </a:rPr>
              <a:t>                OSH SHARING &amp; NETWORKING</a:t>
            </a:r>
            <a:endParaRPr lang="en-US" sz="2400" b="1" dirty="0">
              <a:solidFill>
                <a:schemeClr val="bg1"/>
              </a:solidFill>
              <a:latin typeface="Arial Narrow" pitchFamily="34" charset="0"/>
            </a:endParaRPr>
          </a:p>
        </p:txBody>
      </p:sp>
      <p:sp>
        <p:nvSpPr>
          <p:cNvPr id="15" name="Rectangle 4"/>
          <p:cNvSpPr>
            <a:spLocks noChangeArrowheads="1"/>
          </p:cNvSpPr>
          <p:nvPr/>
        </p:nvSpPr>
        <p:spPr bwMode="auto">
          <a:xfrm rot="21348161">
            <a:off x="135374" y="550829"/>
            <a:ext cx="2873251" cy="769441"/>
          </a:xfrm>
          <a:prstGeom prst="rect">
            <a:avLst/>
          </a:prstGeom>
          <a:solidFill>
            <a:srgbClr val="00B05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16" name="Rectangle 4"/>
          <p:cNvSpPr>
            <a:spLocks noChangeArrowheads="1"/>
          </p:cNvSpPr>
          <p:nvPr/>
        </p:nvSpPr>
        <p:spPr bwMode="auto">
          <a:xfrm rot="20424666">
            <a:off x="8507221" y="643543"/>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P2</a:t>
            </a:r>
            <a:endParaRPr lang="en-US" sz="4000" b="1" dirty="0">
              <a:solidFill>
                <a:schemeClr val="bg1"/>
              </a:solidFill>
              <a:latin typeface="Agency FB" pitchFamily="34" charset="0"/>
              <a:ea typeface="+mj-ea"/>
              <a:cs typeface="+mj-cs"/>
            </a:endParaRPr>
          </a:p>
        </p:txBody>
      </p:sp>
      <p:sp>
        <p:nvSpPr>
          <p:cNvPr id="19" name="Rectangle 4"/>
          <p:cNvSpPr>
            <a:spLocks noChangeArrowheads="1"/>
          </p:cNvSpPr>
          <p:nvPr/>
        </p:nvSpPr>
        <p:spPr bwMode="auto">
          <a:xfrm>
            <a:off x="867266" y="1853969"/>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a:off x="6853286" y="216585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624046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owchart: Off-page Connector 30"/>
          <p:cNvSpPr/>
          <p:nvPr/>
        </p:nvSpPr>
        <p:spPr>
          <a:xfrm rot="1085281">
            <a:off x="9196108" y="524587"/>
            <a:ext cx="2604786" cy="2125489"/>
          </a:xfrm>
          <a:prstGeom prst="flowChartOffpageConnector">
            <a:avLst/>
          </a:prstGeom>
          <a:solidFill>
            <a:schemeClr val="accent6">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solidFill>
                  <a:schemeClr val="tx1"/>
                </a:solidFill>
                <a:latin typeface="Arial Narrow" pitchFamily="34" charset="0"/>
              </a:rPr>
              <a:t>OSH Through Social Responsibility</a:t>
            </a:r>
          </a:p>
        </p:txBody>
      </p:sp>
      <p:sp>
        <p:nvSpPr>
          <p:cNvPr id="23" name="Rectangle 22"/>
          <p:cNvSpPr/>
          <p:nvPr/>
        </p:nvSpPr>
        <p:spPr>
          <a:xfrm>
            <a:off x="878973" y="2205470"/>
            <a:ext cx="5512400" cy="4056495"/>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sv-SE" sz="3200" dirty="0" smtClean="0">
                <a:solidFill>
                  <a:schemeClr val="tx1"/>
                </a:solidFill>
                <a:latin typeface="Arial Narrow" pitchFamily="34" charset="0"/>
              </a:rPr>
              <a:t>Organisasi berkongsi pengetahuan untuk meningkatkan kesedaran terhadap KKP kepada komuniti dan masyarakat.</a:t>
            </a:r>
            <a:endParaRPr lang="en-US" sz="3200" dirty="0">
              <a:solidFill>
                <a:schemeClr val="tx1"/>
              </a:solidFill>
              <a:latin typeface="Arial Narrow" pitchFamily="34" charset="0"/>
            </a:endParaRPr>
          </a:p>
        </p:txBody>
      </p:sp>
      <p:sp>
        <p:nvSpPr>
          <p:cNvPr id="2" name="Rectangle 1"/>
          <p:cNvSpPr/>
          <p:nvPr/>
        </p:nvSpPr>
        <p:spPr>
          <a:xfrm>
            <a:off x="6597062" y="2771779"/>
            <a:ext cx="5297865" cy="3490186"/>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marL="342900" lvl="0" indent="-342900">
              <a:lnSpc>
                <a:spcPct val="115000"/>
              </a:lnSpc>
              <a:spcAft>
                <a:spcPts val="0"/>
              </a:spcAft>
              <a:buFont typeface="+mj-lt"/>
              <a:buAutoNum type="arabicPeriod"/>
            </a:pPr>
            <a:r>
              <a:rPr lang="ms-MY"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penglibatan persatuan dan lain-lain pihak dalam penerapan budaya pencegahan dan pematuhan kendiri. </a:t>
            </a:r>
            <a:endParaRPr lang="en-MY" sz="2400" dirty="0">
              <a:solidFill>
                <a:schemeClr val="bg1"/>
              </a:solidFill>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ms-MY"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kesedaran, pengetahuan dan kemahiran KKP di kalangan ahli.</a:t>
            </a:r>
            <a:endParaRPr lang="en-MY" sz="2400" dirty="0">
              <a:solidFill>
                <a:schemeClr val="bg1"/>
              </a:solidFill>
              <a:effectLst/>
              <a:ea typeface="Calibri" panose="020F0502020204030204" pitchFamily="34" charset="0"/>
              <a:cs typeface="Times New Roman" panose="02020603050405020304" pitchFamily="18" charset="0"/>
            </a:endParaRPr>
          </a:p>
        </p:txBody>
      </p:sp>
      <p:sp>
        <p:nvSpPr>
          <p:cNvPr id="13" name="Flowchart: Process 12"/>
          <p:cNvSpPr/>
          <p:nvPr/>
        </p:nvSpPr>
        <p:spPr>
          <a:xfrm>
            <a:off x="1947551" y="152400"/>
            <a:ext cx="7057434" cy="1142010"/>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2400" b="1" dirty="0" smtClean="0">
                <a:solidFill>
                  <a:schemeClr val="bg1"/>
                </a:solidFill>
              </a:rPr>
              <a:t>                </a:t>
            </a:r>
            <a:r>
              <a:rPr lang="en-US" sz="2400" b="1" dirty="0" smtClean="0">
                <a:solidFill>
                  <a:schemeClr val="bg1"/>
                </a:solidFill>
                <a:latin typeface="Arial Narrow" pitchFamily="34" charset="0"/>
              </a:rPr>
              <a:t>STRATEGY 3:</a:t>
            </a:r>
          </a:p>
          <a:p>
            <a:pPr lvl="0"/>
            <a:r>
              <a:rPr lang="en-US" sz="2400" b="1" dirty="0" smtClean="0">
                <a:solidFill>
                  <a:schemeClr val="bg1"/>
                </a:solidFill>
                <a:latin typeface="Arial Narrow" pitchFamily="34" charset="0"/>
              </a:rPr>
              <a:t>                OSH SHARING &amp; NETWORKING</a:t>
            </a:r>
            <a:endParaRPr lang="en-US" sz="2400" b="1" dirty="0">
              <a:solidFill>
                <a:schemeClr val="bg1"/>
              </a:solidFill>
              <a:latin typeface="Arial Narrow" pitchFamily="34" charset="0"/>
            </a:endParaRPr>
          </a:p>
        </p:txBody>
      </p:sp>
      <p:sp>
        <p:nvSpPr>
          <p:cNvPr id="15" name="Rectangle 4"/>
          <p:cNvSpPr>
            <a:spLocks noChangeArrowheads="1"/>
          </p:cNvSpPr>
          <p:nvPr/>
        </p:nvSpPr>
        <p:spPr bwMode="auto">
          <a:xfrm rot="21348161">
            <a:off x="135374" y="550829"/>
            <a:ext cx="2873251" cy="769441"/>
          </a:xfrm>
          <a:prstGeom prst="rect">
            <a:avLst/>
          </a:prstGeom>
          <a:solidFill>
            <a:srgbClr val="00B05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16" name="Rectangle 4"/>
          <p:cNvSpPr>
            <a:spLocks noChangeArrowheads="1"/>
          </p:cNvSpPr>
          <p:nvPr/>
        </p:nvSpPr>
        <p:spPr bwMode="auto">
          <a:xfrm rot="20424666">
            <a:off x="8507221" y="643543"/>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P3</a:t>
            </a:r>
            <a:endParaRPr lang="en-US" sz="4000" b="1" dirty="0">
              <a:solidFill>
                <a:schemeClr val="bg1"/>
              </a:solidFill>
              <a:latin typeface="Agency FB" pitchFamily="34" charset="0"/>
              <a:ea typeface="+mj-ea"/>
              <a:cs typeface="+mj-cs"/>
            </a:endParaRPr>
          </a:p>
        </p:txBody>
      </p:sp>
      <p:sp>
        <p:nvSpPr>
          <p:cNvPr id="19" name="Rectangle 4"/>
          <p:cNvSpPr>
            <a:spLocks noChangeArrowheads="1"/>
          </p:cNvSpPr>
          <p:nvPr/>
        </p:nvSpPr>
        <p:spPr bwMode="auto">
          <a:xfrm>
            <a:off x="878973" y="1623611"/>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a:off x="6597062" y="2254382"/>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875533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1947552" y="152400"/>
            <a:ext cx="6205046" cy="1142010"/>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2400" b="1" dirty="0" smtClean="0">
                <a:solidFill>
                  <a:schemeClr val="bg1"/>
                </a:solidFill>
              </a:rPr>
              <a:t>                </a:t>
            </a:r>
            <a:r>
              <a:rPr lang="en-US" sz="2400" b="1" dirty="0" smtClean="0">
                <a:solidFill>
                  <a:schemeClr val="bg1"/>
                </a:solidFill>
                <a:latin typeface="Arial Narrow" pitchFamily="34" charset="0"/>
              </a:rPr>
              <a:t>STRATEGY 3:</a:t>
            </a:r>
          </a:p>
          <a:p>
            <a:pPr lvl="0"/>
            <a:r>
              <a:rPr lang="en-US" sz="2400" b="1" dirty="0" smtClean="0">
                <a:solidFill>
                  <a:schemeClr val="bg1"/>
                </a:solidFill>
                <a:latin typeface="Arial Narrow" pitchFamily="34" charset="0"/>
              </a:rPr>
              <a:t>                OSH SHARING &amp; NETWORKING</a:t>
            </a:r>
            <a:endParaRPr lang="en-US" sz="2400" b="1" dirty="0">
              <a:solidFill>
                <a:schemeClr val="bg1"/>
              </a:solidFill>
              <a:latin typeface="Arial Narrow" pitchFamily="34" charset="0"/>
            </a:endParaRPr>
          </a:p>
        </p:txBody>
      </p:sp>
      <p:sp>
        <p:nvSpPr>
          <p:cNvPr id="33" name="Flowchart: Off-page Connector 32"/>
          <p:cNvSpPr/>
          <p:nvPr/>
        </p:nvSpPr>
        <p:spPr>
          <a:xfrm rot="1040143">
            <a:off x="9259776" y="522754"/>
            <a:ext cx="2560337" cy="1627064"/>
          </a:xfrm>
          <a:prstGeom prst="flowChartOffpageConnector">
            <a:avLst/>
          </a:prstGeom>
          <a:solidFill>
            <a:schemeClr val="accent6">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solidFill>
                  <a:schemeClr val="tx1"/>
                </a:solidFill>
                <a:latin typeface="Arial Narrow" pitchFamily="34" charset="0"/>
              </a:rPr>
              <a:t>OSH For Prospective Employees</a:t>
            </a:r>
          </a:p>
        </p:txBody>
      </p:sp>
      <p:sp>
        <p:nvSpPr>
          <p:cNvPr id="18" name="Rectangle 4"/>
          <p:cNvSpPr>
            <a:spLocks noChangeArrowheads="1"/>
          </p:cNvSpPr>
          <p:nvPr/>
        </p:nvSpPr>
        <p:spPr bwMode="auto">
          <a:xfrm rot="21348161">
            <a:off x="135374" y="550829"/>
            <a:ext cx="2873251" cy="769441"/>
          </a:xfrm>
          <a:prstGeom prst="rect">
            <a:avLst/>
          </a:prstGeom>
          <a:solidFill>
            <a:srgbClr val="00B05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25" name="Rectangle 24"/>
          <p:cNvSpPr/>
          <p:nvPr/>
        </p:nvSpPr>
        <p:spPr>
          <a:xfrm>
            <a:off x="801972" y="2465037"/>
            <a:ext cx="5540681" cy="3743960"/>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smtClean="0">
                <a:solidFill>
                  <a:schemeClr val="tx1"/>
                </a:solidFill>
                <a:latin typeface="Arial Narrow" pitchFamily="34" charset="0"/>
              </a:rPr>
              <a:t>Penerapan KKP melalui sistem pendidikan dan kemahiran.</a:t>
            </a:r>
            <a:endParaRPr lang="sv-SE" sz="3200" dirty="0" smtClean="0">
              <a:solidFill>
                <a:schemeClr val="tx1"/>
              </a:solidFill>
              <a:latin typeface="Arial Narrow" pitchFamily="34" charset="0"/>
            </a:endParaRPr>
          </a:p>
        </p:txBody>
      </p:sp>
      <p:sp>
        <p:nvSpPr>
          <p:cNvPr id="2" name="Rectangle 1"/>
          <p:cNvSpPr/>
          <p:nvPr/>
        </p:nvSpPr>
        <p:spPr>
          <a:xfrm>
            <a:off x="6484056" y="2591924"/>
            <a:ext cx="5185466" cy="3490186"/>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marL="342900" lvl="0" indent="-342900" algn="just">
              <a:lnSpc>
                <a:spcPct val="115000"/>
              </a:lnSpc>
              <a:spcAft>
                <a:spcPts val="0"/>
              </a:spcAft>
              <a:buFont typeface="+mj-lt"/>
              <a:buAutoNum type="arabicPeriod"/>
            </a:pPr>
            <a:r>
              <a:rPr lang="ms-MY"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Bakal pekerja akan mempunyai kesedaran, pengetahuan dan kemahiran yang mencukupi mengenai KKP sebelum melangkah ke alam pekerjaan.</a:t>
            </a:r>
            <a:endParaRPr lang="en-MY" sz="2400" dirty="0">
              <a:solidFill>
                <a:schemeClr val="bg1"/>
              </a:solidFill>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eriod"/>
            </a:pPr>
            <a:r>
              <a:rPr lang="ms-MY"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Penghasilan profesional yang dilengkapi dengan pengetahuan dan kemahiran KKP.</a:t>
            </a:r>
            <a:endParaRPr lang="en-MY" sz="2400" dirty="0">
              <a:solidFill>
                <a:schemeClr val="bg1"/>
              </a:solidFill>
              <a:effectLst/>
              <a:ea typeface="Calibri" panose="020F0502020204030204" pitchFamily="34" charset="0"/>
              <a:cs typeface="Times New Roman" panose="02020603050405020304" pitchFamily="18" charset="0"/>
            </a:endParaRPr>
          </a:p>
        </p:txBody>
      </p:sp>
      <p:sp>
        <p:nvSpPr>
          <p:cNvPr id="13" name="Rectangle 4"/>
          <p:cNvSpPr>
            <a:spLocks noChangeArrowheads="1"/>
          </p:cNvSpPr>
          <p:nvPr/>
        </p:nvSpPr>
        <p:spPr bwMode="auto">
          <a:xfrm rot="20424666">
            <a:off x="8507221" y="643543"/>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P4</a:t>
            </a:r>
            <a:endParaRPr lang="en-US" sz="4000" b="1" dirty="0">
              <a:solidFill>
                <a:schemeClr val="bg1"/>
              </a:solidFill>
              <a:latin typeface="Agency FB" pitchFamily="34" charset="0"/>
              <a:ea typeface="+mj-ea"/>
              <a:cs typeface="+mj-cs"/>
            </a:endParaRPr>
          </a:p>
        </p:txBody>
      </p:sp>
      <p:sp>
        <p:nvSpPr>
          <p:cNvPr id="15" name="Rectangle 4"/>
          <p:cNvSpPr>
            <a:spLocks noChangeArrowheads="1"/>
          </p:cNvSpPr>
          <p:nvPr/>
        </p:nvSpPr>
        <p:spPr bwMode="auto">
          <a:xfrm>
            <a:off x="824471" y="1921260"/>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16" name="Rectangle 4"/>
          <p:cNvSpPr>
            <a:spLocks noChangeArrowheads="1"/>
          </p:cNvSpPr>
          <p:nvPr/>
        </p:nvSpPr>
        <p:spPr bwMode="auto">
          <a:xfrm>
            <a:off x="6484056" y="2081747"/>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39378543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1947552" y="385423"/>
            <a:ext cx="9647040" cy="775163"/>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4:</a:t>
            </a:r>
          </a:p>
          <a:p>
            <a:pPr marL="1377950" lvl="0"/>
            <a:r>
              <a:rPr lang="en-US" sz="2400" b="1" dirty="0" smtClean="0">
                <a:solidFill>
                  <a:schemeClr val="bg1"/>
                </a:solidFill>
                <a:latin typeface="Arial Narrow" pitchFamily="34" charset="0"/>
              </a:rPr>
              <a:t>STRATEGIC ALLIANCES ON OSH INTERNATIONALLY</a:t>
            </a:r>
          </a:p>
        </p:txBody>
      </p:sp>
      <p:sp>
        <p:nvSpPr>
          <p:cNvPr id="10" name="Flowchart: Off-page Connector 9"/>
          <p:cNvSpPr/>
          <p:nvPr/>
        </p:nvSpPr>
        <p:spPr>
          <a:xfrm>
            <a:off x="780414" y="3016576"/>
            <a:ext cx="3207828" cy="1116565"/>
          </a:xfrm>
          <a:prstGeom prst="flowChartOffpageConnector">
            <a:avLst/>
          </a:prstGeom>
          <a:solidFill>
            <a:schemeClr val="accent6">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smtClean="0">
                <a:solidFill>
                  <a:sysClr val="windowText" lastClr="000000"/>
                </a:solidFill>
                <a:latin typeface="Arial Narrow" pitchFamily="34" charset="0"/>
              </a:rPr>
              <a:t>COLLABORATION WITH THE INTERNATIONAL INSTITUTE &amp; OSH SPECIALIST</a:t>
            </a:r>
          </a:p>
        </p:txBody>
      </p:sp>
      <p:sp>
        <p:nvSpPr>
          <p:cNvPr id="11" name="Rectangle 4"/>
          <p:cNvSpPr>
            <a:spLocks noChangeArrowheads="1"/>
          </p:cNvSpPr>
          <p:nvPr/>
        </p:nvSpPr>
        <p:spPr bwMode="auto">
          <a:xfrm rot="21348161">
            <a:off x="293923" y="469643"/>
            <a:ext cx="2873251" cy="769441"/>
          </a:xfrm>
          <a:prstGeom prst="rect">
            <a:avLst/>
          </a:prstGeom>
          <a:solidFill>
            <a:srgbClr val="00B050"/>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12" name="Flowchart: Off-page Connector 11"/>
          <p:cNvSpPr/>
          <p:nvPr/>
        </p:nvSpPr>
        <p:spPr>
          <a:xfrm>
            <a:off x="4612748" y="2946473"/>
            <a:ext cx="3246202" cy="1186669"/>
          </a:xfrm>
          <a:prstGeom prst="flowChartOffpageConnector">
            <a:avLst/>
          </a:prstGeom>
          <a:solidFill>
            <a:schemeClr val="accent6">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smtClean="0">
                <a:solidFill>
                  <a:sysClr val="windowText" lastClr="000000"/>
                </a:solidFill>
                <a:latin typeface="Arial Narrow" pitchFamily="34" charset="0"/>
              </a:rPr>
              <a:t>STUDY OF OSH INTERNATIONAL STANDARD</a:t>
            </a:r>
          </a:p>
        </p:txBody>
      </p:sp>
      <p:sp>
        <p:nvSpPr>
          <p:cNvPr id="2" name="Rectangle 1"/>
          <p:cNvSpPr/>
          <p:nvPr/>
        </p:nvSpPr>
        <p:spPr>
          <a:xfrm>
            <a:off x="855827" y="1552721"/>
            <a:ext cx="10470427" cy="1346010"/>
          </a:xfrm>
          <a:prstGeom prst="rect">
            <a:avLst/>
          </a:prstGeom>
        </p:spPr>
        <p:txBody>
          <a:bodyPr wrap="square">
            <a:spAutoFit/>
          </a:bodyPr>
          <a:lstStyle/>
          <a:p>
            <a:pPr marL="342900" lvl="0" indent="-342900" algn="just">
              <a:lnSpc>
                <a:spcPct val="115000"/>
              </a:lnSpc>
              <a:spcAft>
                <a:spcPts val="0"/>
              </a:spcAft>
              <a:buFont typeface="+mj-lt"/>
              <a:buAutoNum type="arabicPeriod"/>
            </a:pPr>
            <a:r>
              <a:rPr lang="ms-MY" dirty="0">
                <a:solidFill>
                  <a:srgbClr val="17365D"/>
                </a:solidFill>
                <a:latin typeface="Arial" panose="020B0604020202020204" pitchFamily="34" charset="0"/>
                <a:ea typeface="Calibri" panose="020F0502020204030204" pitchFamily="34" charset="0"/>
                <a:cs typeface="Times New Roman" panose="02020603050405020304" pitchFamily="18" charset="0"/>
              </a:rPr>
              <a:t>Meningkatkan imej Negara dalam bidang KKP ke tahap yang lebih tinggi, dengan memperluaskan sumbangan dan jaringan kerjasama di kalangan Negara ASEAN dan </a:t>
            </a:r>
            <a:r>
              <a:rPr lang="ms-MY" dirty="0" smtClean="0">
                <a:solidFill>
                  <a:srgbClr val="17365D"/>
                </a:solidFill>
                <a:latin typeface="Arial" panose="020B0604020202020204" pitchFamily="34" charset="0"/>
                <a:ea typeface="Calibri" panose="020F0502020204030204" pitchFamily="34" charset="0"/>
                <a:cs typeface="Times New Roman" panose="02020603050405020304" pitchFamily="18" charset="0"/>
              </a:rPr>
              <a:t>Antarabangsa</a:t>
            </a:r>
          </a:p>
          <a:p>
            <a:pPr marL="342900" lvl="0" indent="-342900" algn="just">
              <a:lnSpc>
                <a:spcPct val="115000"/>
              </a:lnSpc>
              <a:spcAft>
                <a:spcPts val="0"/>
              </a:spcAft>
              <a:buFont typeface="+mj-lt"/>
              <a:buAutoNum type="arabicPeriod"/>
            </a:pPr>
            <a:r>
              <a:rPr lang="ms-MY" dirty="0" smtClean="0">
                <a:solidFill>
                  <a:srgbClr val="17365D"/>
                </a:solidFill>
                <a:latin typeface="Arial" panose="020B0604020202020204" pitchFamily="34" charset="0"/>
                <a:ea typeface="Calibri" panose="020F0502020204030204" pitchFamily="34" charset="0"/>
                <a:cs typeface="Times New Roman" panose="02020603050405020304" pitchFamily="18" charset="0"/>
              </a:rPr>
              <a:t>Malaysia </a:t>
            </a:r>
            <a:r>
              <a:rPr lang="ms-MY" dirty="0">
                <a:solidFill>
                  <a:srgbClr val="17365D"/>
                </a:solidFill>
                <a:latin typeface="Arial" panose="020B0604020202020204" pitchFamily="34" charset="0"/>
                <a:ea typeface="Calibri" panose="020F0502020204030204" pitchFamily="34" charset="0"/>
                <a:cs typeface="Times New Roman" panose="02020603050405020304" pitchFamily="18" charset="0"/>
              </a:rPr>
              <a:t>akan memperoleh faedah dalam bentuk pengetahuan, kemahiran dan maklumat berkaitan KKP terkini</a:t>
            </a:r>
            <a:endParaRPr lang="en-MY" dirty="0">
              <a:effectLst/>
              <a:ea typeface="Calibri" panose="020F0502020204030204" pitchFamily="34" charset="0"/>
              <a:cs typeface="Times New Roman" panose="02020603050405020304" pitchFamily="18" charset="0"/>
            </a:endParaRPr>
          </a:p>
        </p:txBody>
      </p:sp>
      <p:sp>
        <p:nvSpPr>
          <p:cNvPr id="9" name="Rectangle 4"/>
          <p:cNvSpPr>
            <a:spLocks noChangeArrowheads="1"/>
          </p:cNvSpPr>
          <p:nvPr/>
        </p:nvSpPr>
        <p:spPr bwMode="auto">
          <a:xfrm rot="20424666">
            <a:off x="363630" y="3783273"/>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P1</a:t>
            </a:r>
            <a:endParaRPr lang="en-US" sz="4000" b="1" dirty="0">
              <a:solidFill>
                <a:schemeClr val="bg1"/>
              </a:solidFill>
              <a:latin typeface="Agency FB" pitchFamily="34" charset="0"/>
              <a:ea typeface="+mj-ea"/>
              <a:cs typeface="+mj-cs"/>
            </a:endParaRPr>
          </a:p>
        </p:txBody>
      </p:sp>
      <p:sp>
        <p:nvSpPr>
          <p:cNvPr id="14" name="Rectangle 4"/>
          <p:cNvSpPr>
            <a:spLocks noChangeArrowheads="1"/>
          </p:cNvSpPr>
          <p:nvPr/>
        </p:nvSpPr>
        <p:spPr bwMode="auto">
          <a:xfrm rot="20424666">
            <a:off x="4422227" y="3709103"/>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P2</a:t>
            </a:r>
            <a:endParaRPr lang="en-US" sz="4000" b="1" dirty="0">
              <a:solidFill>
                <a:schemeClr val="bg1"/>
              </a:solidFill>
              <a:latin typeface="Agency FB" pitchFamily="34" charset="0"/>
              <a:ea typeface="+mj-ea"/>
              <a:cs typeface="+mj-cs"/>
            </a:endParaRPr>
          </a:p>
        </p:txBody>
      </p:sp>
      <p:sp>
        <p:nvSpPr>
          <p:cNvPr id="17" name="Flowchart: Off-page Connector 16"/>
          <p:cNvSpPr/>
          <p:nvPr/>
        </p:nvSpPr>
        <p:spPr>
          <a:xfrm>
            <a:off x="8483456" y="2946474"/>
            <a:ext cx="2874575" cy="1186669"/>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smtClean="0">
                <a:solidFill>
                  <a:schemeClr val="tx1"/>
                </a:solidFill>
                <a:latin typeface="Arial Narrow" pitchFamily="34" charset="0"/>
              </a:rPr>
              <a:t>Collaboration of Industrial Hygiene Locally &amp; Internationally </a:t>
            </a:r>
            <a:endParaRPr lang="en-US" sz="1600" b="1" dirty="0">
              <a:solidFill>
                <a:schemeClr val="tx1"/>
              </a:solidFill>
              <a:latin typeface="Arial Narrow" pitchFamily="34" charset="0"/>
            </a:endParaRPr>
          </a:p>
        </p:txBody>
      </p:sp>
      <p:sp>
        <p:nvSpPr>
          <p:cNvPr id="15" name="Rectangle 4"/>
          <p:cNvSpPr>
            <a:spLocks noChangeArrowheads="1"/>
          </p:cNvSpPr>
          <p:nvPr/>
        </p:nvSpPr>
        <p:spPr bwMode="auto">
          <a:xfrm rot="20424666">
            <a:off x="7952963" y="3709102"/>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P3</a:t>
            </a:r>
            <a:endParaRPr lang="en-US" sz="40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954906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Off-page Connector 9"/>
          <p:cNvSpPr/>
          <p:nvPr/>
        </p:nvSpPr>
        <p:spPr>
          <a:xfrm rot="1180076">
            <a:off x="9145368" y="561836"/>
            <a:ext cx="2626685" cy="1127155"/>
          </a:xfrm>
          <a:prstGeom prst="flowChartOffpageConnector">
            <a:avLst/>
          </a:prstGeom>
          <a:solidFill>
            <a:schemeClr val="accent6">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smtClean="0">
                <a:solidFill>
                  <a:sysClr val="windowText" lastClr="000000"/>
                </a:solidFill>
                <a:latin typeface="Arial Narrow" pitchFamily="34" charset="0"/>
              </a:rPr>
              <a:t>COLLABORATION WITH THE INTERNATIONAL INSTITUTE &amp; OSH SPECIALIST</a:t>
            </a:r>
          </a:p>
        </p:txBody>
      </p:sp>
      <p:sp>
        <p:nvSpPr>
          <p:cNvPr id="13" name="Rectangle 12"/>
          <p:cNvSpPr/>
          <p:nvPr/>
        </p:nvSpPr>
        <p:spPr>
          <a:xfrm>
            <a:off x="571500" y="2004730"/>
            <a:ext cx="5067300" cy="4302155"/>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1600" dirty="0" err="1" smtClean="0">
                <a:solidFill>
                  <a:schemeClr val="tx1"/>
                </a:solidFill>
                <a:latin typeface="Arial Narrow" pitchFamily="34" charset="0"/>
              </a:rPr>
              <a:t>Mengadakan</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usaha</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kerjasama</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antara</a:t>
            </a:r>
            <a:r>
              <a:rPr lang="en-US" sz="1600" dirty="0" smtClean="0">
                <a:solidFill>
                  <a:schemeClr val="tx1"/>
                </a:solidFill>
                <a:latin typeface="Arial Narrow" pitchFamily="34" charset="0"/>
              </a:rPr>
              <a:t> DOSH </a:t>
            </a:r>
            <a:r>
              <a:rPr lang="en-US" sz="1600" dirty="0" err="1" smtClean="0">
                <a:solidFill>
                  <a:schemeClr val="tx1"/>
                </a:solidFill>
                <a:latin typeface="Arial Narrow" pitchFamily="34" charset="0"/>
              </a:rPr>
              <a:t>dengan</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badan-badan</a:t>
            </a:r>
            <a:r>
              <a:rPr lang="en-US" sz="1600" dirty="0" smtClean="0">
                <a:solidFill>
                  <a:schemeClr val="tx1"/>
                </a:solidFill>
                <a:latin typeface="Arial Narrow" pitchFamily="34" charset="0"/>
              </a:rPr>
              <a:t> yang </a:t>
            </a:r>
            <a:r>
              <a:rPr lang="en-US" sz="1600" dirty="0" err="1" smtClean="0">
                <a:solidFill>
                  <a:schemeClr val="tx1"/>
                </a:solidFill>
                <a:latin typeface="Arial Narrow" pitchFamily="34" charset="0"/>
              </a:rPr>
              <a:t>berkaitan</a:t>
            </a:r>
            <a:r>
              <a:rPr lang="en-US" sz="1600" dirty="0" smtClean="0">
                <a:solidFill>
                  <a:schemeClr val="tx1"/>
                </a:solidFill>
                <a:latin typeface="Arial Narrow" pitchFamily="34" charset="0"/>
              </a:rPr>
              <a:t> (JPA, MOFA, JICA, </a:t>
            </a:r>
            <a:r>
              <a:rPr lang="en-US" sz="1600" dirty="0" err="1" smtClean="0">
                <a:solidFill>
                  <a:schemeClr val="tx1"/>
                </a:solidFill>
                <a:latin typeface="Arial Narrow" pitchFamily="34" charset="0"/>
              </a:rPr>
              <a:t>Institut</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latihan</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antarabangsa</a:t>
            </a:r>
            <a:r>
              <a:rPr lang="en-US" sz="1600" dirty="0" smtClean="0">
                <a:solidFill>
                  <a:schemeClr val="tx1"/>
                </a:solidFill>
                <a:latin typeface="Arial Narrow" pitchFamily="34" charset="0"/>
              </a:rPr>
              <a:t>)</a:t>
            </a:r>
          </a:p>
          <a:p>
            <a:pPr marL="342900" indent="-342900">
              <a:buFont typeface="+mj-lt"/>
              <a:buAutoNum type="arabicParenR"/>
            </a:pPr>
            <a:r>
              <a:rPr lang="en-US" sz="1600" dirty="0" err="1" smtClean="0">
                <a:solidFill>
                  <a:schemeClr val="tx1"/>
                </a:solidFill>
                <a:latin typeface="Arial Narrow" pitchFamily="34" charset="0"/>
              </a:rPr>
              <a:t>Menghantar</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pegawai-pegawai</a:t>
            </a:r>
            <a:r>
              <a:rPr lang="en-US" sz="1600" dirty="0" smtClean="0">
                <a:solidFill>
                  <a:schemeClr val="tx1"/>
                </a:solidFill>
                <a:latin typeface="Arial Narrow" pitchFamily="34" charset="0"/>
              </a:rPr>
              <a:t> yang </a:t>
            </a:r>
            <a:r>
              <a:rPr lang="en-US" sz="1600" dirty="0" err="1" smtClean="0">
                <a:solidFill>
                  <a:schemeClr val="tx1"/>
                </a:solidFill>
                <a:latin typeface="Arial Narrow" pitchFamily="34" charset="0"/>
              </a:rPr>
              <a:t>berkelayakan</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menyertai</a:t>
            </a:r>
            <a:r>
              <a:rPr lang="en-US" sz="1600" dirty="0" smtClean="0">
                <a:solidFill>
                  <a:schemeClr val="tx1"/>
                </a:solidFill>
                <a:latin typeface="Arial Narrow" pitchFamily="34" charset="0"/>
              </a:rPr>
              <a:t> program </a:t>
            </a:r>
            <a:r>
              <a:rPr lang="en-US" sz="1600" dirty="0" err="1" smtClean="0">
                <a:solidFill>
                  <a:schemeClr val="tx1"/>
                </a:solidFill>
                <a:latin typeface="Arial Narrow" pitchFamily="34" charset="0"/>
              </a:rPr>
              <a:t>latihan</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kursus</a:t>
            </a:r>
            <a:r>
              <a:rPr lang="en-US" sz="1600" dirty="0" smtClean="0">
                <a:solidFill>
                  <a:schemeClr val="tx1"/>
                </a:solidFill>
                <a:latin typeface="Arial Narrow" pitchFamily="34" charset="0"/>
              </a:rPr>
              <a:t>/</a:t>
            </a:r>
            <a:r>
              <a:rPr lang="en-US" sz="1600" dirty="0" err="1" smtClean="0">
                <a:solidFill>
                  <a:schemeClr val="tx1"/>
                </a:solidFill>
                <a:latin typeface="Arial Narrow" pitchFamily="34" charset="0"/>
              </a:rPr>
              <a:t>pembentangan</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kertas</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kerja</a:t>
            </a:r>
            <a:r>
              <a:rPr lang="en-US" sz="1600" dirty="0" smtClean="0">
                <a:solidFill>
                  <a:schemeClr val="tx1"/>
                </a:solidFill>
                <a:latin typeface="Arial Narrow" pitchFamily="34" charset="0"/>
              </a:rPr>
              <a:t> KKP </a:t>
            </a:r>
            <a:r>
              <a:rPr lang="en-US" sz="1600" dirty="0" err="1" smtClean="0">
                <a:solidFill>
                  <a:schemeClr val="tx1"/>
                </a:solidFill>
                <a:latin typeface="Arial Narrow" pitchFamily="34" charset="0"/>
              </a:rPr>
              <a:t>di</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peringkat</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antarabangsa</a:t>
            </a:r>
            <a:endParaRPr lang="en-US" sz="1600" dirty="0" smtClean="0">
              <a:solidFill>
                <a:schemeClr val="tx1"/>
              </a:solidFill>
              <a:latin typeface="Arial Narrow" pitchFamily="34" charset="0"/>
            </a:endParaRPr>
          </a:p>
          <a:p>
            <a:pPr marL="342900" indent="-342900">
              <a:buFont typeface="+mj-lt"/>
              <a:buAutoNum type="arabicParenR"/>
            </a:pPr>
            <a:r>
              <a:rPr lang="en-US" sz="1600" dirty="0" err="1" smtClean="0">
                <a:solidFill>
                  <a:schemeClr val="tx1"/>
                </a:solidFill>
                <a:latin typeface="Arial Narrow" pitchFamily="34" charset="0"/>
              </a:rPr>
              <a:t>Mengadakan</a:t>
            </a:r>
            <a:r>
              <a:rPr lang="en-US" sz="1600" dirty="0" smtClean="0">
                <a:solidFill>
                  <a:schemeClr val="tx1"/>
                </a:solidFill>
                <a:latin typeface="Arial Narrow" pitchFamily="34" charset="0"/>
              </a:rPr>
              <a:t> seminar/ </a:t>
            </a:r>
            <a:r>
              <a:rPr lang="en-US" sz="1600" dirty="0" err="1" smtClean="0">
                <a:solidFill>
                  <a:schemeClr val="tx1"/>
                </a:solidFill>
                <a:latin typeface="Arial Narrow" pitchFamily="34" charset="0"/>
              </a:rPr>
              <a:t>konvensyen</a:t>
            </a:r>
            <a:r>
              <a:rPr lang="en-US" sz="1600" dirty="0" smtClean="0">
                <a:solidFill>
                  <a:schemeClr val="tx1"/>
                </a:solidFill>
                <a:latin typeface="Arial Narrow" pitchFamily="34" charset="0"/>
              </a:rPr>
              <a:t> KKP </a:t>
            </a:r>
            <a:r>
              <a:rPr lang="en-US" sz="1600" dirty="0" err="1" smtClean="0">
                <a:solidFill>
                  <a:schemeClr val="tx1"/>
                </a:solidFill>
                <a:latin typeface="Arial Narrow" pitchFamily="34" charset="0"/>
              </a:rPr>
              <a:t>khusus</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bagi</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membentang</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dan</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membincangkan</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perkongsian</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amalan</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terbaik</a:t>
            </a:r>
            <a:r>
              <a:rPr lang="en-US" sz="1600" dirty="0" smtClean="0">
                <a:solidFill>
                  <a:schemeClr val="tx1"/>
                </a:solidFill>
                <a:latin typeface="Arial Narrow" pitchFamily="34" charset="0"/>
              </a:rPr>
              <a:t> KKP </a:t>
            </a:r>
            <a:r>
              <a:rPr lang="en-US" sz="1600" dirty="0" err="1" smtClean="0">
                <a:solidFill>
                  <a:schemeClr val="tx1"/>
                </a:solidFill>
                <a:latin typeface="Arial Narrow" pitchFamily="34" charset="0"/>
              </a:rPr>
              <a:t>di</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peringkat</a:t>
            </a:r>
            <a:r>
              <a:rPr lang="en-US" sz="1600" dirty="0" smtClean="0">
                <a:solidFill>
                  <a:schemeClr val="tx1"/>
                </a:solidFill>
                <a:latin typeface="Arial Narrow" pitchFamily="34" charset="0"/>
              </a:rPr>
              <a:t> ASEAN </a:t>
            </a:r>
            <a:r>
              <a:rPr lang="en-US" sz="1600" dirty="0" err="1" smtClean="0">
                <a:solidFill>
                  <a:schemeClr val="tx1"/>
                </a:solidFill>
                <a:latin typeface="Arial Narrow" pitchFamily="34" charset="0"/>
              </a:rPr>
              <a:t>dan</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antarabangsa</a:t>
            </a:r>
            <a:r>
              <a:rPr lang="en-US" sz="1600" dirty="0" smtClean="0">
                <a:solidFill>
                  <a:schemeClr val="tx1"/>
                </a:solidFill>
                <a:latin typeface="Arial Narrow" pitchFamily="34" charset="0"/>
              </a:rPr>
              <a:t>.</a:t>
            </a:r>
          </a:p>
          <a:p>
            <a:pPr marL="342900" indent="-342900">
              <a:buFont typeface="+mj-lt"/>
              <a:buAutoNum type="arabicParenR"/>
            </a:pPr>
            <a:r>
              <a:rPr lang="en-US" sz="1600" dirty="0" err="1" smtClean="0">
                <a:solidFill>
                  <a:schemeClr val="tx1"/>
                </a:solidFill>
                <a:latin typeface="Arial Narrow" pitchFamily="34" charset="0"/>
              </a:rPr>
              <a:t>Mencalonkan</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syarikat</a:t>
            </a:r>
            <a:r>
              <a:rPr lang="en-US" sz="1600" dirty="0" smtClean="0">
                <a:solidFill>
                  <a:schemeClr val="tx1"/>
                </a:solidFill>
                <a:latin typeface="Arial Narrow" pitchFamily="34" charset="0"/>
              </a:rPr>
              <a:t> yang </a:t>
            </a:r>
            <a:r>
              <a:rPr lang="en-US" sz="1600" dirty="0" err="1" smtClean="0">
                <a:solidFill>
                  <a:schemeClr val="tx1"/>
                </a:solidFill>
                <a:latin typeface="Arial Narrow" pitchFamily="34" charset="0"/>
              </a:rPr>
              <a:t>berkelayakan</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menyertai</a:t>
            </a:r>
            <a:r>
              <a:rPr lang="en-US" sz="1600" dirty="0" smtClean="0">
                <a:solidFill>
                  <a:schemeClr val="tx1"/>
                </a:solidFill>
                <a:latin typeface="Arial Narrow" pitchFamily="34" charset="0"/>
              </a:rPr>
              <a:t> ASEAN OSH Award</a:t>
            </a:r>
          </a:p>
          <a:p>
            <a:pPr marL="342900" indent="-342900">
              <a:buFont typeface="+mj-lt"/>
              <a:buAutoNum type="arabicParenR"/>
            </a:pPr>
            <a:r>
              <a:rPr lang="en-US" sz="1600" dirty="0" err="1" smtClean="0">
                <a:solidFill>
                  <a:schemeClr val="tx1"/>
                </a:solidFill>
                <a:latin typeface="Arial Narrow" pitchFamily="34" charset="0"/>
              </a:rPr>
              <a:t>Membangunkan</a:t>
            </a:r>
            <a:r>
              <a:rPr lang="en-US" sz="1600" dirty="0" smtClean="0">
                <a:solidFill>
                  <a:schemeClr val="tx1"/>
                </a:solidFill>
                <a:latin typeface="Arial Narrow" pitchFamily="34" charset="0"/>
              </a:rPr>
              <a:t> 1 database OSH Scorecard (</a:t>
            </a:r>
            <a:r>
              <a:rPr lang="en-US" sz="1600" dirty="0" err="1" smtClean="0">
                <a:solidFill>
                  <a:schemeClr val="tx1"/>
                </a:solidFill>
                <a:latin typeface="Arial Narrow" pitchFamily="34" charset="0"/>
              </a:rPr>
              <a:t>pencapaian</a:t>
            </a:r>
            <a:r>
              <a:rPr lang="en-US" sz="1600" dirty="0" smtClean="0">
                <a:solidFill>
                  <a:schemeClr val="tx1"/>
                </a:solidFill>
                <a:latin typeface="Arial Narrow" pitchFamily="34" charset="0"/>
              </a:rPr>
              <a:t> KKP Negara)</a:t>
            </a:r>
          </a:p>
          <a:p>
            <a:pPr marL="342900" indent="-342900">
              <a:buFont typeface="+mj-lt"/>
              <a:buAutoNum type="arabicParenR"/>
            </a:pPr>
            <a:r>
              <a:rPr lang="en-US" sz="1600" dirty="0" err="1" smtClean="0">
                <a:solidFill>
                  <a:schemeClr val="tx1"/>
                </a:solidFill>
                <a:latin typeface="Arial Narrow" pitchFamily="34" charset="0"/>
              </a:rPr>
              <a:t>Mengkaji</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menyemak</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dan</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menambahbaik</a:t>
            </a:r>
            <a:r>
              <a:rPr lang="en-US" sz="1600" dirty="0" smtClean="0">
                <a:solidFill>
                  <a:schemeClr val="tx1"/>
                </a:solidFill>
                <a:latin typeface="Arial Narrow" pitchFamily="34" charset="0"/>
              </a:rPr>
              <a:t> </a:t>
            </a:r>
            <a:r>
              <a:rPr lang="en-US" sz="1600" dirty="0" err="1" smtClean="0">
                <a:solidFill>
                  <a:schemeClr val="tx1"/>
                </a:solidFill>
                <a:latin typeface="Arial Narrow" pitchFamily="34" charset="0"/>
              </a:rPr>
              <a:t>modul-modul</a:t>
            </a:r>
            <a:r>
              <a:rPr lang="en-US" sz="1600" dirty="0" smtClean="0">
                <a:solidFill>
                  <a:schemeClr val="tx1"/>
                </a:solidFill>
                <a:latin typeface="Arial Narrow" pitchFamily="34" charset="0"/>
              </a:rPr>
              <a:t> MTCP/TCTP.</a:t>
            </a:r>
          </a:p>
          <a:p>
            <a:pPr marL="342900" indent="-342900">
              <a:buFont typeface="+mj-lt"/>
              <a:buAutoNum type="arabicParenR"/>
            </a:pPr>
            <a:r>
              <a:rPr lang="en-US" sz="1600" dirty="0" err="1" smtClean="0">
                <a:solidFill>
                  <a:schemeClr val="tx1"/>
                </a:solidFill>
                <a:latin typeface="Arial Narrow" pitchFamily="34" charset="0"/>
              </a:rPr>
              <a:t>Melaksanakan</a:t>
            </a:r>
            <a:r>
              <a:rPr lang="en-US" sz="1600" dirty="0" smtClean="0">
                <a:solidFill>
                  <a:schemeClr val="tx1"/>
                </a:solidFill>
                <a:latin typeface="Arial Narrow" pitchFamily="34" charset="0"/>
              </a:rPr>
              <a:t> program MTCP/TCTP</a:t>
            </a:r>
            <a:endParaRPr lang="en-US" sz="1600" dirty="0">
              <a:solidFill>
                <a:schemeClr val="tx1"/>
              </a:solidFill>
              <a:latin typeface="Arial Narrow" pitchFamily="34" charset="0"/>
            </a:endParaRPr>
          </a:p>
        </p:txBody>
      </p:sp>
      <p:sp>
        <p:nvSpPr>
          <p:cNvPr id="2" name="Rectangle 1"/>
          <p:cNvSpPr/>
          <p:nvPr/>
        </p:nvSpPr>
        <p:spPr>
          <a:xfrm>
            <a:off x="5791200" y="2718010"/>
            <a:ext cx="6096000" cy="3277820"/>
          </a:xfrm>
          <a:prstGeom prst="rect">
            <a:avLst/>
          </a:prstGeom>
          <a:solidFill>
            <a:schemeClr val="accent2">
              <a:lumMod val="75000"/>
            </a:schemeClr>
          </a:solidFill>
          <a:ln>
            <a:noFill/>
          </a:ln>
          <a:scene3d>
            <a:camera prst="orthographicFront"/>
            <a:lightRig rig="threePt" dir="t"/>
          </a:scene3d>
          <a:sp3d>
            <a:bevelT prst="angle"/>
          </a:sp3d>
        </p:spPr>
        <p:txBody>
          <a:bodyPr>
            <a:spAutoFit/>
          </a:bodyPr>
          <a:lstStyle/>
          <a:p>
            <a:pPr marL="342900" lvl="0" indent="-342900">
              <a:lnSpc>
                <a:spcPct val="115000"/>
              </a:lnSpc>
              <a:spcAft>
                <a:spcPts val="0"/>
              </a:spcAft>
              <a:buFont typeface="+mj-lt"/>
              <a:buAutoNum type="arabicPeriod"/>
            </a:pPr>
            <a:r>
              <a:rPr lang="ms-MY"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hubungan kerjasama Malaysia dengan negara-negara serantau di dalam usaha pembangunan KKP.</a:t>
            </a:r>
            <a:endParaRPr lang="en-MY" sz="2000" dirty="0">
              <a:solidFill>
                <a:schemeClr val="bg1"/>
              </a:solidFill>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ms-MY"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Pembangunan modal insan dan mengetengahkan pakar-pakar KKP negara ke peringkat antarabangsa.</a:t>
            </a:r>
            <a:endParaRPr lang="en-MY" sz="2000" dirty="0">
              <a:solidFill>
                <a:schemeClr val="bg1"/>
              </a:solidFill>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ms-MY" sz="20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pengetahuan, kemahiran dan pengalaman yang akan memberi faedah kepada negara.</a:t>
            </a:r>
            <a:endParaRPr lang="en-MY" sz="2000" dirty="0">
              <a:solidFill>
                <a:schemeClr val="bg1"/>
              </a:solidFill>
              <a:effectLst/>
              <a:ea typeface="Calibri" panose="020F0502020204030204" pitchFamily="34" charset="0"/>
              <a:cs typeface="Times New Roman" panose="02020603050405020304" pitchFamily="18" charset="0"/>
            </a:endParaRPr>
          </a:p>
        </p:txBody>
      </p:sp>
      <p:sp>
        <p:nvSpPr>
          <p:cNvPr id="9" name="Rectangle 4"/>
          <p:cNvSpPr>
            <a:spLocks noChangeArrowheads="1"/>
          </p:cNvSpPr>
          <p:nvPr/>
        </p:nvSpPr>
        <p:spPr bwMode="auto">
          <a:xfrm>
            <a:off x="571500" y="1450744"/>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14" name="Rectangle 4"/>
          <p:cNvSpPr>
            <a:spLocks noChangeArrowheads="1"/>
          </p:cNvSpPr>
          <p:nvPr/>
        </p:nvSpPr>
        <p:spPr bwMode="auto">
          <a:xfrm>
            <a:off x="5791200" y="2194585"/>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
        <p:nvSpPr>
          <p:cNvPr id="15" name="Flowchart: Process 14"/>
          <p:cNvSpPr/>
          <p:nvPr/>
        </p:nvSpPr>
        <p:spPr>
          <a:xfrm>
            <a:off x="1947551" y="309457"/>
            <a:ext cx="5499623" cy="815957"/>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a:r>
              <a:rPr lang="en-US" b="1" dirty="0" smtClean="0">
                <a:solidFill>
                  <a:schemeClr val="bg1"/>
                </a:solidFill>
                <a:latin typeface="Arial Narrow" pitchFamily="34" charset="0"/>
              </a:rPr>
              <a:t>STRATEGY 4:</a:t>
            </a:r>
          </a:p>
          <a:p>
            <a:pPr marL="1377950"/>
            <a:r>
              <a:rPr lang="en-US" b="1" dirty="0">
                <a:solidFill>
                  <a:schemeClr val="bg1"/>
                </a:solidFill>
              </a:rPr>
              <a:t>STRATEGIC ALLIANCES ON OSH INTERNATIONALLY</a:t>
            </a:r>
          </a:p>
        </p:txBody>
      </p:sp>
      <p:sp>
        <p:nvSpPr>
          <p:cNvPr id="17" name="Rectangle 4"/>
          <p:cNvSpPr>
            <a:spLocks noChangeArrowheads="1"/>
          </p:cNvSpPr>
          <p:nvPr/>
        </p:nvSpPr>
        <p:spPr bwMode="auto">
          <a:xfrm rot="20633828">
            <a:off x="208598" y="523699"/>
            <a:ext cx="2407923" cy="461665"/>
          </a:xfrm>
          <a:prstGeom prst="rect">
            <a:avLst/>
          </a:prstGeom>
          <a:solidFill>
            <a:srgbClr val="00B050"/>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OSHMP2020</a:t>
            </a:r>
            <a:endParaRPr lang="en-US" sz="2400" b="1" dirty="0">
              <a:solidFill>
                <a:schemeClr val="bg1"/>
              </a:solidFill>
              <a:latin typeface="Agency FB" pitchFamily="34" charset="0"/>
              <a:ea typeface="+mj-ea"/>
              <a:cs typeface="+mj-cs"/>
            </a:endParaRPr>
          </a:p>
        </p:txBody>
      </p:sp>
      <p:sp>
        <p:nvSpPr>
          <p:cNvPr id="18" name="Rectangle 4"/>
          <p:cNvSpPr>
            <a:spLocks noChangeArrowheads="1"/>
          </p:cNvSpPr>
          <p:nvPr/>
        </p:nvSpPr>
        <p:spPr bwMode="auto">
          <a:xfrm rot="20424666">
            <a:off x="8076179" y="312151"/>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P1</a:t>
            </a:r>
            <a:endParaRPr lang="en-US" sz="40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3708064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312546">
            <a:off x="9044024" y="616987"/>
            <a:ext cx="2931737" cy="1301019"/>
          </a:xfrm>
          <a:prstGeom prst="flowChartOffpageConnector">
            <a:avLst/>
          </a:prstGeom>
          <a:solidFill>
            <a:schemeClr val="accent6">
              <a:lumMod val="60000"/>
              <a:lumOff val="4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smtClean="0">
                <a:solidFill>
                  <a:sysClr val="windowText" lastClr="000000"/>
                </a:solidFill>
                <a:latin typeface="Arial Narrow" pitchFamily="34" charset="0"/>
              </a:rPr>
              <a:t>STUDY OF OSH INTERNATIONAL STANDARD</a:t>
            </a:r>
          </a:p>
        </p:txBody>
      </p:sp>
      <p:sp>
        <p:nvSpPr>
          <p:cNvPr id="16" name="Rectangle 15"/>
          <p:cNvSpPr/>
          <p:nvPr/>
        </p:nvSpPr>
        <p:spPr>
          <a:xfrm>
            <a:off x="1164996" y="2374854"/>
            <a:ext cx="5067300" cy="3897543"/>
          </a:xfrm>
          <a:prstGeom prst="rect">
            <a:avLst/>
          </a:prstGeom>
          <a:solidFill>
            <a:schemeClr val="accent3">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3200" dirty="0" err="1" smtClean="0">
                <a:solidFill>
                  <a:schemeClr val="tx1"/>
                </a:solidFill>
                <a:latin typeface="Arial Narrow" pitchFamily="34" charset="0"/>
              </a:rPr>
              <a:t>Mengkaji</a:t>
            </a:r>
            <a:r>
              <a:rPr lang="en-US" sz="3200" dirty="0" smtClean="0">
                <a:solidFill>
                  <a:schemeClr val="tx1"/>
                </a:solidFill>
                <a:latin typeface="Arial Narrow" pitchFamily="34" charset="0"/>
              </a:rPr>
              <a:t> standard-standard </a:t>
            </a:r>
            <a:r>
              <a:rPr lang="en-US" sz="3200" dirty="0" err="1" smtClean="0">
                <a:solidFill>
                  <a:schemeClr val="tx1"/>
                </a:solidFill>
                <a:latin typeface="Arial Narrow" pitchFamily="34" charset="0"/>
              </a:rPr>
              <a:t>antarabangsa</a:t>
            </a:r>
            <a:r>
              <a:rPr lang="en-US" sz="3200" dirty="0" smtClean="0">
                <a:solidFill>
                  <a:schemeClr val="tx1"/>
                </a:solidFill>
                <a:latin typeface="Arial Narrow" pitchFamily="34" charset="0"/>
              </a:rPr>
              <a:t> yang </a:t>
            </a:r>
            <a:r>
              <a:rPr lang="en-US" sz="3200" dirty="0" err="1" smtClean="0">
                <a:solidFill>
                  <a:schemeClr val="tx1"/>
                </a:solidFill>
                <a:latin typeface="Arial Narrow" pitchFamily="34" charset="0"/>
              </a:rPr>
              <a:t>sesuai</a:t>
            </a:r>
            <a:r>
              <a:rPr lang="en-US" sz="3200" dirty="0" smtClean="0">
                <a:solidFill>
                  <a:schemeClr val="tx1"/>
                </a:solidFill>
                <a:latin typeface="Arial Narrow" pitchFamily="34" charset="0"/>
              </a:rPr>
              <a:t> </a:t>
            </a:r>
            <a:r>
              <a:rPr lang="en-US" sz="3200" dirty="0" err="1" smtClean="0">
                <a:solidFill>
                  <a:schemeClr val="tx1"/>
                </a:solidFill>
                <a:latin typeface="Arial Narrow" pitchFamily="34" charset="0"/>
              </a:rPr>
              <a:t>untuk</a:t>
            </a:r>
            <a:r>
              <a:rPr lang="en-US" sz="3200" dirty="0" smtClean="0">
                <a:solidFill>
                  <a:schemeClr val="tx1"/>
                </a:solidFill>
                <a:latin typeface="Arial Narrow" pitchFamily="34" charset="0"/>
              </a:rPr>
              <a:t> </a:t>
            </a:r>
            <a:r>
              <a:rPr lang="en-US" sz="3200" dirty="0" err="1" smtClean="0">
                <a:solidFill>
                  <a:schemeClr val="tx1"/>
                </a:solidFill>
                <a:latin typeface="Arial Narrow" pitchFamily="34" charset="0"/>
              </a:rPr>
              <a:t>diadaptasi</a:t>
            </a:r>
            <a:r>
              <a:rPr lang="en-US" sz="3200" dirty="0" smtClean="0">
                <a:solidFill>
                  <a:schemeClr val="tx1"/>
                </a:solidFill>
                <a:latin typeface="Arial Narrow" pitchFamily="34" charset="0"/>
              </a:rPr>
              <a:t>.</a:t>
            </a:r>
          </a:p>
          <a:p>
            <a:pPr marL="342900" indent="-342900">
              <a:buFont typeface="+mj-lt"/>
              <a:buAutoNum type="arabicParenR"/>
            </a:pPr>
            <a:r>
              <a:rPr lang="en-US" sz="3200" dirty="0" err="1" smtClean="0">
                <a:solidFill>
                  <a:schemeClr val="tx1"/>
                </a:solidFill>
                <a:latin typeface="Arial Narrow" pitchFamily="34" charset="0"/>
              </a:rPr>
              <a:t>Mengadakan</a:t>
            </a:r>
            <a:r>
              <a:rPr lang="en-US" sz="3200" dirty="0" smtClean="0">
                <a:solidFill>
                  <a:schemeClr val="tx1"/>
                </a:solidFill>
                <a:latin typeface="Arial Narrow" pitchFamily="34" charset="0"/>
              </a:rPr>
              <a:t> </a:t>
            </a:r>
            <a:r>
              <a:rPr lang="en-US" sz="3200" dirty="0" err="1" smtClean="0">
                <a:solidFill>
                  <a:schemeClr val="tx1"/>
                </a:solidFill>
                <a:latin typeface="Arial Narrow" pitchFamily="34" charset="0"/>
              </a:rPr>
              <a:t>roadshow</a:t>
            </a:r>
            <a:r>
              <a:rPr lang="en-US" sz="3200" dirty="0" smtClean="0">
                <a:solidFill>
                  <a:schemeClr val="tx1"/>
                </a:solidFill>
                <a:latin typeface="Arial Narrow" pitchFamily="34" charset="0"/>
              </a:rPr>
              <a:t>/talk/ </a:t>
            </a:r>
            <a:r>
              <a:rPr lang="en-US" sz="3200" dirty="0" err="1" smtClean="0">
                <a:solidFill>
                  <a:schemeClr val="tx1"/>
                </a:solidFill>
                <a:latin typeface="Arial Narrow" pitchFamily="34" charset="0"/>
              </a:rPr>
              <a:t>sebaran</a:t>
            </a:r>
            <a:r>
              <a:rPr lang="en-US" sz="3200" dirty="0" smtClean="0">
                <a:solidFill>
                  <a:schemeClr val="tx1"/>
                </a:solidFill>
                <a:latin typeface="Arial Narrow" pitchFamily="34" charset="0"/>
              </a:rPr>
              <a:t> </a:t>
            </a:r>
            <a:r>
              <a:rPr lang="en-US" sz="3200" dirty="0" err="1" smtClean="0">
                <a:solidFill>
                  <a:schemeClr val="tx1"/>
                </a:solidFill>
                <a:latin typeface="Arial Narrow" pitchFamily="34" charset="0"/>
              </a:rPr>
              <a:t>maklumat</a:t>
            </a:r>
            <a:r>
              <a:rPr lang="en-US" sz="3200" dirty="0" smtClean="0">
                <a:solidFill>
                  <a:schemeClr val="tx1"/>
                </a:solidFill>
                <a:latin typeface="Arial Narrow" pitchFamily="34" charset="0"/>
              </a:rPr>
              <a:t> </a:t>
            </a:r>
            <a:r>
              <a:rPr lang="en-US" sz="3200" dirty="0" err="1" smtClean="0">
                <a:solidFill>
                  <a:schemeClr val="tx1"/>
                </a:solidFill>
                <a:latin typeface="Arial Narrow" pitchFamily="34" charset="0"/>
              </a:rPr>
              <a:t>berkaitan</a:t>
            </a:r>
            <a:r>
              <a:rPr lang="en-US" sz="3200" dirty="0" smtClean="0">
                <a:solidFill>
                  <a:schemeClr val="tx1"/>
                </a:solidFill>
                <a:latin typeface="Arial Narrow" pitchFamily="34" charset="0"/>
              </a:rPr>
              <a:t> </a:t>
            </a:r>
            <a:r>
              <a:rPr lang="en-US" sz="3200" dirty="0" err="1" smtClean="0">
                <a:solidFill>
                  <a:schemeClr val="tx1"/>
                </a:solidFill>
                <a:latin typeface="Arial Narrow" pitchFamily="34" charset="0"/>
              </a:rPr>
              <a:t>kepentingan</a:t>
            </a:r>
            <a:r>
              <a:rPr lang="en-US" sz="3200" dirty="0" smtClean="0">
                <a:solidFill>
                  <a:schemeClr val="tx1"/>
                </a:solidFill>
                <a:latin typeface="Arial Narrow" pitchFamily="34" charset="0"/>
              </a:rPr>
              <a:t> </a:t>
            </a:r>
            <a:r>
              <a:rPr lang="en-US" sz="3200" dirty="0" err="1" smtClean="0">
                <a:solidFill>
                  <a:schemeClr val="tx1"/>
                </a:solidFill>
                <a:latin typeface="Arial Narrow" pitchFamily="34" charset="0"/>
              </a:rPr>
              <a:t>piawaian</a:t>
            </a:r>
            <a:r>
              <a:rPr lang="en-US" sz="3200" dirty="0" smtClean="0">
                <a:solidFill>
                  <a:schemeClr val="tx1"/>
                </a:solidFill>
                <a:latin typeface="Arial Narrow" pitchFamily="34" charset="0"/>
              </a:rPr>
              <a:t> </a:t>
            </a:r>
            <a:r>
              <a:rPr lang="en-US" sz="3200" dirty="0" err="1" smtClean="0">
                <a:solidFill>
                  <a:schemeClr val="tx1"/>
                </a:solidFill>
                <a:latin typeface="Arial Narrow" pitchFamily="34" charset="0"/>
              </a:rPr>
              <a:t>antarabangsa</a:t>
            </a:r>
            <a:r>
              <a:rPr lang="en-US" sz="3200" dirty="0" smtClean="0">
                <a:solidFill>
                  <a:schemeClr val="tx1"/>
                </a:solidFill>
                <a:latin typeface="Arial Narrow" pitchFamily="34" charset="0"/>
              </a:rPr>
              <a:t>.</a:t>
            </a:r>
            <a:endParaRPr lang="en-US" sz="3200" dirty="0" err="1" smtClean="0">
              <a:solidFill>
                <a:schemeClr val="tx1"/>
              </a:solidFill>
              <a:latin typeface="Arial Narrow" pitchFamily="34" charset="0"/>
            </a:endParaRPr>
          </a:p>
        </p:txBody>
      </p:sp>
      <p:sp>
        <p:nvSpPr>
          <p:cNvPr id="2" name="Rectangle 1"/>
          <p:cNvSpPr/>
          <p:nvPr/>
        </p:nvSpPr>
        <p:spPr>
          <a:xfrm>
            <a:off x="6598762" y="2610068"/>
            <a:ext cx="4995830" cy="3490186"/>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marL="342900" lvl="0" indent="-342900">
              <a:lnSpc>
                <a:spcPct val="115000"/>
              </a:lnSpc>
              <a:spcAft>
                <a:spcPts val="0"/>
              </a:spcAft>
              <a:buFont typeface="+mj-lt"/>
              <a:buAutoNum type="arabicPeriod"/>
            </a:pPr>
            <a:r>
              <a:rPr lang="ms-MY"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standard KKP Negara setanding dengan negara maju.</a:t>
            </a:r>
            <a:endParaRPr lang="en-MY" sz="2400" dirty="0">
              <a:solidFill>
                <a:schemeClr val="bg1"/>
              </a:solidFill>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ms-MY"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Industri mematuhi standard dan penarafan antarabangsa.</a:t>
            </a:r>
            <a:endParaRPr lang="en-MY" sz="2400" dirty="0">
              <a:solidFill>
                <a:schemeClr val="bg1"/>
              </a:solidFill>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ms-MY"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Menyumbang kepada peningkatan produktiviti dan daya saing negara.</a:t>
            </a:r>
            <a:endParaRPr lang="en-MY" sz="2400" dirty="0">
              <a:solidFill>
                <a:schemeClr val="bg1"/>
              </a:solidFill>
              <a:effectLst/>
              <a:ea typeface="Calibri" panose="020F0502020204030204" pitchFamily="34" charset="0"/>
              <a:cs typeface="Times New Roman" panose="02020603050405020304" pitchFamily="18" charset="0"/>
            </a:endParaRPr>
          </a:p>
        </p:txBody>
      </p:sp>
      <p:sp>
        <p:nvSpPr>
          <p:cNvPr id="9" name="Flowchart: Process 8"/>
          <p:cNvSpPr/>
          <p:nvPr/>
        </p:nvSpPr>
        <p:spPr>
          <a:xfrm>
            <a:off x="1947551" y="309457"/>
            <a:ext cx="5499623" cy="815957"/>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a:r>
              <a:rPr lang="en-US" b="1" dirty="0" smtClean="0">
                <a:solidFill>
                  <a:schemeClr val="bg1"/>
                </a:solidFill>
                <a:latin typeface="Arial Narrow" pitchFamily="34" charset="0"/>
              </a:rPr>
              <a:t>STRATEGY 4:</a:t>
            </a:r>
          </a:p>
          <a:p>
            <a:pPr marL="1377950"/>
            <a:r>
              <a:rPr lang="en-US" b="1" dirty="0">
                <a:solidFill>
                  <a:schemeClr val="bg1"/>
                </a:solidFill>
              </a:rPr>
              <a:t>STRATEGIC ALLIANCES ON OSH INTERNATIONALLY</a:t>
            </a:r>
          </a:p>
        </p:txBody>
      </p:sp>
      <p:sp>
        <p:nvSpPr>
          <p:cNvPr id="14" name="Rectangle 4"/>
          <p:cNvSpPr>
            <a:spLocks noChangeArrowheads="1"/>
          </p:cNvSpPr>
          <p:nvPr/>
        </p:nvSpPr>
        <p:spPr bwMode="auto">
          <a:xfrm rot="20424666">
            <a:off x="8256964" y="431785"/>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P2</a:t>
            </a:r>
            <a:endParaRPr lang="en-US" sz="4000" b="1" dirty="0">
              <a:solidFill>
                <a:schemeClr val="bg1"/>
              </a:solidFill>
              <a:latin typeface="Agency FB" pitchFamily="34" charset="0"/>
              <a:ea typeface="+mj-ea"/>
              <a:cs typeface="+mj-cs"/>
            </a:endParaRPr>
          </a:p>
        </p:txBody>
      </p:sp>
      <p:sp>
        <p:nvSpPr>
          <p:cNvPr id="15" name="Rectangle 4"/>
          <p:cNvSpPr>
            <a:spLocks noChangeArrowheads="1"/>
          </p:cNvSpPr>
          <p:nvPr/>
        </p:nvSpPr>
        <p:spPr bwMode="auto">
          <a:xfrm rot="20633828">
            <a:off x="208598" y="523699"/>
            <a:ext cx="2407923" cy="461665"/>
          </a:xfrm>
          <a:prstGeom prst="rect">
            <a:avLst/>
          </a:prstGeom>
          <a:solidFill>
            <a:srgbClr val="00B050"/>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OSHMP2020</a:t>
            </a:r>
            <a:endParaRPr lang="en-US" sz="2400" b="1" dirty="0">
              <a:solidFill>
                <a:schemeClr val="bg1"/>
              </a:solidFill>
              <a:latin typeface="Agency FB" pitchFamily="34" charset="0"/>
              <a:ea typeface="+mj-ea"/>
              <a:cs typeface="+mj-cs"/>
            </a:endParaRPr>
          </a:p>
        </p:txBody>
      </p:sp>
      <p:sp>
        <p:nvSpPr>
          <p:cNvPr id="17" name="Rectangle 4"/>
          <p:cNvSpPr>
            <a:spLocks noChangeArrowheads="1"/>
          </p:cNvSpPr>
          <p:nvPr/>
        </p:nvSpPr>
        <p:spPr bwMode="auto">
          <a:xfrm>
            <a:off x="1164996" y="1867387"/>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18" name="Rectangle 4"/>
          <p:cNvSpPr>
            <a:spLocks noChangeArrowheads="1"/>
          </p:cNvSpPr>
          <p:nvPr/>
        </p:nvSpPr>
        <p:spPr bwMode="auto">
          <a:xfrm>
            <a:off x="6598762" y="2070565"/>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61249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1947551" y="309457"/>
            <a:ext cx="5499623" cy="815957"/>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a:r>
              <a:rPr lang="en-US" b="1" dirty="0" smtClean="0">
                <a:solidFill>
                  <a:schemeClr val="bg1"/>
                </a:solidFill>
                <a:latin typeface="Arial Narrow" pitchFamily="34" charset="0"/>
              </a:rPr>
              <a:t>STRATEGY 4:</a:t>
            </a:r>
          </a:p>
          <a:p>
            <a:pPr marL="1377950"/>
            <a:r>
              <a:rPr lang="en-US" b="1" dirty="0">
                <a:solidFill>
                  <a:schemeClr val="bg1"/>
                </a:solidFill>
              </a:rPr>
              <a:t>STRATEGIC ALLIANCES ON OSH INTERNATIONALLY</a:t>
            </a:r>
          </a:p>
        </p:txBody>
      </p:sp>
      <p:sp>
        <p:nvSpPr>
          <p:cNvPr id="8" name="Rectangle 4"/>
          <p:cNvSpPr>
            <a:spLocks noChangeArrowheads="1"/>
          </p:cNvSpPr>
          <p:nvPr/>
        </p:nvSpPr>
        <p:spPr bwMode="auto">
          <a:xfrm rot="20633828">
            <a:off x="186029" y="338872"/>
            <a:ext cx="2407923" cy="461665"/>
          </a:xfrm>
          <a:prstGeom prst="rect">
            <a:avLst/>
          </a:prstGeom>
          <a:solidFill>
            <a:srgbClr val="00B050"/>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OSHMP2020</a:t>
            </a:r>
            <a:endParaRPr lang="en-US" sz="2400" b="1" dirty="0">
              <a:solidFill>
                <a:schemeClr val="bg1"/>
              </a:solidFill>
              <a:latin typeface="Agency FB" pitchFamily="34" charset="0"/>
              <a:ea typeface="+mj-ea"/>
              <a:cs typeface="+mj-cs"/>
            </a:endParaRPr>
          </a:p>
        </p:txBody>
      </p:sp>
      <p:sp>
        <p:nvSpPr>
          <p:cNvPr id="31" name="Rectangle 30"/>
          <p:cNvSpPr/>
          <p:nvPr/>
        </p:nvSpPr>
        <p:spPr>
          <a:xfrm>
            <a:off x="975022" y="2134639"/>
            <a:ext cx="5633168" cy="4149852"/>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err="1" smtClean="0">
                <a:solidFill>
                  <a:schemeClr val="tx1"/>
                </a:solidFill>
                <a:latin typeface="Arial Narrow" pitchFamily="34" charset="0"/>
              </a:rPr>
              <a:t>Penglibatan</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aktif</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dalam</a:t>
            </a:r>
            <a:r>
              <a:rPr lang="en-US" sz="3600" i="1" dirty="0" smtClean="0">
                <a:solidFill>
                  <a:schemeClr val="tx1"/>
                </a:solidFill>
                <a:latin typeface="Arial Narrow" pitchFamily="34" charset="0"/>
              </a:rPr>
              <a:t> program </a:t>
            </a:r>
            <a:r>
              <a:rPr lang="en-US" sz="3600" i="1" dirty="0" err="1" smtClean="0">
                <a:solidFill>
                  <a:schemeClr val="tx1"/>
                </a:solidFill>
                <a:latin typeface="Arial Narrow" pitchFamily="34" charset="0"/>
              </a:rPr>
              <a:t>berkaitan</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higien</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industri</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peringkat</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kebangsaan</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dan</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antarabangsa</a:t>
            </a:r>
            <a:endParaRPr lang="en-US" sz="3600" i="1" dirty="0" smtClean="0">
              <a:solidFill>
                <a:schemeClr val="tx1"/>
              </a:solidFill>
              <a:latin typeface="Arial Narrow" pitchFamily="34" charset="0"/>
            </a:endParaRPr>
          </a:p>
        </p:txBody>
      </p:sp>
      <p:sp>
        <p:nvSpPr>
          <p:cNvPr id="2" name="Rectangle 1"/>
          <p:cNvSpPr/>
          <p:nvPr/>
        </p:nvSpPr>
        <p:spPr>
          <a:xfrm>
            <a:off x="7004114" y="2319304"/>
            <a:ext cx="4566094" cy="3780522"/>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algn="ctr">
              <a:lnSpc>
                <a:spcPct val="107000"/>
              </a:lnSpc>
              <a:spcAft>
                <a:spcPts val="0"/>
              </a:spcAft>
            </a:pPr>
            <a:r>
              <a:rPr lang="ms-MY"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Negara memenuhi obligasi konvensyen berkaitan </a:t>
            </a:r>
            <a:r>
              <a:rPr lang="ms-MY" sz="2800" dirty="0">
                <a:highlight>
                  <a:srgbClr val="FFFF00"/>
                </a:highlight>
                <a:latin typeface="Arial" panose="020B0604020202020204" pitchFamily="34" charset="0"/>
                <a:ea typeface="Calibri" panose="020F0502020204030204" pitchFamily="34" charset="0"/>
                <a:cs typeface="Times New Roman" panose="02020603050405020304" pitchFamily="18" charset="0"/>
              </a:rPr>
              <a:t>higien industri</a:t>
            </a:r>
            <a:r>
              <a:rPr lang="ms-MY" sz="2800" dirty="0">
                <a:latin typeface="Arial" panose="020B0604020202020204" pitchFamily="34" charset="0"/>
                <a:ea typeface="Calibri" panose="020F0502020204030204" pitchFamily="34" charset="0"/>
                <a:cs typeface="Times New Roman" panose="02020603050405020304" pitchFamily="18" charset="0"/>
              </a:rPr>
              <a:t> </a:t>
            </a:r>
            <a:r>
              <a:rPr lang="ms-MY"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antarabangsa serta meningkatkan jaringan kerjasama dalam bidang </a:t>
            </a:r>
            <a:r>
              <a:rPr lang="ms-MY" sz="2800" dirty="0">
                <a:highlight>
                  <a:srgbClr val="FFFF00"/>
                </a:highlight>
                <a:latin typeface="Arial" panose="020B0604020202020204" pitchFamily="34" charset="0"/>
                <a:ea typeface="Calibri" panose="020F0502020204030204" pitchFamily="34" charset="0"/>
                <a:cs typeface="Times New Roman" panose="02020603050405020304" pitchFamily="18" charset="0"/>
              </a:rPr>
              <a:t>higien industri</a:t>
            </a:r>
            <a:r>
              <a:rPr lang="ms-MY" sz="2800" dirty="0">
                <a:latin typeface="Arial" panose="020B0604020202020204" pitchFamily="34" charset="0"/>
                <a:ea typeface="Calibri" panose="020F0502020204030204" pitchFamily="34" charset="0"/>
                <a:cs typeface="Times New Roman" panose="02020603050405020304" pitchFamily="18" charset="0"/>
              </a:rPr>
              <a:t> </a:t>
            </a:r>
            <a:r>
              <a:rPr lang="ms-MY" sz="2800" dirty="0">
                <a:solidFill>
                  <a:schemeClr val="bg1"/>
                </a:solidFill>
                <a:latin typeface="Arial" panose="020B0604020202020204" pitchFamily="34" charset="0"/>
                <a:ea typeface="Calibri" panose="020F0502020204030204" pitchFamily="34" charset="0"/>
                <a:cs typeface="Times New Roman" panose="02020603050405020304" pitchFamily="18" charset="0"/>
              </a:rPr>
              <a:t>peringkat kebangsaan</a:t>
            </a:r>
            <a:endParaRPr lang="en-MY" sz="2800" dirty="0">
              <a:solidFill>
                <a:schemeClr val="bg1"/>
              </a:solidFill>
              <a:effectLst/>
              <a:ea typeface="Calibri" panose="020F0502020204030204" pitchFamily="34" charset="0"/>
              <a:cs typeface="Times New Roman" panose="02020603050405020304" pitchFamily="18" charset="0"/>
            </a:endParaRPr>
          </a:p>
        </p:txBody>
      </p:sp>
      <p:sp>
        <p:nvSpPr>
          <p:cNvPr id="9" name="Rectangle 4"/>
          <p:cNvSpPr>
            <a:spLocks noChangeArrowheads="1"/>
          </p:cNvSpPr>
          <p:nvPr/>
        </p:nvSpPr>
        <p:spPr bwMode="auto">
          <a:xfrm>
            <a:off x="975022" y="1601324"/>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10" name="Rectangle 4"/>
          <p:cNvSpPr>
            <a:spLocks noChangeArrowheads="1"/>
          </p:cNvSpPr>
          <p:nvPr/>
        </p:nvSpPr>
        <p:spPr bwMode="auto">
          <a:xfrm>
            <a:off x="7004114" y="1821455"/>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
        <p:nvSpPr>
          <p:cNvPr id="16" name="Flowchart: Off-page Connector 15"/>
          <p:cNvSpPr/>
          <p:nvPr/>
        </p:nvSpPr>
        <p:spPr>
          <a:xfrm rot="978880">
            <a:off x="9364752" y="430902"/>
            <a:ext cx="2635951" cy="1186669"/>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smtClean="0">
                <a:solidFill>
                  <a:schemeClr val="tx1"/>
                </a:solidFill>
                <a:latin typeface="Arial Narrow" pitchFamily="34" charset="0"/>
              </a:rPr>
              <a:t>Collaboration of Industrial Hygiene Locally &amp; Internationally </a:t>
            </a:r>
            <a:endParaRPr lang="en-US" sz="1600" b="1" dirty="0">
              <a:solidFill>
                <a:schemeClr val="tx1"/>
              </a:solidFill>
              <a:latin typeface="Arial Narrow" pitchFamily="34" charset="0"/>
            </a:endParaRPr>
          </a:p>
        </p:txBody>
      </p:sp>
      <p:sp>
        <p:nvSpPr>
          <p:cNvPr id="11" name="Rectangle 4"/>
          <p:cNvSpPr>
            <a:spLocks noChangeArrowheads="1"/>
          </p:cNvSpPr>
          <p:nvPr/>
        </p:nvSpPr>
        <p:spPr bwMode="auto">
          <a:xfrm rot="20424666">
            <a:off x="8572955" y="363491"/>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P3</a:t>
            </a:r>
            <a:endParaRPr lang="en-US" sz="40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4140333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1947552" y="309457"/>
            <a:ext cx="9622656" cy="815957"/>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5:</a:t>
            </a:r>
          </a:p>
          <a:p>
            <a:pPr marL="1377950" lvl="0"/>
            <a:r>
              <a:rPr lang="en-US" sz="2400" b="1" dirty="0" smtClean="0">
                <a:solidFill>
                  <a:schemeClr val="bg1"/>
                </a:solidFill>
                <a:latin typeface="Arial Narrow" pitchFamily="34" charset="0"/>
              </a:rPr>
              <a:t>MAINSTREAMING  INDUSTRIAL HYGIENE</a:t>
            </a:r>
          </a:p>
        </p:txBody>
      </p:sp>
      <p:sp>
        <p:nvSpPr>
          <p:cNvPr id="10" name="Flowchart: Off-page Connector 9"/>
          <p:cNvSpPr/>
          <p:nvPr/>
        </p:nvSpPr>
        <p:spPr>
          <a:xfrm>
            <a:off x="189518" y="3416868"/>
            <a:ext cx="2149135" cy="1090948"/>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smtClean="0">
                <a:solidFill>
                  <a:schemeClr val="tx1"/>
                </a:solidFill>
                <a:latin typeface="Arial Narrow" pitchFamily="34" charset="0"/>
              </a:rPr>
              <a:t>Re-engineering industrial hygiene management</a:t>
            </a:r>
          </a:p>
        </p:txBody>
      </p:sp>
      <p:sp>
        <p:nvSpPr>
          <p:cNvPr id="11" name="Flowchart: Off-page Connector 10"/>
          <p:cNvSpPr/>
          <p:nvPr/>
        </p:nvSpPr>
        <p:spPr>
          <a:xfrm>
            <a:off x="2438113" y="3416868"/>
            <a:ext cx="2031651" cy="1090948"/>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smtClean="0">
                <a:solidFill>
                  <a:schemeClr val="tx1"/>
                </a:solidFill>
                <a:latin typeface="Arial Narrow" pitchFamily="34" charset="0"/>
              </a:rPr>
              <a:t>Holistic Health Risk Assessment (HRA)</a:t>
            </a:r>
          </a:p>
        </p:txBody>
      </p:sp>
      <p:sp>
        <p:nvSpPr>
          <p:cNvPr id="12" name="Flowchart: Off-page Connector 11"/>
          <p:cNvSpPr/>
          <p:nvPr/>
        </p:nvSpPr>
        <p:spPr>
          <a:xfrm>
            <a:off x="4559598" y="3416868"/>
            <a:ext cx="2390273" cy="1093880"/>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smtClean="0">
                <a:solidFill>
                  <a:schemeClr val="tx1"/>
                </a:solidFill>
                <a:latin typeface="Arial Narrow" pitchFamily="34" charset="0"/>
              </a:rPr>
              <a:t>Occupational Health Services (OHS) Program  in the workplaces</a:t>
            </a:r>
          </a:p>
        </p:txBody>
      </p:sp>
      <p:sp>
        <p:nvSpPr>
          <p:cNvPr id="14" name="Flowchart: Off-page Connector 13"/>
          <p:cNvSpPr/>
          <p:nvPr/>
        </p:nvSpPr>
        <p:spPr>
          <a:xfrm>
            <a:off x="7062609" y="3416868"/>
            <a:ext cx="2420782" cy="1093880"/>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smtClean="0">
                <a:solidFill>
                  <a:schemeClr val="tx1"/>
                </a:solidFill>
                <a:latin typeface="Arial Narrow" pitchFamily="34" charset="0"/>
              </a:rPr>
              <a:t>Industrial Hygiene Outreach Programs</a:t>
            </a:r>
          </a:p>
        </p:txBody>
      </p:sp>
      <p:sp>
        <p:nvSpPr>
          <p:cNvPr id="15" name="Flowchart: Off-page Connector 14"/>
          <p:cNvSpPr/>
          <p:nvPr/>
        </p:nvSpPr>
        <p:spPr>
          <a:xfrm>
            <a:off x="9589300" y="3416868"/>
            <a:ext cx="2356556" cy="1093880"/>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smtClean="0">
                <a:solidFill>
                  <a:schemeClr val="tx1"/>
                </a:solidFill>
                <a:latin typeface="Arial Narrow" pitchFamily="34" charset="0"/>
              </a:rPr>
              <a:t>Effective enforcement in Industrial Hygiene</a:t>
            </a:r>
          </a:p>
        </p:txBody>
      </p:sp>
      <p:sp>
        <p:nvSpPr>
          <p:cNvPr id="8" name="Rectangle 4"/>
          <p:cNvSpPr>
            <a:spLocks noChangeArrowheads="1"/>
          </p:cNvSpPr>
          <p:nvPr/>
        </p:nvSpPr>
        <p:spPr bwMode="auto">
          <a:xfrm rot="21348161">
            <a:off x="293923" y="375859"/>
            <a:ext cx="2873251" cy="769441"/>
          </a:xfrm>
          <a:prstGeom prst="rect">
            <a:avLst/>
          </a:prstGeom>
          <a:solidFill>
            <a:srgbClr val="00B050"/>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2" name="Rectangle 1"/>
          <p:cNvSpPr/>
          <p:nvPr/>
        </p:nvSpPr>
        <p:spPr>
          <a:xfrm>
            <a:off x="540072" y="1588978"/>
            <a:ext cx="11030136" cy="1685077"/>
          </a:xfrm>
          <a:prstGeom prst="rect">
            <a:avLst/>
          </a:prstGeom>
        </p:spPr>
        <p:txBody>
          <a:bodyPr wrap="square">
            <a:spAutoFit/>
          </a:bodyPr>
          <a:lstStyle/>
          <a:p>
            <a:pPr marL="342900" lvl="0" indent="-342900" algn="just">
              <a:lnSpc>
                <a:spcPct val="115000"/>
              </a:lnSpc>
              <a:spcAft>
                <a:spcPts val="0"/>
              </a:spcAft>
              <a:buFont typeface="+mj-lt"/>
              <a:buAutoNum type="arabicPeriod"/>
            </a:pPr>
            <a:r>
              <a:rPr lang="ms-MY" dirty="0">
                <a:latin typeface="Arial" panose="020B0604020202020204" pitchFamily="34" charset="0"/>
                <a:ea typeface="Calibri" panose="020F0502020204030204" pitchFamily="34" charset="0"/>
                <a:cs typeface="Times New Roman" panose="02020603050405020304" pitchFamily="18" charset="0"/>
              </a:rPr>
              <a:t>Peningkatan tahap pengurusan </a:t>
            </a:r>
            <a:r>
              <a:rPr lang="ms-MY" dirty="0">
                <a:highlight>
                  <a:srgbClr val="FFFF00"/>
                </a:highlight>
                <a:latin typeface="Arial" panose="020B0604020202020204" pitchFamily="34" charset="0"/>
                <a:ea typeface="Calibri" panose="020F0502020204030204" pitchFamily="34" charset="0"/>
                <a:cs typeface="Times New Roman" panose="02020603050405020304" pitchFamily="18" charset="0"/>
              </a:rPr>
              <a:t>higien industri</a:t>
            </a:r>
            <a:r>
              <a:rPr lang="ms-MY" dirty="0">
                <a:latin typeface="Arial" panose="020B0604020202020204" pitchFamily="34" charset="0"/>
                <a:ea typeface="Calibri" panose="020F0502020204030204" pitchFamily="34" charset="0"/>
                <a:cs typeface="Times New Roman" panose="02020603050405020304" pitchFamily="18" charset="0"/>
              </a:rPr>
              <a:t> di tempat kerja</a:t>
            </a:r>
            <a:endParaRPr lang="en-MY" dirty="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ms-MY" dirty="0">
                <a:latin typeface="Arial" panose="020B0604020202020204" pitchFamily="34" charset="0"/>
                <a:ea typeface="Calibri" panose="020F0502020204030204" pitchFamily="34" charset="0"/>
                <a:cs typeface="Times New Roman" panose="02020603050405020304" pitchFamily="18" charset="0"/>
              </a:rPr>
              <a:t>Peningkatan kesedaran, pengetahuan dan komitmen di kalangan majikan, pekerja dan pengamal KKP dalam aspek </a:t>
            </a:r>
            <a:r>
              <a:rPr lang="ms-MY" dirty="0">
                <a:highlight>
                  <a:srgbClr val="FFFF00"/>
                </a:highlight>
                <a:latin typeface="Arial" panose="020B0604020202020204" pitchFamily="34" charset="0"/>
                <a:ea typeface="Calibri" panose="020F0502020204030204" pitchFamily="34" charset="0"/>
                <a:cs typeface="Times New Roman" panose="02020603050405020304" pitchFamily="18" charset="0"/>
              </a:rPr>
              <a:t>higien industri</a:t>
            </a:r>
            <a:r>
              <a:rPr lang="ms-MY" dirty="0">
                <a:latin typeface="Arial" panose="020B0604020202020204" pitchFamily="34" charset="0"/>
                <a:ea typeface="Calibri" panose="020F0502020204030204" pitchFamily="34" charset="0"/>
                <a:cs typeface="Times New Roman" panose="02020603050405020304" pitchFamily="18" charset="0"/>
              </a:rPr>
              <a:t>. </a:t>
            </a:r>
            <a:endParaRPr lang="en-MY" dirty="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ms-MY" dirty="0">
                <a:latin typeface="Arial" panose="020B0604020202020204" pitchFamily="34" charset="0"/>
                <a:ea typeface="Calibri" panose="020F0502020204030204" pitchFamily="34" charset="0"/>
                <a:cs typeface="Times New Roman" panose="02020603050405020304" pitchFamily="18" charset="0"/>
              </a:rPr>
              <a:t>Peningkatan kesedaran dan komitmen untuk melaporkan penyakit dan keracunan pekerjaan.</a:t>
            </a:r>
            <a:endParaRPr lang="en-MY" dirty="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ms-MY" dirty="0">
                <a:latin typeface="Arial" panose="020B0604020202020204" pitchFamily="34" charset="0"/>
                <a:ea typeface="Calibri" panose="020F0502020204030204" pitchFamily="34" charset="0"/>
                <a:cs typeface="Times New Roman" panose="02020603050405020304" pitchFamily="18" charset="0"/>
              </a:rPr>
              <a:t>Pemantapan  penguatkuasaan perundangan </a:t>
            </a:r>
            <a:r>
              <a:rPr lang="ms-MY" dirty="0">
                <a:highlight>
                  <a:srgbClr val="FFFF00"/>
                </a:highlight>
                <a:latin typeface="Arial" panose="020B0604020202020204" pitchFamily="34" charset="0"/>
                <a:ea typeface="Calibri" panose="020F0502020204030204" pitchFamily="34" charset="0"/>
                <a:cs typeface="Times New Roman" panose="02020603050405020304" pitchFamily="18" charset="0"/>
              </a:rPr>
              <a:t>berkaitan higien industri</a:t>
            </a:r>
            <a:r>
              <a:rPr lang="ms-MY" dirty="0">
                <a:latin typeface="Arial" panose="020B0604020202020204" pitchFamily="34" charset="0"/>
                <a:ea typeface="Calibri" panose="020F0502020204030204" pitchFamily="34" charset="0"/>
                <a:cs typeface="Times New Roman" panose="02020603050405020304" pitchFamily="18" charset="0"/>
              </a:rPr>
              <a:t> dengan lebih berkesan.</a:t>
            </a:r>
            <a:endParaRPr lang="en-MY" dirty="0">
              <a:effectLst/>
              <a:ea typeface="Calibri" panose="020F0502020204030204" pitchFamily="34" charset="0"/>
              <a:cs typeface="Times New Roman" panose="02020603050405020304" pitchFamily="18" charset="0"/>
            </a:endParaRPr>
          </a:p>
        </p:txBody>
      </p:sp>
      <p:sp>
        <p:nvSpPr>
          <p:cNvPr id="18" name="Rectangle 4"/>
          <p:cNvSpPr>
            <a:spLocks noChangeArrowheads="1"/>
          </p:cNvSpPr>
          <p:nvPr/>
        </p:nvSpPr>
        <p:spPr bwMode="auto">
          <a:xfrm rot="20424666">
            <a:off x="4676513" y="4338319"/>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P3</a:t>
            </a:r>
            <a:endParaRPr lang="en-US" sz="4000" b="1" dirty="0">
              <a:solidFill>
                <a:schemeClr val="bg1"/>
              </a:solidFill>
              <a:latin typeface="Agency FB" pitchFamily="34" charset="0"/>
              <a:ea typeface="+mj-ea"/>
              <a:cs typeface="+mj-cs"/>
            </a:endParaRPr>
          </a:p>
        </p:txBody>
      </p:sp>
      <p:sp>
        <p:nvSpPr>
          <p:cNvPr id="19" name="Rectangle 4"/>
          <p:cNvSpPr>
            <a:spLocks noChangeArrowheads="1"/>
          </p:cNvSpPr>
          <p:nvPr/>
        </p:nvSpPr>
        <p:spPr bwMode="auto">
          <a:xfrm rot="20424666">
            <a:off x="277004" y="4338319"/>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P1</a:t>
            </a:r>
            <a:endParaRPr lang="en-US" sz="40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rot="20424666">
            <a:off x="2518680" y="4338319"/>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P2</a:t>
            </a:r>
            <a:endParaRPr lang="en-US" sz="4000" b="1" dirty="0">
              <a:solidFill>
                <a:schemeClr val="bg1"/>
              </a:solidFill>
              <a:latin typeface="Agency FB" pitchFamily="34" charset="0"/>
              <a:ea typeface="+mj-ea"/>
              <a:cs typeface="+mj-cs"/>
            </a:endParaRPr>
          </a:p>
        </p:txBody>
      </p:sp>
      <p:sp>
        <p:nvSpPr>
          <p:cNvPr id="21" name="Rectangle 4"/>
          <p:cNvSpPr>
            <a:spLocks noChangeArrowheads="1"/>
          </p:cNvSpPr>
          <p:nvPr/>
        </p:nvSpPr>
        <p:spPr bwMode="auto">
          <a:xfrm rot="20424666">
            <a:off x="7135490" y="4338320"/>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P4</a:t>
            </a:r>
            <a:endParaRPr lang="en-US" sz="4000" b="1" dirty="0">
              <a:solidFill>
                <a:schemeClr val="bg1"/>
              </a:solidFill>
              <a:latin typeface="Agency FB" pitchFamily="34" charset="0"/>
              <a:ea typeface="+mj-ea"/>
              <a:cs typeface="+mj-cs"/>
            </a:endParaRPr>
          </a:p>
        </p:txBody>
      </p:sp>
      <p:sp>
        <p:nvSpPr>
          <p:cNvPr id="22" name="Rectangle 4"/>
          <p:cNvSpPr>
            <a:spLocks noChangeArrowheads="1"/>
          </p:cNvSpPr>
          <p:nvPr/>
        </p:nvSpPr>
        <p:spPr bwMode="auto">
          <a:xfrm rot="20424666">
            <a:off x="9673426" y="4338321"/>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P5</a:t>
            </a:r>
            <a:endParaRPr lang="en-US" sz="40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28881238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1947552" y="271742"/>
            <a:ext cx="6036951" cy="1123425"/>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5:</a:t>
            </a:r>
          </a:p>
          <a:p>
            <a:pPr marL="1377950" lvl="0"/>
            <a:r>
              <a:rPr lang="en-US" sz="2400" b="1" dirty="0" smtClean="0">
                <a:solidFill>
                  <a:schemeClr val="bg1"/>
                </a:solidFill>
                <a:latin typeface="Arial Narrow" pitchFamily="34" charset="0"/>
              </a:rPr>
              <a:t>MAINSTREAMING  INDUSTRIAL HYGIENE</a:t>
            </a:r>
          </a:p>
        </p:txBody>
      </p:sp>
      <p:sp>
        <p:nvSpPr>
          <p:cNvPr id="10" name="Flowchart: Off-page Connector 9"/>
          <p:cNvSpPr/>
          <p:nvPr/>
        </p:nvSpPr>
        <p:spPr>
          <a:xfrm rot="1267760">
            <a:off x="9360925" y="453824"/>
            <a:ext cx="2437594" cy="1591187"/>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smtClean="0">
                <a:solidFill>
                  <a:schemeClr val="tx1"/>
                </a:solidFill>
                <a:latin typeface="Arial Narrow" pitchFamily="34" charset="0"/>
              </a:rPr>
              <a:t>Re-engineering industrial hygiene management</a:t>
            </a:r>
          </a:p>
        </p:txBody>
      </p:sp>
      <p:sp>
        <p:nvSpPr>
          <p:cNvPr id="17" name="Rectangle 16"/>
          <p:cNvSpPr/>
          <p:nvPr/>
        </p:nvSpPr>
        <p:spPr>
          <a:xfrm>
            <a:off x="700073" y="2079171"/>
            <a:ext cx="5974104" cy="4175252"/>
          </a:xfrm>
          <a:prstGeom prst="rect">
            <a:avLst/>
          </a:prstGeom>
          <a:solidFill>
            <a:schemeClr val="accent4">
              <a:lumMod val="60000"/>
              <a:lumOff val="40000"/>
            </a:schemeClr>
          </a:solidFill>
          <a:ln w="381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2800" i="1" dirty="0" err="1" smtClean="0">
                <a:solidFill>
                  <a:schemeClr val="tx1"/>
                </a:solidFill>
                <a:latin typeface="Arial Narrow" pitchFamily="34" charset="0"/>
              </a:rPr>
              <a:t>Melaksanakan</a:t>
            </a:r>
            <a:r>
              <a:rPr lang="en-US" sz="2800" i="1" dirty="0" smtClean="0">
                <a:solidFill>
                  <a:schemeClr val="tx1"/>
                </a:solidFill>
                <a:latin typeface="Arial Narrow" pitchFamily="34" charset="0"/>
              </a:rPr>
              <a:t>  SOHELP </a:t>
            </a:r>
            <a:r>
              <a:rPr lang="en-US" sz="2800" i="1" dirty="0" err="1" smtClean="0">
                <a:solidFill>
                  <a:schemeClr val="tx1"/>
                </a:solidFill>
                <a:latin typeface="Arial Narrow" pitchFamily="34" charset="0"/>
              </a:rPr>
              <a:t>di</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peringkat</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nasional</a:t>
            </a:r>
            <a:r>
              <a:rPr lang="en-US" sz="2800" i="1" dirty="0" smtClean="0">
                <a:solidFill>
                  <a:schemeClr val="tx1"/>
                </a:solidFill>
                <a:latin typeface="Arial Narrow" pitchFamily="34" charset="0"/>
              </a:rPr>
              <a:t>.</a:t>
            </a:r>
          </a:p>
          <a:p>
            <a:pPr marL="342900" indent="-342900">
              <a:buFont typeface="+mj-lt"/>
              <a:buAutoNum type="arabicParenR"/>
            </a:pPr>
            <a:r>
              <a:rPr lang="en-US" sz="2800" i="1" dirty="0" err="1" smtClean="0">
                <a:solidFill>
                  <a:schemeClr val="tx1"/>
                </a:solidFill>
                <a:latin typeface="Arial Narrow" pitchFamily="34" charset="0"/>
              </a:rPr>
              <a:t>Menganalisa</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keberkesanan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pelaksanaan</a:t>
            </a:r>
            <a:r>
              <a:rPr lang="en-US" sz="2800" i="1" dirty="0" smtClean="0">
                <a:solidFill>
                  <a:schemeClr val="tx1"/>
                </a:solidFill>
                <a:latin typeface="Arial Narrow" pitchFamily="34" charset="0"/>
              </a:rPr>
              <a:t> SOHELP.</a:t>
            </a:r>
          </a:p>
          <a:p>
            <a:pPr marL="342900" indent="-342900">
              <a:buFont typeface="+mj-lt"/>
              <a:buAutoNum type="arabicParenR"/>
            </a:pPr>
            <a:r>
              <a:rPr lang="en-US" sz="2800" i="1" dirty="0" err="1" smtClean="0">
                <a:solidFill>
                  <a:schemeClr val="tx1"/>
                </a:solidFill>
                <a:latin typeface="Arial Narrow" pitchFamily="34" charset="0"/>
              </a:rPr>
              <a:t>Melestarikan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pengurusan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isu</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kebisingan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di</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tempat</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kerja</a:t>
            </a:r>
            <a:r>
              <a:rPr lang="en-US" sz="2800" i="1" dirty="0" smtClean="0">
                <a:solidFill>
                  <a:schemeClr val="tx1"/>
                </a:solidFill>
                <a:latin typeface="Arial Narrow" pitchFamily="34" charset="0"/>
              </a:rPr>
              <a:t>.</a:t>
            </a:r>
          </a:p>
          <a:p>
            <a:pPr marL="342900" indent="-342900">
              <a:buFont typeface="+mj-lt"/>
              <a:buAutoNum type="arabicParenR"/>
            </a:pPr>
            <a:r>
              <a:rPr lang="en-US" sz="2800" i="1" dirty="0" err="1" smtClean="0">
                <a:solidFill>
                  <a:schemeClr val="tx1"/>
                </a:solidFill>
                <a:latin typeface="Arial Narrow" pitchFamily="34" charset="0"/>
              </a:rPr>
              <a:t>Kajian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kepentingan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adanya</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maklumat</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berkaitan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pekerjaan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dalam</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dokumen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identiti</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dan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rekod</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kesihatan</a:t>
            </a:r>
            <a:r>
              <a:rPr lang="en-US" sz="2800" i="1" dirty="0" smtClean="0">
                <a:solidFill>
                  <a:schemeClr val="tx1"/>
                </a:solidFill>
                <a:latin typeface="Arial Narrow" pitchFamily="34" charset="0"/>
              </a:rPr>
              <a:t>.</a:t>
            </a:r>
            <a:endParaRPr lang="en-US" sz="2800" i="1" dirty="0">
              <a:solidFill>
                <a:schemeClr val="tx1"/>
              </a:solidFill>
              <a:latin typeface="Arial Narrow" pitchFamily="34" charset="0"/>
            </a:endParaRPr>
          </a:p>
        </p:txBody>
      </p:sp>
      <p:sp>
        <p:nvSpPr>
          <p:cNvPr id="8" name="Rectangle 4"/>
          <p:cNvSpPr>
            <a:spLocks noChangeArrowheads="1"/>
          </p:cNvSpPr>
          <p:nvPr/>
        </p:nvSpPr>
        <p:spPr bwMode="auto">
          <a:xfrm rot="21348161">
            <a:off x="293923" y="375859"/>
            <a:ext cx="2873251" cy="769441"/>
          </a:xfrm>
          <a:prstGeom prst="rect">
            <a:avLst/>
          </a:prstGeom>
          <a:solidFill>
            <a:srgbClr val="00B05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2" name="Rectangle 1"/>
          <p:cNvSpPr/>
          <p:nvPr/>
        </p:nvSpPr>
        <p:spPr>
          <a:xfrm>
            <a:off x="6837080" y="3896855"/>
            <a:ext cx="4637987" cy="2357568"/>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algn="ctr">
              <a:lnSpc>
                <a:spcPct val="115000"/>
              </a:lnSpc>
              <a:spcAft>
                <a:spcPts val="800"/>
              </a:spcAft>
            </a:pPr>
            <a:r>
              <a:rPr lang="ms-MY"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tahap pengurusan kesihatan pekerjaan di tempat kerja. </a:t>
            </a:r>
            <a:endParaRPr lang="en-MY" sz="3200" dirty="0">
              <a:solidFill>
                <a:schemeClr val="bg1"/>
              </a:solidFill>
              <a:effectLst/>
              <a:ea typeface="Calibri" panose="020F0502020204030204" pitchFamily="34" charset="0"/>
              <a:cs typeface="Times New Roman" panose="02020603050405020304" pitchFamily="18" charset="0"/>
            </a:endParaRPr>
          </a:p>
        </p:txBody>
      </p:sp>
      <p:sp>
        <p:nvSpPr>
          <p:cNvPr id="18" name="Rectangle 4"/>
          <p:cNvSpPr>
            <a:spLocks noChangeArrowheads="1"/>
          </p:cNvSpPr>
          <p:nvPr/>
        </p:nvSpPr>
        <p:spPr bwMode="auto">
          <a:xfrm rot="20424666">
            <a:off x="8635338" y="611897"/>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P1</a:t>
            </a:r>
            <a:endParaRPr lang="en-US" sz="4000" b="1" dirty="0">
              <a:solidFill>
                <a:schemeClr val="bg1"/>
              </a:solidFill>
              <a:latin typeface="Agency FB" pitchFamily="34" charset="0"/>
              <a:ea typeface="+mj-ea"/>
              <a:cs typeface="+mj-cs"/>
            </a:endParaRPr>
          </a:p>
        </p:txBody>
      </p:sp>
      <p:sp>
        <p:nvSpPr>
          <p:cNvPr id="19" name="Rectangle 4"/>
          <p:cNvSpPr>
            <a:spLocks noChangeArrowheads="1"/>
          </p:cNvSpPr>
          <p:nvPr/>
        </p:nvSpPr>
        <p:spPr bwMode="auto">
          <a:xfrm>
            <a:off x="700073" y="1579211"/>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0" name="Rectangle 4"/>
          <p:cNvSpPr>
            <a:spLocks noChangeArrowheads="1"/>
          </p:cNvSpPr>
          <p:nvPr/>
        </p:nvSpPr>
        <p:spPr bwMode="auto">
          <a:xfrm>
            <a:off x="6837080" y="3388244"/>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37886655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Off-page Connector 10"/>
          <p:cNvSpPr/>
          <p:nvPr/>
        </p:nvSpPr>
        <p:spPr>
          <a:xfrm rot="1369884">
            <a:off x="9461142" y="508881"/>
            <a:ext cx="2290409" cy="1757094"/>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solidFill>
                  <a:schemeClr val="tx1"/>
                </a:solidFill>
                <a:latin typeface="Arial Narrow" pitchFamily="34" charset="0"/>
              </a:rPr>
              <a:t>Holistic Health Risk Assessment (HRA)</a:t>
            </a:r>
          </a:p>
        </p:txBody>
      </p:sp>
      <p:sp>
        <p:nvSpPr>
          <p:cNvPr id="23" name="Rectangle 22"/>
          <p:cNvSpPr/>
          <p:nvPr/>
        </p:nvSpPr>
        <p:spPr>
          <a:xfrm>
            <a:off x="829558" y="2352548"/>
            <a:ext cx="5778631" cy="3925704"/>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3600" i="1" dirty="0" err="1" smtClean="0">
                <a:solidFill>
                  <a:schemeClr val="tx1"/>
                </a:solidFill>
                <a:latin typeface="Arial Narrow" pitchFamily="34" charset="0"/>
              </a:rPr>
              <a:t>Penaksiran</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dan</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penilaian</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risiko</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ergonomik</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di</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tempat</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kerja</a:t>
            </a:r>
            <a:r>
              <a:rPr lang="en-US" sz="3600" i="1" dirty="0" smtClean="0">
                <a:solidFill>
                  <a:schemeClr val="tx1"/>
                </a:solidFill>
                <a:latin typeface="Arial Narrow" pitchFamily="34" charset="0"/>
              </a:rPr>
              <a:t>. </a:t>
            </a:r>
          </a:p>
          <a:p>
            <a:pPr marL="342900" indent="-342900">
              <a:buFont typeface="+mj-lt"/>
              <a:buAutoNum type="arabicParenR"/>
            </a:pPr>
            <a:r>
              <a:rPr lang="en-US" sz="3600" i="1" dirty="0" err="1" smtClean="0">
                <a:solidFill>
                  <a:schemeClr val="tx1"/>
                </a:solidFill>
                <a:latin typeface="Arial Narrow" pitchFamily="34" charset="0"/>
              </a:rPr>
              <a:t>Penaksiran</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dan</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kawalan</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risiko</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kesihatan</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di</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tempat</a:t>
            </a:r>
            <a:r>
              <a:rPr lang="en-US" sz="3600" i="1" dirty="0" smtClean="0">
                <a:solidFill>
                  <a:schemeClr val="tx1"/>
                </a:solidFill>
                <a:latin typeface="Arial Narrow" pitchFamily="34" charset="0"/>
              </a:rPr>
              <a:t> </a:t>
            </a:r>
            <a:r>
              <a:rPr lang="en-US" sz="3600" i="1" dirty="0" err="1" smtClean="0">
                <a:solidFill>
                  <a:schemeClr val="tx1"/>
                </a:solidFill>
                <a:latin typeface="Arial Narrow" pitchFamily="34" charset="0"/>
              </a:rPr>
              <a:t>kerja</a:t>
            </a:r>
            <a:r>
              <a:rPr lang="en-US" sz="3600" i="1" dirty="0" smtClean="0">
                <a:solidFill>
                  <a:schemeClr val="tx1"/>
                </a:solidFill>
                <a:latin typeface="Arial Narrow" pitchFamily="34" charset="0"/>
              </a:rPr>
              <a:t>.</a:t>
            </a:r>
            <a:endParaRPr lang="en-US" sz="3600" i="1" dirty="0" err="1" smtClean="0">
              <a:solidFill>
                <a:schemeClr val="tx1"/>
              </a:solidFill>
              <a:latin typeface="Arial Narrow" pitchFamily="34" charset="0"/>
            </a:endParaRPr>
          </a:p>
        </p:txBody>
      </p:sp>
      <p:sp>
        <p:nvSpPr>
          <p:cNvPr id="2" name="Rectangle 1"/>
          <p:cNvSpPr/>
          <p:nvPr/>
        </p:nvSpPr>
        <p:spPr>
          <a:xfrm>
            <a:off x="6751977" y="3637529"/>
            <a:ext cx="4820616" cy="2640723"/>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algn="ctr">
              <a:lnSpc>
                <a:spcPct val="115000"/>
              </a:lnSpc>
              <a:spcAft>
                <a:spcPts val="800"/>
              </a:spcAft>
            </a:pPr>
            <a:r>
              <a:rPr lang="ms-MY" sz="3600" dirty="0">
                <a:solidFill>
                  <a:schemeClr val="bg1"/>
                </a:solidFill>
                <a:latin typeface="Arial" panose="020B0604020202020204" pitchFamily="34" charset="0"/>
                <a:ea typeface="Calibri" panose="020F0502020204030204" pitchFamily="34" charset="0"/>
                <a:cs typeface="Times New Roman" panose="02020603050405020304" pitchFamily="18" charset="0"/>
              </a:rPr>
              <a:t>Penggunaan kaedah penaksiran risiko kesihatan yang lebih komprehensif.</a:t>
            </a:r>
            <a:endParaRPr lang="en-MY" sz="3600" dirty="0">
              <a:solidFill>
                <a:schemeClr val="bg1"/>
              </a:solidFill>
              <a:effectLst/>
              <a:ea typeface="Calibri" panose="020F0502020204030204" pitchFamily="34" charset="0"/>
              <a:cs typeface="Times New Roman" panose="02020603050405020304" pitchFamily="18" charset="0"/>
            </a:endParaRPr>
          </a:p>
        </p:txBody>
      </p:sp>
      <p:sp>
        <p:nvSpPr>
          <p:cNvPr id="18" name="Rectangle 4"/>
          <p:cNvSpPr>
            <a:spLocks noChangeArrowheads="1"/>
          </p:cNvSpPr>
          <p:nvPr/>
        </p:nvSpPr>
        <p:spPr bwMode="auto">
          <a:xfrm rot="20424666">
            <a:off x="8606464" y="764896"/>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P2</a:t>
            </a:r>
            <a:endParaRPr lang="en-US" sz="4000" b="1" dirty="0">
              <a:solidFill>
                <a:schemeClr val="bg1"/>
              </a:solidFill>
              <a:latin typeface="Agency FB" pitchFamily="34" charset="0"/>
              <a:ea typeface="+mj-ea"/>
              <a:cs typeface="+mj-cs"/>
            </a:endParaRPr>
          </a:p>
        </p:txBody>
      </p:sp>
      <p:sp>
        <p:nvSpPr>
          <p:cNvPr id="19" name="Flowchart: Process 18"/>
          <p:cNvSpPr/>
          <p:nvPr/>
        </p:nvSpPr>
        <p:spPr>
          <a:xfrm>
            <a:off x="1947552" y="271742"/>
            <a:ext cx="6036951" cy="1123425"/>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5:</a:t>
            </a:r>
          </a:p>
          <a:p>
            <a:pPr marL="1377950" lvl="0"/>
            <a:r>
              <a:rPr lang="en-US" sz="2400" b="1" dirty="0" smtClean="0">
                <a:solidFill>
                  <a:schemeClr val="bg1"/>
                </a:solidFill>
                <a:latin typeface="Arial Narrow" pitchFamily="34" charset="0"/>
              </a:rPr>
              <a:t>MAINSTREAMING  INDUSTRIAL HYGIENE</a:t>
            </a:r>
          </a:p>
        </p:txBody>
      </p:sp>
      <p:sp>
        <p:nvSpPr>
          <p:cNvPr id="20" name="Rectangle 4"/>
          <p:cNvSpPr>
            <a:spLocks noChangeArrowheads="1"/>
          </p:cNvSpPr>
          <p:nvPr/>
        </p:nvSpPr>
        <p:spPr bwMode="auto">
          <a:xfrm rot="21348161">
            <a:off x="293923" y="375859"/>
            <a:ext cx="2873251" cy="769441"/>
          </a:xfrm>
          <a:prstGeom prst="rect">
            <a:avLst/>
          </a:prstGeom>
          <a:solidFill>
            <a:srgbClr val="00B05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21" name="Rectangle 4"/>
          <p:cNvSpPr>
            <a:spLocks noChangeArrowheads="1"/>
          </p:cNvSpPr>
          <p:nvPr/>
        </p:nvSpPr>
        <p:spPr bwMode="auto">
          <a:xfrm>
            <a:off x="829559" y="1840744"/>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2" name="Rectangle 4"/>
          <p:cNvSpPr>
            <a:spLocks noChangeArrowheads="1"/>
          </p:cNvSpPr>
          <p:nvPr/>
        </p:nvSpPr>
        <p:spPr bwMode="auto">
          <a:xfrm>
            <a:off x="6754362" y="3084834"/>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59173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2176153" y="169682"/>
            <a:ext cx="10015847" cy="997728"/>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n-MY" sz="3200" b="1" dirty="0" smtClean="0">
                <a:effectLst>
                  <a:outerShdw blurRad="38100" dist="38100" dir="2700000" algn="tl">
                    <a:srgbClr val="000000">
                      <a:alpha val="43137"/>
                    </a:srgbClr>
                  </a:outerShdw>
                </a:effectLst>
                <a:latin typeface="Trebuchet MS" pitchFamily="34" charset="0"/>
              </a:rPr>
              <a:t>National Accident Rate (2004-2014)</a:t>
            </a:r>
          </a:p>
        </p:txBody>
      </p:sp>
      <p:graphicFrame>
        <p:nvGraphicFramePr>
          <p:cNvPr id="4" name="Chart 3"/>
          <p:cNvGraphicFramePr>
            <a:graphicFrameLocks/>
          </p:cNvGraphicFramePr>
          <p:nvPr>
            <p:extLst>
              <p:ext uri="{D42A27DB-BD31-4B8C-83A1-F6EECF244321}">
                <p14:modId xmlns:p14="http://schemas.microsoft.com/office/powerpoint/2010/main" val="3521349406"/>
              </p:ext>
            </p:extLst>
          </p:nvPr>
        </p:nvGraphicFramePr>
        <p:xfrm>
          <a:off x="0" y="1024128"/>
          <a:ext cx="10460736" cy="533170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rot="10800000">
            <a:off x="760449" y="4647081"/>
            <a:ext cx="9429002" cy="1"/>
          </a:xfrm>
          <a:prstGeom prst="line">
            <a:avLst/>
          </a:prstGeom>
          <a:ln w="38100">
            <a:solidFill>
              <a:srgbClr val="C00000"/>
            </a:solidFill>
            <a:prstDash val="dash"/>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rot="10800000">
            <a:off x="749452" y="3402986"/>
            <a:ext cx="9429002" cy="1"/>
          </a:xfrm>
          <a:prstGeom prst="line">
            <a:avLst/>
          </a:prstGeom>
          <a:ln w="38100">
            <a:solidFill>
              <a:schemeClr val="accent6">
                <a:lumMod val="60000"/>
                <a:lumOff val="40000"/>
              </a:schemeClr>
            </a:solidFill>
            <a:prstDash val="dash"/>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0481439" y="4411760"/>
            <a:ext cx="1358064" cy="738664"/>
          </a:xfrm>
          <a:prstGeom prst="rect">
            <a:avLst/>
          </a:prstGeom>
          <a:noFill/>
        </p:spPr>
        <p:txBody>
          <a:bodyPr wrap="none" rtlCol="0">
            <a:spAutoFit/>
          </a:bodyPr>
          <a:lstStyle/>
          <a:p>
            <a:r>
              <a:rPr lang="en-US" sz="2400" b="1" dirty="0" smtClean="0">
                <a:solidFill>
                  <a:schemeClr val="accent3">
                    <a:lumMod val="50000"/>
                  </a:schemeClr>
                </a:solidFill>
                <a:latin typeface="Agency FB" pitchFamily="34" charset="0"/>
              </a:rPr>
              <a:t>2.58/1,000</a:t>
            </a:r>
          </a:p>
          <a:p>
            <a:r>
              <a:rPr lang="en-US" b="1" dirty="0" smtClean="0">
                <a:solidFill>
                  <a:schemeClr val="accent3">
                    <a:lumMod val="50000"/>
                  </a:schemeClr>
                </a:solidFill>
                <a:latin typeface="Agency FB" pitchFamily="34" charset="0"/>
              </a:rPr>
              <a:t>Accident Rate</a:t>
            </a:r>
            <a:endParaRPr lang="en-US" b="1" dirty="0">
              <a:solidFill>
                <a:schemeClr val="accent3">
                  <a:lumMod val="50000"/>
                </a:schemeClr>
              </a:solidFill>
              <a:latin typeface="Agency FB" pitchFamily="34" charset="0"/>
            </a:endParaRPr>
          </a:p>
        </p:txBody>
      </p:sp>
      <p:sp>
        <p:nvSpPr>
          <p:cNvPr id="8" name="TextBox 7"/>
          <p:cNvSpPr txBox="1"/>
          <p:nvPr/>
        </p:nvSpPr>
        <p:spPr>
          <a:xfrm>
            <a:off x="10379470" y="3131690"/>
            <a:ext cx="1580882" cy="738664"/>
          </a:xfrm>
          <a:prstGeom prst="rect">
            <a:avLst/>
          </a:prstGeom>
          <a:noFill/>
        </p:spPr>
        <p:txBody>
          <a:bodyPr wrap="none" rtlCol="0">
            <a:spAutoFit/>
          </a:bodyPr>
          <a:lstStyle/>
          <a:p>
            <a:r>
              <a:rPr lang="en-US" sz="2400" b="1" dirty="0" smtClean="0">
                <a:solidFill>
                  <a:schemeClr val="accent3">
                    <a:lumMod val="50000"/>
                  </a:schemeClr>
                </a:solidFill>
                <a:latin typeface="Agency FB" pitchFamily="34" charset="0"/>
              </a:rPr>
              <a:t>5.16/100,000</a:t>
            </a:r>
          </a:p>
          <a:p>
            <a:r>
              <a:rPr lang="en-US" b="1" dirty="0" smtClean="0">
                <a:solidFill>
                  <a:schemeClr val="accent3">
                    <a:lumMod val="50000"/>
                  </a:schemeClr>
                </a:solidFill>
                <a:latin typeface="Agency FB" pitchFamily="34" charset="0"/>
              </a:rPr>
              <a:t>Fatality Rate</a:t>
            </a:r>
            <a:endParaRPr lang="en-US" b="1" dirty="0">
              <a:solidFill>
                <a:schemeClr val="accent3">
                  <a:lumMod val="50000"/>
                </a:schemeClr>
              </a:solidFill>
              <a:latin typeface="Agency FB" pitchFamily="34" charset="0"/>
            </a:endParaRPr>
          </a:p>
        </p:txBody>
      </p:sp>
      <p:sp>
        <p:nvSpPr>
          <p:cNvPr id="9" name="TextBox 8"/>
          <p:cNvSpPr txBox="1"/>
          <p:nvPr/>
        </p:nvSpPr>
        <p:spPr>
          <a:xfrm>
            <a:off x="10497312" y="2292096"/>
            <a:ext cx="117043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t>2015</a:t>
            </a:r>
          </a:p>
          <a:p>
            <a:pPr algn="ctr"/>
            <a:r>
              <a:rPr lang="en-US" b="1" dirty="0" smtClean="0"/>
              <a:t>Target</a:t>
            </a:r>
            <a:endParaRPr lang="en-US" b="1" dirty="0"/>
          </a:p>
        </p:txBody>
      </p:sp>
    </p:spTree>
    <p:extLst>
      <p:ext uri="{BB962C8B-B14F-4D97-AF65-F5344CB8AC3E}">
        <p14:creationId xmlns:p14="http://schemas.microsoft.com/office/powerpoint/2010/main" val="7542275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036582">
            <a:off x="9257874" y="592692"/>
            <a:ext cx="2471147" cy="1590093"/>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smtClean="0">
                <a:solidFill>
                  <a:schemeClr val="tx1"/>
                </a:solidFill>
                <a:latin typeface="Arial Narrow" pitchFamily="34" charset="0"/>
              </a:rPr>
              <a:t>Occupational Health Services (OHS) Program  in the workplaces</a:t>
            </a:r>
          </a:p>
        </p:txBody>
      </p:sp>
      <p:sp>
        <p:nvSpPr>
          <p:cNvPr id="26" name="Rectangle 25"/>
          <p:cNvSpPr/>
          <p:nvPr/>
        </p:nvSpPr>
        <p:spPr>
          <a:xfrm>
            <a:off x="613604" y="2170166"/>
            <a:ext cx="6051147" cy="4175252"/>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2800" i="1" dirty="0" err="1" smtClean="0">
                <a:solidFill>
                  <a:schemeClr val="tx1"/>
                </a:solidFill>
                <a:latin typeface="Arial Narrow" pitchFamily="34" charset="0"/>
              </a:rPr>
              <a:t>Membangunkan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kajian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pelaksanaan</a:t>
            </a:r>
            <a:r>
              <a:rPr lang="en-US" sz="2800" i="1" dirty="0" smtClean="0">
                <a:solidFill>
                  <a:schemeClr val="tx1"/>
                </a:solidFill>
                <a:latin typeface="Arial Narrow" pitchFamily="34" charset="0"/>
              </a:rPr>
              <a:t> Occupational Health Services (OHS) di </a:t>
            </a:r>
            <a:r>
              <a:rPr lang="en-US" sz="2800" i="1" dirty="0" err="1" smtClean="0">
                <a:solidFill>
                  <a:schemeClr val="tx1"/>
                </a:solidFill>
                <a:latin typeface="Arial Narrow" pitchFamily="34" charset="0"/>
              </a:rPr>
              <a:t>tempat</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kerja</a:t>
            </a:r>
            <a:endParaRPr lang="en-US" sz="2800" i="1" dirty="0" smtClean="0">
              <a:solidFill>
                <a:schemeClr val="tx1"/>
              </a:solidFill>
              <a:latin typeface="Arial Narrow" pitchFamily="34" charset="0"/>
            </a:endParaRPr>
          </a:p>
          <a:p>
            <a:pPr marL="342900" indent="-342900">
              <a:buFont typeface="+mj-lt"/>
              <a:buAutoNum type="arabicParenR"/>
            </a:pPr>
            <a:r>
              <a:rPr lang="en-US" sz="2800" i="1" dirty="0" err="1" smtClean="0">
                <a:solidFill>
                  <a:schemeClr val="tx1"/>
                </a:solidFill>
                <a:latin typeface="Arial Narrow" pitchFamily="34" charset="0"/>
              </a:rPr>
              <a:t>Menjalankan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saringan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pemeriksaan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kesihatan</a:t>
            </a:r>
            <a:r>
              <a:rPr lang="en-US" sz="2800" i="1" dirty="0" smtClean="0">
                <a:solidFill>
                  <a:schemeClr val="tx1"/>
                </a:solidFill>
                <a:latin typeface="Arial Narrow" pitchFamily="34" charset="0"/>
              </a:rPr>
              <a:t> (BOH) </a:t>
            </a:r>
            <a:r>
              <a:rPr lang="en-US" sz="2800" i="1" dirty="0" err="1" smtClean="0">
                <a:solidFill>
                  <a:schemeClr val="tx1"/>
                </a:solidFill>
                <a:latin typeface="Arial Narrow" pitchFamily="34" charset="0"/>
              </a:rPr>
              <a:t>mengikut</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sektor</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industri</a:t>
            </a:r>
            <a:r>
              <a:rPr lang="en-US" sz="2800" i="1" dirty="0" smtClean="0">
                <a:solidFill>
                  <a:schemeClr val="tx1"/>
                </a:solidFill>
                <a:latin typeface="Arial Narrow" pitchFamily="34" charset="0"/>
              </a:rPr>
              <a:t>.</a:t>
            </a:r>
          </a:p>
          <a:p>
            <a:pPr marL="342900" indent="-342900">
              <a:buFont typeface="+mj-lt"/>
              <a:buAutoNum type="arabicParenR"/>
            </a:pPr>
            <a:r>
              <a:rPr lang="en-US" sz="2800" i="1" dirty="0" err="1" smtClean="0">
                <a:solidFill>
                  <a:schemeClr val="tx1"/>
                </a:solidFill>
                <a:latin typeface="Arial Narrow" pitchFamily="34" charset="0"/>
              </a:rPr>
              <a:t>Menjalankan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analisa</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tahunan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hasil</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saringan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pemeriksaan</a:t>
            </a:r>
            <a:r>
              <a:rPr lang="en-US" sz="2800" i="1" dirty="0" smtClean="0">
                <a:solidFill>
                  <a:schemeClr val="tx1"/>
                </a:solidFill>
                <a:latin typeface="Arial Narrow" pitchFamily="34" charset="0"/>
              </a:rPr>
              <a:t> </a:t>
            </a:r>
            <a:r>
              <a:rPr lang="en-US" sz="2800" i="1" dirty="0" err="1" smtClean="0">
                <a:solidFill>
                  <a:schemeClr val="tx1"/>
                </a:solidFill>
                <a:latin typeface="Arial Narrow" pitchFamily="34" charset="0"/>
              </a:rPr>
              <a:t>kesihatan</a:t>
            </a:r>
            <a:r>
              <a:rPr lang="en-US" sz="2800" i="1" dirty="0" smtClean="0">
                <a:solidFill>
                  <a:schemeClr val="tx1"/>
                </a:solidFill>
                <a:latin typeface="Arial Narrow" pitchFamily="34" charset="0"/>
              </a:rPr>
              <a:t> (BOH)</a:t>
            </a:r>
          </a:p>
        </p:txBody>
      </p:sp>
      <p:sp>
        <p:nvSpPr>
          <p:cNvPr id="2" name="Rectangle 1"/>
          <p:cNvSpPr/>
          <p:nvPr/>
        </p:nvSpPr>
        <p:spPr>
          <a:xfrm>
            <a:off x="7051250" y="2761512"/>
            <a:ext cx="4698068" cy="3253968"/>
          </a:xfrm>
          <a:prstGeom prst="rect">
            <a:avLst/>
          </a:prstGeom>
          <a:solidFill>
            <a:schemeClr val="accent3">
              <a:lumMod val="75000"/>
            </a:schemeClr>
          </a:solidFill>
          <a:ln>
            <a:noFill/>
          </a:ln>
          <a:scene3d>
            <a:camera prst="orthographicFront"/>
            <a:lightRig rig="threePt" dir="t"/>
          </a:scene3d>
          <a:sp3d>
            <a:bevelT prst="angle"/>
          </a:sp3d>
        </p:spPr>
        <p:txBody>
          <a:bodyPr wrap="square">
            <a:spAutoFit/>
          </a:bodyPr>
          <a:lstStyle/>
          <a:p>
            <a:pPr algn="ctr">
              <a:lnSpc>
                <a:spcPct val="107000"/>
              </a:lnSpc>
              <a:spcAft>
                <a:spcPts val="0"/>
              </a:spcAft>
            </a:pPr>
            <a:r>
              <a:rPr lang="ms-MY"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Meningkatkan pelaksanaan mengadakan Program </a:t>
            </a:r>
            <a:r>
              <a:rPr lang="ms-MY" sz="3200" i="1" dirty="0">
                <a:solidFill>
                  <a:schemeClr val="bg1"/>
                </a:solidFill>
                <a:latin typeface="Arial" panose="020B0604020202020204" pitchFamily="34" charset="0"/>
                <a:ea typeface="Calibri" panose="020F0502020204030204" pitchFamily="34" charset="0"/>
                <a:cs typeface="Times New Roman" panose="02020603050405020304" pitchFamily="18" charset="0"/>
              </a:rPr>
              <a:t>Basic Occupational Health Services </a:t>
            </a:r>
            <a:r>
              <a:rPr lang="ms-MY"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(BOHS) di tempat kerja</a:t>
            </a:r>
            <a:endParaRPr lang="en-MY" sz="3200" dirty="0">
              <a:solidFill>
                <a:schemeClr val="bg1"/>
              </a:solidFill>
              <a:effectLst/>
              <a:ea typeface="Calibri" panose="020F0502020204030204" pitchFamily="34" charset="0"/>
              <a:cs typeface="Times New Roman" panose="02020603050405020304" pitchFamily="18" charset="0"/>
            </a:endParaRPr>
          </a:p>
        </p:txBody>
      </p:sp>
      <p:sp>
        <p:nvSpPr>
          <p:cNvPr id="19" name="Flowchart: Process 18"/>
          <p:cNvSpPr/>
          <p:nvPr/>
        </p:nvSpPr>
        <p:spPr>
          <a:xfrm>
            <a:off x="1947552" y="271742"/>
            <a:ext cx="6036951" cy="1123425"/>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5:</a:t>
            </a:r>
          </a:p>
          <a:p>
            <a:pPr marL="1377950" lvl="0"/>
            <a:r>
              <a:rPr lang="en-US" sz="2400" b="1" dirty="0" smtClean="0">
                <a:solidFill>
                  <a:schemeClr val="bg1"/>
                </a:solidFill>
                <a:latin typeface="Arial Narrow" pitchFamily="34" charset="0"/>
              </a:rPr>
              <a:t>MAINSTREAMING  INDUSTRIAL HYGIENE</a:t>
            </a:r>
          </a:p>
        </p:txBody>
      </p:sp>
      <p:sp>
        <p:nvSpPr>
          <p:cNvPr id="20" name="Rectangle 4"/>
          <p:cNvSpPr>
            <a:spLocks noChangeArrowheads="1"/>
          </p:cNvSpPr>
          <p:nvPr/>
        </p:nvSpPr>
        <p:spPr bwMode="auto">
          <a:xfrm rot="21348161">
            <a:off x="293923" y="375859"/>
            <a:ext cx="2873251" cy="769441"/>
          </a:xfrm>
          <a:prstGeom prst="rect">
            <a:avLst/>
          </a:prstGeom>
          <a:solidFill>
            <a:srgbClr val="00B05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18" name="Rectangle 4"/>
          <p:cNvSpPr>
            <a:spLocks noChangeArrowheads="1"/>
          </p:cNvSpPr>
          <p:nvPr/>
        </p:nvSpPr>
        <p:spPr bwMode="auto">
          <a:xfrm rot="20424666">
            <a:off x="8513221" y="479511"/>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P3</a:t>
            </a:r>
            <a:endParaRPr lang="en-US" sz="4000" b="1" dirty="0">
              <a:solidFill>
                <a:schemeClr val="bg1"/>
              </a:solidFill>
              <a:latin typeface="Agency FB" pitchFamily="34" charset="0"/>
              <a:ea typeface="+mj-ea"/>
              <a:cs typeface="+mj-cs"/>
            </a:endParaRPr>
          </a:p>
        </p:txBody>
      </p:sp>
      <p:sp>
        <p:nvSpPr>
          <p:cNvPr id="21" name="Rectangle 4"/>
          <p:cNvSpPr>
            <a:spLocks noChangeArrowheads="1"/>
          </p:cNvSpPr>
          <p:nvPr/>
        </p:nvSpPr>
        <p:spPr bwMode="auto">
          <a:xfrm>
            <a:off x="613604" y="1674271"/>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2" name="Rectangle 4"/>
          <p:cNvSpPr>
            <a:spLocks noChangeArrowheads="1"/>
          </p:cNvSpPr>
          <p:nvPr/>
        </p:nvSpPr>
        <p:spPr bwMode="auto">
          <a:xfrm>
            <a:off x="7051250" y="2271809"/>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1605868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Off-page Connector 13"/>
          <p:cNvSpPr/>
          <p:nvPr/>
        </p:nvSpPr>
        <p:spPr>
          <a:xfrm rot="700722">
            <a:off x="9313683" y="374382"/>
            <a:ext cx="2601798" cy="1434512"/>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smtClean="0">
                <a:solidFill>
                  <a:schemeClr val="tx1"/>
                </a:solidFill>
                <a:latin typeface="Arial Narrow" pitchFamily="34" charset="0"/>
              </a:rPr>
              <a:t>Industrial Hygiene Outreach Programs</a:t>
            </a:r>
          </a:p>
        </p:txBody>
      </p:sp>
      <p:sp>
        <p:nvSpPr>
          <p:cNvPr id="27" name="Rectangle 26"/>
          <p:cNvSpPr/>
          <p:nvPr/>
        </p:nvSpPr>
        <p:spPr>
          <a:xfrm>
            <a:off x="594022" y="2189019"/>
            <a:ext cx="5750390" cy="4175252"/>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2800" dirty="0" err="1" smtClean="0">
                <a:solidFill>
                  <a:schemeClr val="tx1"/>
                </a:solidFill>
                <a:latin typeface="Arial Narrow" pitchFamily="34" charset="0"/>
              </a:rPr>
              <a:t>Promosi</a:t>
            </a:r>
            <a:r>
              <a:rPr lang="en-US" sz="2800" dirty="0" smtClean="0">
                <a:solidFill>
                  <a:schemeClr val="tx1"/>
                </a:solidFill>
                <a:latin typeface="Arial Narrow" pitchFamily="34" charset="0"/>
              </a:rPr>
              <a:t> &amp; </a:t>
            </a:r>
            <a:r>
              <a:rPr lang="en-US" sz="2800" dirty="0" err="1" smtClean="0">
                <a:solidFill>
                  <a:schemeClr val="tx1"/>
                </a:solidFill>
                <a:latin typeface="Arial Narrow" pitchFamily="34" charset="0"/>
              </a:rPr>
              <a:t>publisiti</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higien</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industri</a:t>
            </a:r>
            <a:r>
              <a:rPr lang="en-US" sz="2800" dirty="0" smtClean="0">
                <a:solidFill>
                  <a:schemeClr val="tx1"/>
                </a:solidFill>
                <a:latin typeface="Arial Narrow" pitchFamily="34" charset="0"/>
              </a:rPr>
              <a:t>.</a:t>
            </a:r>
          </a:p>
          <a:p>
            <a:pPr marL="342900" indent="-342900">
              <a:buFont typeface="+mj-lt"/>
              <a:buAutoNum type="arabicParenR"/>
            </a:pPr>
            <a:r>
              <a:rPr lang="en-US" sz="2800" dirty="0" err="1" smtClean="0">
                <a:solidFill>
                  <a:schemeClr val="tx1"/>
                </a:solidFill>
                <a:latin typeface="Arial Narrow" pitchFamily="34" charset="0"/>
              </a:rPr>
              <a:t>Menjalankan</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promosi</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dan</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publisiti</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perundangan</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dan</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garispanduan</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higien</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industri</a:t>
            </a:r>
            <a:endParaRPr lang="en-US" sz="2800" dirty="0" smtClean="0">
              <a:solidFill>
                <a:schemeClr val="tx1"/>
              </a:solidFill>
              <a:latin typeface="Arial Narrow" pitchFamily="34" charset="0"/>
            </a:endParaRPr>
          </a:p>
          <a:p>
            <a:pPr marL="342900" indent="-342900">
              <a:buFont typeface="+mj-lt"/>
              <a:buAutoNum type="arabicParenR"/>
            </a:pPr>
            <a:r>
              <a:rPr lang="en-US" sz="2800" dirty="0" err="1" smtClean="0">
                <a:solidFill>
                  <a:schemeClr val="tx1"/>
                </a:solidFill>
                <a:latin typeface="Arial Narrow" pitchFamily="34" charset="0"/>
              </a:rPr>
              <a:t>Promosi</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dan</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publisiti</a:t>
            </a:r>
            <a:r>
              <a:rPr lang="en-US" sz="2800" dirty="0" smtClean="0">
                <a:solidFill>
                  <a:schemeClr val="tx1"/>
                </a:solidFill>
                <a:latin typeface="Arial Narrow" pitchFamily="34" charset="0"/>
              </a:rPr>
              <a:t> program </a:t>
            </a:r>
            <a:r>
              <a:rPr lang="en-US" sz="2800" dirty="0" err="1" smtClean="0">
                <a:solidFill>
                  <a:schemeClr val="tx1"/>
                </a:solidFill>
                <a:latin typeface="Arial Narrow" pitchFamily="34" charset="0"/>
              </a:rPr>
              <a:t>khas</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higien</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industri</a:t>
            </a:r>
            <a:r>
              <a:rPr lang="en-US" sz="2800" dirty="0" smtClean="0">
                <a:solidFill>
                  <a:schemeClr val="tx1"/>
                </a:solidFill>
                <a:latin typeface="Arial Narrow" pitchFamily="34" charset="0"/>
              </a:rPr>
              <a:t> </a:t>
            </a:r>
            <a:r>
              <a:rPr lang="en-US" sz="2800" dirty="0" err="1" smtClean="0">
                <a:solidFill>
                  <a:schemeClr val="tx1"/>
                </a:solidFill>
                <a:latin typeface="Arial Narrow" pitchFamily="34" charset="0"/>
              </a:rPr>
              <a:t>termasuk</a:t>
            </a:r>
            <a:r>
              <a:rPr lang="en-US" sz="2800" dirty="0" smtClean="0">
                <a:solidFill>
                  <a:schemeClr val="tx1"/>
                </a:solidFill>
                <a:latin typeface="Arial Narrow" pitchFamily="34" charset="0"/>
              </a:rPr>
              <a:t> SOHELP, HRA &amp; BOH.</a:t>
            </a:r>
          </a:p>
        </p:txBody>
      </p:sp>
      <p:sp>
        <p:nvSpPr>
          <p:cNvPr id="2" name="Rectangle 1"/>
          <p:cNvSpPr/>
          <p:nvPr/>
        </p:nvSpPr>
        <p:spPr>
          <a:xfrm>
            <a:off x="6601905" y="2890471"/>
            <a:ext cx="4968303" cy="2357568"/>
          </a:xfrm>
          <a:prstGeom prst="rect">
            <a:avLst/>
          </a:prstGeom>
          <a:solidFill>
            <a:schemeClr val="accent3">
              <a:lumMod val="75000"/>
            </a:schemeClr>
          </a:solidFill>
          <a:ln>
            <a:noFill/>
          </a:ln>
          <a:scene3d>
            <a:camera prst="orthographicFront"/>
            <a:lightRig rig="threePt" dir="t"/>
          </a:scene3d>
          <a:sp3d>
            <a:bevelT prst="angle"/>
          </a:sp3d>
        </p:spPr>
        <p:txBody>
          <a:bodyPr wrap="square">
            <a:spAutoFit/>
          </a:bodyPr>
          <a:lstStyle/>
          <a:p>
            <a:pPr algn="just">
              <a:lnSpc>
                <a:spcPct val="115000"/>
              </a:lnSpc>
              <a:spcAft>
                <a:spcPts val="800"/>
              </a:spcAft>
            </a:pPr>
            <a:r>
              <a:rPr lang="ms-MY"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Peningkatan kesedaran di kalangan majikan, pekerja dan pengamal KKP dalam aspek </a:t>
            </a:r>
            <a:r>
              <a:rPr lang="ms-MY" sz="3200" dirty="0">
                <a:highlight>
                  <a:srgbClr val="FFFF00"/>
                </a:highlight>
                <a:latin typeface="Arial" panose="020B0604020202020204" pitchFamily="34" charset="0"/>
                <a:ea typeface="Calibri" panose="020F0502020204030204" pitchFamily="34" charset="0"/>
                <a:cs typeface="Times New Roman" panose="02020603050405020304" pitchFamily="18" charset="0"/>
              </a:rPr>
              <a:t>higien industri</a:t>
            </a:r>
            <a:r>
              <a:rPr lang="ms-MY"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n-MY" sz="3200" dirty="0">
              <a:solidFill>
                <a:schemeClr val="bg1"/>
              </a:solidFill>
              <a:effectLst/>
              <a:ea typeface="Calibri" panose="020F0502020204030204" pitchFamily="34" charset="0"/>
              <a:cs typeface="Times New Roman" panose="02020603050405020304" pitchFamily="18" charset="0"/>
            </a:endParaRPr>
          </a:p>
        </p:txBody>
      </p:sp>
      <p:sp>
        <p:nvSpPr>
          <p:cNvPr id="18" name="Rectangle 4"/>
          <p:cNvSpPr>
            <a:spLocks noChangeArrowheads="1"/>
          </p:cNvSpPr>
          <p:nvPr/>
        </p:nvSpPr>
        <p:spPr bwMode="auto">
          <a:xfrm rot="20424666">
            <a:off x="8490959" y="394070"/>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P4</a:t>
            </a:r>
            <a:endParaRPr lang="en-US" sz="4000" b="1" dirty="0">
              <a:solidFill>
                <a:schemeClr val="bg1"/>
              </a:solidFill>
              <a:latin typeface="Agency FB" pitchFamily="34" charset="0"/>
              <a:ea typeface="+mj-ea"/>
              <a:cs typeface="+mj-cs"/>
            </a:endParaRPr>
          </a:p>
        </p:txBody>
      </p:sp>
      <p:sp>
        <p:nvSpPr>
          <p:cNvPr id="19" name="Flowchart: Process 18"/>
          <p:cNvSpPr/>
          <p:nvPr/>
        </p:nvSpPr>
        <p:spPr>
          <a:xfrm>
            <a:off x="1947552" y="271742"/>
            <a:ext cx="6036951" cy="1123425"/>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5:</a:t>
            </a:r>
          </a:p>
          <a:p>
            <a:pPr marL="1377950" lvl="0"/>
            <a:r>
              <a:rPr lang="en-US" sz="2400" b="1" dirty="0" smtClean="0">
                <a:solidFill>
                  <a:schemeClr val="bg1"/>
                </a:solidFill>
                <a:latin typeface="Arial Narrow" pitchFamily="34" charset="0"/>
              </a:rPr>
              <a:t>MAINSTREAMING  INDUSTRIAL HYGIENE</a:t>
            </a:r>
          </a:p>
        </p:txBody>
      </p:sp>
      <p:sp>
        <p:nvSpPr>
          <p:cNvPr id="20" name="Rectangle 4"/>
          <p:cNvSpPr>
            <a:spLocks noChangeArrowheads="1"/>
          </p:cNvSpPr>
          <p:nvPr/>
        </p:nvSpPr>
        <p:spPr bwMode="auto">
          <a:xfrm rot="21348161">
            <a:off x="293923" y="375859"/>
            <a:ext cx="2873251" cy="769441"/>
          </a:xfrm>
          <a:prstGeom prst="rect">
            <a:avLst/>
          </a:prstGeom>
          <a:solidFill>
            <a:srgbClr val="00B05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21" name="Rectangle 4"/>
          <p:cNvSpPr>
            <a:spLocks noChangeArrowheads="1"/>
          </p:cNvSpPr>
          <p:nvPr/>
        </p:nvSpPr>
        <p:spPr bwMode="auto">
          <a:xfrm>
            <a:off x="594022" y="1681153"/>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2" name="Rectangle 4"/>
          <p:cNvSpPr>
            <a:spLocks noChangeArrowheads="1"/>
          </p:cNvSpPr>
          <p:nvPr/>
        </p:nvSpPr>
        <p:spPr bwMode="auto">
          <a:xfrm>
            <a:off x="6601905" y="2369257"/>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2527937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Off-page Connector 14"/>
          <p:cNvSpPr/>
          <p:nvPr/>
        </p:nvSpPr>
        <p:spPr>
          <a:xfrm rot="900466">
            <a:off x="9257728" y="563635"/>
            <a:ext cx="2600165" cy="1542934"/>
          </a:xfrm>
          <a:prstGeom prst="flowChartOffpageConnector">
            <a:avLst/>
          </a:prstGeom>
          <a:solidFill>
            <a:schemeClr val="accent6">
              <a:lumMod val="60000"/>
              <a:lumOff val="4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solidFill>
                  <a:schemeClr val="tx1"/>
                </a:solidFill>
                <a:latin typeface="Arial Narrow" pitchFamily="34" charset="0"/>
              </a:rPr>
              <a:t>Effective enforcement in Industrial Hygiene</a:t>
            </a:r>
          </a:p>
        </p:txBody>
      </p:sp>
      <p:sp>
        <p:nvSpPr>
          <p:cNvPr id="29" name="Rectangle 28"/>
          <p:cNvSpPr/>
          <p:nvPr/>
        </p:nvSpPr>
        <p:spPr>
          <a:xfrm>
            <a:off x="871588" y="2290713"/>
            <a:ext cx="5878004" cy="3978112"/>
          </a:xfrm>
          <a:prstGeom prst="rect">
            <a:avLst/>
          </a:prstGeom>
          <a:solidFill>
            <a:schemeClr val="accent4">
              <a:lumMod val="60000"/>
              <a:lumOff val="40000"/>
            </a:schemeClr>
          </a:solidFill>
          <a:ln w="3810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sz="2000" i="1" dirty="0" err="1" smtClean="0">
                <a:solidFill>
                  <a:schemeClr val="tx1"/>
                </a:solidFill>
                <a:latin typeface="Arial Narrow" pitchFamily="34" charset="0"/>
              </a:rPr>
              <a:t>Meningkatkan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tahap</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keseragaman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sistem</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pengelasan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dan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komunikasi</a:t>
            </a:r>
            <a:r>
              <a:rPr lang="en-US" sz="2000" i="1" dirty="0" smtClean="0">
                <a:solidFill>
                  <a:schemeClr val="tx1"/>
                </a:solidFill>
                <a:latin typeface="Arial Narrow" pitchFamily="34" charset="0"/>
              </a:rPr>
              <a:t> hazard </a:t>
            </a:r>
            <a:r>
              <a:rPr lang="en-US" sz="2000" i="1" dirty="0" err="1" smtClean="0">
                <a:solidFill>
                  <a:schemeClr val="tx1"/>
                </a:solidFill>
                <a:latin typeface="Arial Narrow" pitchFamily="34" charset="0"/>
              </a:rPr>
              <a:t>bahan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kimia</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berbahaya</a:t>
            </a:r>
            <a:endParaRPr lang="en-US" sz="2000" i="1" dirty="0" smtClean="0">
              <a:solidFill>
                <a:schemeClr val="tx1"/>
              </a:solidFill>
              <a:latin typeface="Arial Narrow" pitchFamily="34" charset="0"/>
            </a:endParaRPr>
          </a:p>
          <a:p>
            <a:pPr marL="342900" indent="-342900">
              <a:buFont typeface="+mj-lt"/>
              <a:buAutoNum type="arabicParenR"/>
            </a:pPr>
            <a:r>
              <a:rPr lang="en-US" sz="2000" i="1" dirty="0" err="1" smtClean="0">
                <a:solidFill>
                  <a:schemeClr val="tx1"/>
                </a:solidFill>
                <a:latin typeface="Arial Narrow" pitchFamily="34" charset="0"/>
              </a:rPr>
              <a:t>Meningkatkan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tahap</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pengurusan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bahan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kimia</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berbahaya</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kepada</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kesihatan</a:t>
            </a:r>
            <a:endParaRPr lang="en-US" sz="2000" i="1" dirty="0" smtClean="0">
              <a:solidFill>
                <a:schemeClr val="tx1"/>
              </a:solidFill>
              <a:latin typeface="Arial Narrow" pitchFamily="34" charset="0"/>
            </a:endParaRPr>
          </a:p>
          <a:p>
            <a:pPr marL="342900" indent="-342900">
              <a:buFont typeface="+mj-lt"/>
              <a:buAutoNum type="arabicParenR"/>
            </a:pPr>
            <a:r>
              <a:rPr lang="en-US" sz="2000" i="1" dirty="0" err="1" smtClean="0">
                <a:solidFill>
                  <a:schemeClr val="tx1"/>
                </a:solidFill>
                <a:latin typeface="Arial Narrow" pitchFamily="34" charset="0"/>
              </a:rPr>
              <a:t>Peningkatan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penguatkuasaan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berkaitan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siasatan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penyakit</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pekerjaan</a:t>
            </a:r>
            <a:endParaRPr lang="en-US" sz="2000" i="1" dirty="0" smtClean="0">
              <a:solidFill>
                <a:schemeClr val="tx1"/>
              </a:solidFill>
              <a:latin typeface="Arial Narrow" pitchFamily="34" charset="0"/>
            </a:endParaRPr>
          </a:p>
          <a:p>
            <a:pPr marL="342900" indent="-342900">
              <a:buFont typeface="+mj-lt"/>
              <a:buAutoNum type="arabicParenR"/>
            </a:pPr>
            <a:r>
              <a:rPr lang="en-US" sz="2000" i="1" dirty="0" err="1" smtClean="0">
                <a:solidFill>
                  <a:schemeClr val="tx1"/>
                </a:solidFill>
                <a:latin typeface="Arial Narrow" pitchFamily="34" charset="0"/>
              </a:rPr>
              <a:t>Peningkatan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pelaporan</a:t>
            </a:r>
            <a:r>
              <a:rPr lang="en-US" sz="2000" i="1" dirty="0" smtClean="0">
                <a:solidFill>
                  <a:schemeClr val="tx1"/>
                </a:solidFill>
                <a:latin typeface="Arial Narrow" pitchFamily="34" charset="0"/>
              </a:rPr>
              <a:t> program </a:t>
            </a:r>
            <a:r>
              <a:rPr lang="en-US" sz="2000" i="1" dirty="0" err="1" smtClean="0">
                <a:solidFill>
                  <a:schemeClr val="tx1"/>
                </a:solidFill>
                <a:latin typeface="Arial Narrow" pitchFamily="34" charset="0"/>
              </a:rPr>
              <a:t>pengawasan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perubatan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di</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Tempat</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Kerja</a:t>
            </a:r>
            <a:endParaRPr lang="en-US" sz="2000" i="1" dirty="0" smtClean="0">
              <a:solidFill>
                <a:schemeClr val="tx1"/>
              </a:solidFill>
              <a:latin typeface="Arial Narrow" pitchFamily="34" charset="0"/>
            </a:endParaRPr>
          </a:p>
          <a:p>
            <a:pPr marL="342900" indent="-342900">
              <a:buFont typeface="+mj-lt"/>
              <a:buAutoNum type="arabicParenR"/>
            </a:pPr>
            <a:r>
              <a:rPr lang="en-US" sz="2000" i="1" dirty="0" err="1" smtClean="0">
                <a:solidFill>
                  <a:schemeClr val="tx1"/>
                </a:solidFill>
                <a:latin typeface="Arial Narrow" pitchFamily="34" charset="0"/>
              </a:rPr>
              <a:t>Mempertingkatkan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kemahiran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dan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kefahaman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Doktor</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Kesihatan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Pekerjaan</a:t>
            </a:r>
            <a:endParaRPr lang="en-US" sz="2000" i="1" dirty="0" smtClean="0">
              <a:solidFill>
                <a:schemeClr val="tx1"/>
              </a:solidFill>
              <a:latin typeface="Arial Narrow" pitchFamily="34" charset="0"/>
            </a:endParaRPr>
          </a:p>
          <a:p>
            <a:pPr marL="342900" indent="-342900">
              <a:buFont typeface="+mj-lt"/>
              <a:buAutoNum type="arabicParenR"/>
            </a:pPr>
            <a:r>
              <a:rPr lang="en-US" sz="2000" i="1" dirty="0" err="1" smtClean="0">
                <a:solidFill>
                  <a:schemeClr val="tx1"/>
                </a:solidFill>
                <a:latin typeface="Arial Narrow" pitchFamily="34" charset="0"/>
              </a:rPr>
              <a:t>Penguatkuasaan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dan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Pomonitoran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Industri</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Higien</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di</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tempat</a:t>
            </a:r>
            <a:r>
              <a:rPr lang="en-US" sz="2000" i="1" dirty="0" smtClean="0">
                <a:solidFill>
                  <a:schemeClr val="tx1"/>
                </a:solidFill>
                <a:latin typeface="Arial Narrow" pitchFamily="34" charset="0"/>
              </a:rPr>
              <a:t> </a:t>
            </a:r>
            <a:r>
              <a:rPr lang="en-US" sz="2000" i="1" dirty="0" err="1" smtClean="0">
                <a:solidFill>
                  <a:schemeClr val="tx1"/>
                </a:solidFill>
                <a:latin typeface="Arial Narrow" pitchFamily="34" charset="0"/>
              </a:rPr>
              <a:t>kerja</a:t>
            </a:r>
            <a:endParaRPr lang="en-US" sz="2000" i="1" dirty="0" smtClean="0">
              <a:solidFill>
                <a:schemeClr val="tx1"/>
              </a:solidFill>
              <a:latin typeface="Arial Narrow" pitchFamily="34" charset="0"/>
            </a:endParaRPr>
          </a:p>
        </p:txBody>
      </p:sp>
      <p:sp>
        <p:nvSpPr>
          <p:cNvPr id="2" name="Rectangle 1"/>
          <p:cNvSpPr/>
          <p:nvPr/>
        </p:nvSpPr>
        <p:spPr>
          <a:xfrm>
            <a:off x="6884709" y="2961370"/>
            <a:ext cx="4468682" cy="2357568"/>
          </a:xfrm>
          <a:prstGeom prst="rect">
            <a:avLst/>
          </a:prstGeom>
          <a:solidFill>
            <a:schemeClr val="accent2">
              <a:lumMod val="75000"/>
            </a:schemeClr>
          </a:solidFill>
          <a:ln>
            <a:noFill/>
          </a:ln>
          <a:scene3d>
            <a:camera prst="orthographicFront"/>
            <a:lightRig rig="threePt" dir="t"/>
          </a:scene3d>
          <a:sp3d>
            <a:bevelT prst="angle"/>
          </a:sp3d>
        </p:spPr>
        <p:txBody>
          <a:bodyPr wrap="square">
            <a:spAutoFit/>
          </a:bodyPr>
          <a:lstStyle/>
          <a:p>
            <a:pPr algn="ctr">
              <a:lnSpc>
                <a:spcPct val="115000"/>
              </a:lnSpc>
              <a:spcAft>
                <a:spcPts val="800"/>
              </a:spcAft>
            </a:pPr>
            <a:r>
              <a:rPr lang="ms-MY"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Memantapkan penguatkuasaan perundangan </a:t>
            </a:r>
            <a:r>
              <a:rPr lang="ms-MY" sz="3200" dirty="0">
                <a:highlight>
                  <a:srgbClr val="FFFF00"/>
                </a:highlight>
                <a:latin typeface="Arial" panose="020B0604020202020204" pitchFamily="34" charset="0"/>
                <a:ea typeface="Calibri" panose="020F0502020204030204" pitchFamily="34" charset="0"/>
                <a:cs typeface="Times New Roman" panose="02020603050405020304" pitchFamily="18" charset="0"/>
              </a:rPr>
              <a:t>berkaitan</a:t>
            </a:r>
            <a:r>
              <a:rPr lang="ms-MY" sz="3200" dirty="0">
                <a:latin typeface="Arial" panose="020B0604020202020204" pitchFamily="34" charset="0"/>
                <a:ea typeface="Calibri" panose="020F0502020204030204" pitchFamily="34" charset="0"/>
                <a:cs typeface="Times New Roman" panose="02020603050405020304" pitchFamily="18" charset="0"/>
              </a:rPr>
              <a:t> </a:t>
            </a:r>
            <a:r>
              <a:rPr lang="ms-MY" sz="3200" dirty="0">
                <a:highlight>
                  <a:srgbClr val="FFFF00"/>
                </a:highlight>
                <a:latin typeface="Arial" panose="020B0604020202020204" pitchFamily="34" charset="0"/>
                <a:ea typeface="Calibri" panose="020F0502020204030204" pitchFamily="34" charset="0"/>
                <a:cs typeface="Times New Roman" panose="02020603050405020304" pitchFamily="18" charset="0"/>
              </a:rPr>
              <a:t>higien industri</a:t>
            </a:r>
            <a:r>
              <a:rPr lang="ms-MY" sz="3200" dirty="0">
                <a:solidFill>
                  <a:schemeClr val="bg1"/>
                </a:solidFill>
                <a:latin typeface="Arial" panose="020B0604020202020204" pitchFamily="34" charset="0"/>
                <a:ea typeface="Calibri" panose="020F0502020204030204" pitchFamily="34" charset="0"/>
                <a:cs typeface="Times New Roman" panose="02020603050405020304" pitchFamily="18" charset="0"/>
              </a:rPr>
              <a:t>.</a:t>
            </a:r>
            <a:endParaRPr lang="en-MY" sz="3200" dirty="0">
              <a:solidFill>
                <a:schemeClr val="bg1"/>
              </a:solidFill>
              <a:effectLst/>
              <a:ea typeface="Calibri" panose="020F0502020204030204" pitchFamily="34" charset="0"/>
              <a:cs typeface="Times New Roman" panose="02020603050405020304" pitchFamily="18" charset="0"/>
            </a:endParaRPr>
          </a:p>
        </p:txBody>
      </p:sp>
      <p:sp>
        <p:nvSpPr>
          <p:cNvPr id="19" name="Flowchart: Process 18"/>
          <p:cNvSpPr/>
          <p:nvPr/>
        </p:nvSpPr>
        <p:spPr>
          <a:xfrm>
            <a:off x="1947552" y="271742"/>
            <a:ext cx="6036951" cy="1123425"/>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377950" lvl="0"/>
            <a:r>
              <a:rPr lang="en-US" sz="2400" b="1" dirty="0" smtClean="0">
                <a:solidFill>
                  <a:schemeClr val="bg1"/>
                </a:solidFill>
                <a:latin typeface="Arial Narrow" pitchFamily="34" charset="0"/>
              </a:rPr>
              <a:t>STRATEGY 5:</a:t>
            </a:r>
          </a:p>
          <a:p>
            <a:pPr marL="1377950" lvl="0"/>
            <a:r>
              <a:rPr lang="en-US" sz="2400" b="1" dirty="0" smtClean="0">
                <a:solidFill>
                  <a:schemeClr val="bg1"/>
                </a:solidFill>
                <a:latin typeface="Arial Narrow" pitchFamily="34" charset="0"/>
              </a:rPr>
              <a:t>MAINSTREAMING  INDUSTRIAL HYGIENE</a:t>
            </a:r>
          </a:p>
        </p:txBody>
      </p:sp>
      <p:sp>
        <p:nvSpPr>
          <p:cNvPr id="20" name="Rectangle 4"/>
          <p:cNvSpPr>
            <a:spLocks noChangeArrowheads="1"/>
          </p:cNvSpPr>
          <p:nvPr/>
        </p:nvSpPr>
        <p:spPr bwMode="auto">
          <a:xfrm rot="21348161">
            <a:off x="293923" y="375859"/>
            <a:ext cx="2873251" cy="769441"/>
          </a:xfrm>
          <a:prstGeom prst="rect">
            <a:avLst/>
          </a:prstGeom>
          <a:solidFill>
            <a:srgbClr val="00B05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Bef>
                <a:spcPct val="50000"/>
              </a:spcBef>
              <a:defRPr/>
            </a:pPr>
            <a:r>
              <a:rPr lang="en-US" sz="4400" b="1" dirty="0" smtClean="0">
                <a:solidFill>
                  <a:schemeClr val="bg1"/>
                </a:solidFill>
                <a:latin typeface="Agency FB" pitchFamily="34" charset="0"/>
                <a:ea typeface="+mj-ea"/>
                <a:cs typeface="+mj-cs"/>
              </a:rPr>
              <a:t>OSHMP2020</a:t>
            </a:r>
            <a:endParaRPr lang="en-US" sz="4400" b="1" dirty="0">
              <a:solidFill>
                <a:schemeClr val="bg1"/>
              </a:solidFill>
              <a:latin typeface="Agency FB" pitchFamily="34" charset="0"/>
              <a:ea typeface="+mj-ea"/>
              <a:cs typeface="+mj-cs"/>
            </a:endParaRPr>
          </a:p>
        </p:txBody>
      </p:sp>
      <p:sp>
        <p:nvSpPr>
          <p:cNvPr id="21" name="Rectangle 4"/>
          <p:cNvSpPr>
            <a:spLocks noChangeArrowheads="1"/>
          </p:cNvSpPr>
          <p:nvPr/>
        </p:nvSpPr>
        <p:spPr bwMode="auto">
          <a:xfrm>
            <a:off x="881213" y="1778945"/>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AKTIVITI</a:t>
            </a:r>
            <a:endParaRPr lang="en-US" sz="2400" b="1" dirty="0">
              <a:solidFill>
                <a:schemeClr val="bg1"/>
              </a:solidFill>
              <a:latin typeface="Agency FB" pitchFamily="34" charset="0"/>
              <a:ea typeface="+mj-ea"/>
              <a:cs typeface="+mj-cs"/>
            </a:endParaRPr>
          </a:p>
        </p:txBody>
      </p:sp>
      <p:sp>
        <p:nvSpPr>
          <p:cNvPr id="22" name="Rectangle 4"/>
          <p:cNvSpPr>
            <a:spLocks noChangeArrowheads="1"/>
          </p:cNvSpPr>
          <p:nvPr/>
        </p:nvSpPr>
        <p:spPr bwMode="auto">
          <a:xfrm>
            <a:off x="6887356" y="2458208"/>
            <a:ext cx="2407923" cy="461665"/>
          </a:xfrm>
          <a:prstGeom prst="rect">
            <a:avLst/>
          </a:prstGeom>
          <a:solidFill>
            <a:schemeClr val="accent5">
              <a:lumMod val="50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2400" b="1" dirty="0" smtClean="0">
                <a:solidFill>
                  <a:schemeClr val="bg1"/>
                </a:solidFill>
                <a:latin typeface="Agency FB" pitchFamily="34" charset="0"/>
                <a:ea typeface="+mj-ea"/>
                <a:cs typeface="+mj-cs"/>
              </a:rPr>
              <a:t>OUTCOME</a:t>
            </a:r>
            <a:endParaRPr lang="en-US" sz="2400" b="1" dirty="0">
              <a:solidFill>
                <a:schemeClr val="bg1"/>
              </a:solidFill>
              <a:latin typeface="Agency FB" pitchFamily="34" charset="0"/>
              <a:ea typeface="+mj-ea"/>
              <a:cs typeface="+mj-cs"/>
            </a:endParaRPr>
          </a:p>
        </p:txBody>
      </p:sp>
      <p:sp>
        <p:nvSpPr>
          <p:cNvPr id="18" name="Rectangle 4"/>
          <p:cNvSpPr>
            <a:spLocks noChangeArrowheads="1"/>
          </p:cNvSpPr>
          <p:nvPr/>
        </p:nvSpPr>
        <p:spPr bwMode="auto">
          <a:xfrm rot="20424666">
            <a:off x="8490959" y="394070"/>
            <a:ext cx="851940" cy="707886"/>
          </a:xfrm>
          <a:prstGeom prst="rect">
            <a:avLst/>
          </a:prstGeom>
          <a:solidFill>
            <a:schemeClr val="accent6">
              <a:lumMod val="75000"/>
            </a:schemeClr>
          </a:solidFill>
          <a:ln w="9525" algn="ctr">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wrap="square">
            <a:spAutoFit/>
          </a:bodyPr>
          <a:lstStyle/>
          <a:p>
            <a:pPr algn="ctr">
              <a:spcBef>
                <a:spcPct val="50000"/>
              </a:spcBef>
              <a:defRPr/>
            </a:pPr>
            <a:r>
              <a:rPr lang="en-US" sz="4000" b="1" dirty="0" smtClean="0">
                <a:solidFill>
                  <a:schemeClr val="bg1"/>
                </a:solidFill>
                <a:latin typeface="Agency FB" pitchFamily="34" charset="0"/>
                <a:ea typeface="+mj-ea"/>
                <a:cs typeface="+mj-cs"/>
              </a:rPr>
              <a:t>P5</a:t>
            </a:r>
            <a:endParaRPr lang="en-US" sz="4000" b="1" dirty="0">
              <a:solidFill>
                <a:schemeClr val="bg1"/>
              </a:solidFill>
              <a:latin typeface="Agency FB" pitchFamily="34" charset="0"/>
              <a:ea typeface="+mj-ea"/>
              <a:cs typeface="+mj-cs"/>
            </a:endParaRPr>
          </a:p>
        </p:txBody>
      </p:sp>
    </p:spTree>
    <p:extLst>
      <p:ext uri="{BB962C8B-B14F-4D97-AF65-F5344CB8AC3E}">
        <p14:creationId xmlns:p14="http://schemas.microsoft.com/office/powerpoint/2010/main" val="19489165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p:cNvSpPr/>
          <p:nvPr/>
        </p:nvSpPr>
        <p:spPr>
          <a:xfrm>
            <a:off x="1947552" y="869350"/>
            <a:ext cx="9647040" cy="656708"/>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316038" lvl="0"/>
            <a:r>
              <a:rPr lang="en-US" sz="3200" b="1" i="1" dirty="0" smtClean="0">
                <a:solidFill>
                  <a:schemeClr val="bg1"/>
                </a:solidFill>
              </a:rPr>
              <a:t>Support and contribution to RMKe-11</a:t>
            </a:r>
          </a:p>
        </p:txBody>
      </p:sp>
      <p:sp>
        <p:nvSpPr>
          <p:cNvPr id="8" name="Rectangle 4"/>
          <p:cNvSpPr>
            <a:spLocks noChangeArrowheads="1"/>
          </p:cNvSpPr>
          <p:nvPr/>
        </p:nvSpPr>
        <p:spPr bwMode="auto">
          <a:xfrm rot="21348161">
            <a:off x="306115" y="463428"/>
            <a:ext cx="2873251" cy="1569660"/>
          </a:xfrm>
          <a:prstGeom prst="rect">
            <a:avLst/>
          </a:prstGeom>
          <a:solidFill>
            <a:srgbClr val="00B050"/>
          </a:solid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ts val="0"/>
              </a:spcBef>
              <a:defRPr/>
            </a:pPr>
            <a:r>
              <a:rPr lang="en-US" sz="4800" b="1" dirty="0" smtClean="0">
                <a:solidFill>
                  <a:schemeClr val="bg1"/>
                </a:solidFill>
                <a:latin typeface="Agency FB" pitchFamily="34" charset="0"/>
                <a:ea typeface="+mj-ea"/>
                <a:cs typeface="+mj-cs"/>
              </a:rPr>
              <a:t>OSH-MP</a:t>
            </a:r>
          </a:p>
          <a:p>
            <a:pPr algn="ctr">
              <a:spcBef>
                <a:spcPts val="0"/>
              </a:spcBef>
              <a:defRPr/>
            </a:pPr>
            <a:r>
              <a:rPr lang="en-US" sz="4800" b="1" dirty="0" smtClean="0">
                <a:solidFill>
                  <a:schemeClr val="bg1"/>
                </a:solidFill>
                <a:latin typeface="Agency FB" pitchFamily="34" charset="0"/>
                <a:ea typeface="+mj-ea"/>
                <a:cs typeface="+mj-cs"/>
              </a:rPr>
              <a:t>2020</a:t>
            </a:r>
            <a:endParaRPr lang="en-US" sz="4800" b="1" dirty="0">
              <a:solidFill>
                <a:schemeClr val="bg1"/>
              </a:solidFill>
              <a:latin typeface="Agency FB" pitchFamily="34" charset="0"/>
              <a:ea typeface="+mj-ea"/>
              <a:cs typeface="+mj-cs"/>
            </a:endParaRPr>
          </a:p>
        </p:txBody>
      </p:sp>
      <p:graphicFrame>
        <p:nvGraphicFramePr>
          <p:cNvPr id="12" name="Diagram 11"/>
          <p:cNvGraphicFramePr/>
          <p:nvPr/>
        </p:nvGraphicFramePr>
        <p:xfrm>
          <a:off x="414528" y="1914144"/>
          <a:ext cx="11411712" cy="4224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438912" y="5125986"/>
            <a:ext cx="11399520" cy="707886"/>
          </a:xfrm>
          <a:prstGeom prst="rect">
            <a:avLst/>
          </a:prstGeom>
          <a:noFill/>
        </p:spPr>
        <p:txBody>
          <a:bodyPr wrap="square" rtlCol="0">
            <a:spAutoFit/>
          </a:bodyPr>
          <a:lstStyle/>
          <a:p>
            <a:pPr algn="ctr"/>
            <a:r>
              <a:rPr lang="en-US" sz="4000" b="1" i="1" dirty="0" smtClean="0">
                <a:ln w="24500" cmpd="dbl">
                  <a:solidFill>
                    <a:schemeClr val="tx1"/>
                  </a:solidFill>
                  <a:prstDash val="solid"/>
                  <a:miter lim="800000"/>
                </a:ln>
                <a:solidFill>
                  <a:srgbClr val="00B050"/>
                </a:solidFill>
                <a:effectLst>
                  <a:outerShdw blurRad="38100" dist="38100" dir="7020000" algn="tl">
                    <a:srgbClr val="000000">
                      <a:alpha val="35000"/>
                    </a:srgbClr>
                  </a:outerShdw>
                </a:effectLst>
              </a:rPr>
              <a:t>Safe and Healthy Work Culture</a:t>
            </a:r>
          </a:p>
        </p:txBody>
      </p:sp>
      <p:sp>
        <p:nvSpPr>
          <p:cNvPr id="6" name="Up Arrow 5"/>
          <p:cNvSpPr/>
          <p:nvPr/>
        </p:nvSpPr>
        <p:spPr>
          <a:xfrm>
            <a:off x="890016" y="4771706"/>
            <a:ext cx="438912" cy="42361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2388108" y="4770120"/>
            <a:ext cx="438912" cy="417576"/>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3694176" y="4764086"/>
            <a:ext cx="438912" cy="42361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5192268" y="4762500"/>
            <a:ext cx="438912" cy="417576"/>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6597396" y="4764086"/>
            <a:ext cx="438912" cy="42361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8095488" y="4762500"/>
            <a:ext cx="438912" cy="417576"/>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9531096" y="4756466"/>
            <a:ext cx="438912" cy="42361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11029188" y="4754880"/>
            <a:ext cx="438912" cy="417576"/>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896112" y="2571050"/>
            <a:ext cx="438912" cy="423610"/>
          </a:xfrm>
          <a:prstGeom prst="upArrow">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9" name="Up Arrow 18"/>
          <p:cNvSpPr/>
          <p:nvPr/>
        </p:nvSpPr>
        <p:spPr>
          <a:xfrm>
            <a:off x="2394204" y="2569464"/>
            <a:ext cx="438912" cy="417576"/>
          </a:xfrm>
          <a:prstGeom prst="upArrow">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0" name="Up Arrow 19"/>
          <p:cNvSpPr/>
          <p:nvPr/>
        </p:nvSpPr>
        <p:spPr>
          <a:xfrm>
            <a:off x="3700272" y="2563430"/>
            <a:ext cx="438912" cy="423610"/>
          </a:xfrm>
          <a:prstGeom prst="upArrow">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1" name="Up Arrow 20"/>
          <p:cNvSpPr/>
          <p:nvPr/>
        </p:nvSpPr>
        <p:spPr>
          <a:xfrm>
            <a:off x="5198364" y="2561844"/>
            <a:ext cx="438912" cy="417576"/>
          </a:xfrm>
          <a:prstGeom prst="upArrow">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Up Arrow 21"/>
          <p:cNvSpPr/>
          <p:nvPr/>
        </p:nvSpPr>
        <p:spPr>
          <a:xfrm>
            <a:off x="6603492" y="2563430"/>
            <a:ext cx="438912" cy="423610"/>
          </a:xfrm>
          <a:prstGeom prst="upArrow">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3" name="Up Arrow 22"/>
          <p:cNvSpPr/>
          <p:nvPr/>
        </p:nvSpPr>
        <p:spPr>
          <a:xfrm>
            <a:off x="8101584" y="2561844"/>
            <a:ext cx="438912" cy="417576"/>
          </a:xfrm>
          <a:prstGeom prst="upArrow">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4" name="Up Arrow 23"/>
          <p:cNvSpPr/>
          <p:nvPr/>
        </p:nvSpPr>
        <p:spPr>
          <a:xfrm>
            <a:off x="9537192" y="2555810"/>
            <a:ext cx="438912" cy="423610"/>
          </a:xfrm>
          <a:prstGeom prst="upArrow">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5" name="Up Arrow 24"/>
          <p:cNvSpPr/>
          <p:nvPr/>
        </p:nvSpPr>
        <p:spPr>
          <a:xfrm>
            <a:off x="11035284" y="2554224"/>
            <a:ext cx="438912" cy="417576"/>
          </a:xfrm>
          <a:prstGeom prst="upArrow">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645" y="551289"/>
            <a:ext cx="10972800" cy="5416868"/>
          </a:xfrm>
          <a:prstGeom prst="rect">
            <a:avLst/>
          </a:prstGeom>
        </p:spPr>
        <p:txBody>
          <a:bodyPr wrap="square">
            <a:spAutoFit/>
          </a:bodyPr>
          <a:lstStyle/>
          <a:p>
            <a:r>
              <a:rPr lang="en-MY" sz="4000" b="1" dirty="0">
                <a:solidFill>
                  <a:srgbClr val="000000"/>
                </a:solidFill>
                <a:latin typeface="Agency FB" panose="020B0503020202020204" pitchFamily="34" charset="0"/>
              </a:rPr>
              <a:t>SUMBANGAN KKP KEPADA DASAR NEGARA </a:t>
            </a:r>
            <a:endParaRPr lang="en-MY" sz="4000" dirty="0">
              <a:solidFill>
                <a:srgbClr val="000000"/>
              </a:solidFill>
              <a:latin typeface="Agency FB" panose="020B0503020202020204" pitchFamily="34" charset="0"/>
            </a:endParaRPr>
          </a:p>
          <a:p>
            <a:endParaRPr lang="en-MY" dirty="0" smtClean="0">
              <a:solidFill>
                <a:srgbClr val="000000"/>
              </a:solidFill>
              <a:latin typeface="Arial" panose="020B0604020202020204" pitchFamily="34" charset="0"/>
            </a:endParaRPr>
          </a:p>
          <a:p>
            <a:r>
              <a:rPr lang="en-MY" sz="2800" dirty="0" err="1" smtClean="0">
                <a:solidFill>
                  <a:srgbClr val="000000"/>
                </a:solidFill>
                <a:latin typeface="Arial" panose="020B0604020202020204" pitchFamily="34" charset="0"/>
              </a:rPr>
              <a:t>Matlamat</a:t>
            </a:r>
            <a:r>
              <a:rPr lang="en-MY" sz="2800" dirty="0" smtClean="0">
                <a:solidFill>
                  <a:srgbClr val="000000"/>
                </a:solidFill>
                <a:latin typeface="Arial" panose="020B0604020202020204" pitchFamily="34" charset="0"/>
              </a:rPr>
              <a:t> </a:t>
            </a:r>
            <a:r>
              <a:rPr lang="en-MY" sz="2800" dirty="0">
                <a:solidFill>
                  <a:srgbClr val="000000"/>
                </a:solidFill>
                <a:latin typeface="Arial" panose="020B0604020202020204" pitchFamily="34" charset="0"/>
              </a:rPr>
              <a:t>OSHMP 2020 </a:t>
            </a:r>
            <a:r>
              <a:rPr lang="en-MY" sz="2800" dirty="0" err="1">
                <a:solidFill>
                  <a:srgbClr val="000000"/>
                </a:solidFill>
                <a:latin typeface="Arial" panose="020B0604020202020204" pitchFamily="34" charset="0"/>
              </a:rPr>
              <a:t>ialah</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untuk</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meningkatkan</a:t>
            </a:r>
            <a:r>
              <a:rPr lang="en-MY" sz="2800" dirty="0">
                <a:solidFill>
                  <a:srgbClr val="000000"/>
                </a:solidFill>
                <a:latin typeface="Arial" panose="020B0604020202020204" pitchFamily="34" charset="0"/>
              </a:rPr>
              <a:t> </a:t>
            </a:r>
            <a:r>
              <a:rPr lang="en-MY" sz="3200" b="1" dirty="0" err="1">
                <a:solidFill>
                  <a:srgbClr val="C00000"/>
                </a:solidFill>
                <a:latin typeface="Arial" panose="020B0604020202020204" pitchFamily="34" charset="0"/>
              </a:rPr>
              <a:t>kualiti</a:t>
            </a:r>
            <a:r>
              <a:rPr lang="en-MY" sz="3200" b="1" dirty="0">
                <a:solidFill>
                  <a:srgbClr val="C00000"/>
                </a:solidFill>
                <a:latin typeface="Arial" panose="020B0604020202020204" pitchFamily="34" charset="0"/>
              </a:rPr>
              <a:t> </a:t>
            </a:r>
            <a:r>
              <a:rPr lang="en-MY" sz="3200" b="1" dirty="0" err="1">
                <a:solidFill>
                  <a:srgbClr val="C00000"/>
                </a:solidFill>
                <a:latin typeface="Arial" panose="020B0604020202020204" pitchFamily="34" charset="0"/>
              </a:rPr>
              <a:t>hidup</a:t>
            </a:r>
            <a:r>
              <a:rPr lang="en-MY" sz="3200" b="1" dirty="0">
                <a:solidFill>
                  <a:srgbClr val="C00000"/>
                </a:solidFill>
                <a:latin typeface="Arial" panose="020B0604020202020204" pitchFamily="34" charset="0"/>
              </a:rPr>
              <a:t> </a:t>
            </a:r>
            <a:r>
              <a:rPr lang="en-MY" sz="3200" b="1" dirty="0" err="1">
                <a:solidFill>
                  <a:srgbClr val="C00000"/>
                </a:solidFill>
                <a:latin typeface="Arial" panose="020B0604020202020204" pitchFamily="34" charset="0"/>
              </a:rPr>
              <a:t>pekerjaan</a:t>
            </a:r>
            <a:r>
              <a:rPr lang="en-MY" sz="3200" b="1" dirty="0">
                <a:solidFill>
                  <a:srgbClr val="C00000"/>
                </a:solidFill>
                <a:latin typeface="Arial" panose="020B0604020202020204" pitchFamily="34" charset="0"/>
              </a:rPr>
              <a:t> </a:t>
            </a:r>
            <a:r>
              <a:rPr lang="en-MY" sz="2800" dirty="0">
                <a:solidFill>
                  <a:srgbClr val="000000"/>
                </a:solidFill>
                <a:latin typeface="Arial" panose="020B0604020202020204" pitchFamily="34" charset="0"/>
              </a:rPr>
              <a:t>di </a:t>
            </a:r>
            <a:r>
              <a:rPr lang="en-MY" sz="2800" dirty="0" err="1">
                <a:solidFill>
                  <a:srgbClr val="000000"/>
                </a:solidFill>
                <a:latin typeface="Arial" panose="020B0604020202020204" pitchFamily="34" charset="0"/>
              </a:rPr>
              <a:t>kalangan</a:t>
            </a:r>
            <a:r>
              <a:rPr lang="en-MY" sz="2800" dirty="0">
                <a:solidFill>
                  <a:srgbClr val="000000"/>
                </a:solidFill>
                <a:latin typeface="Arial" panose="020B0604020202020204" pitchFamily="34" charset="0"/>
              </a:rPr>
              <a:t> </a:t>
            </a:r>
            <a:r>
              <a:rPr lang="en-MY" sz="2800" dirty="0" err="1" smtClean="0">
                <a:solidFill>
                  <a:srgbClr val="000000"/>
                </a:solidFill>
                <a:latin typeface="Arial" panose="020B0604020202020204" pitchFamily="34" charset="0"/>
              </a:rPr>
              <a:t>pekerja</a:t>
            </a:r>
            <a:r>
              <a:rPr lang="en-MY" sz="2800" dirty="0" smtClean="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melalui</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pencegahan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kemalangan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dan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penyakit</a:t>
            </a:r>
            <a:r>
              <a:rPr lang="en-MY" sz="2800" dirty="0">
                <a:solidFill>
                  <a:srgbClr val="000000"/>
                </a:solidFill>
                <a:latin typeface="Arial" panose="020B0604020202020204" pitchFamily="34" charset="0"/>
              </a:rPr>
              <a:t> di </a:t>
            </a:r>
            <a:r>
              <a:rPr lang="en-MY" sz="2800" dirty="0" err="1">
                <a:solidFill>
                  <a:srgbClr val="000000"/>
                </a:solidFill>
                <a:latin typeface="Arial" panose="020B0604020202020204" pitchFamily="34" charset="0"/>
              </a:rPr>
              <a:t>tempat</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kerja</a:t>
            </a:r>
            <a:r>
              <a:rPr lang="en-MY" sz="2800" dirty="0">
                <a:solidFill>
                  <a:srgbClr val="000000"/>
                </a:solidFill>
                <a:latin typeface="Arial" panose="020B0604020202020204" pitchFamily="34" charset="0"/>
              </a:rPr>
              <a:t>. </a:t>
            </a:r>
            <a:endParaRPr lang="en-MY" sz="2800" dirty="0" smtClean="0">
              <a:solidFill>
                <a:srgbClr val="000000"/>
              </a:solidFill>
              <a:latin typeface="Arial" panose="020B0604020202020204" pitchFamily="34" charset="0"/>
            </a:endParaRPr>
          </a:p>
          <a:p>
            <a:endParaRPr lang="en-MY" sz="2800" dirty="0">
              <a:solidFill>
                <a:srgbClr val="000000"/>
              </a:solidFill>
              <a:latin typeface="Arial" panose="020B0604020202020204" pitchFamily="34" charset="0"/>
            </a:endParaRPr>
          </a:p>
          <a:p>
            <a:r>
              <a:rPr lang="en-MY" sz="2800" dirty="0" err="1" smtClean="0">
                <a:solidFill>
                  <a:srgbClr val="000000"/>
                </a:solidFill>
                <a:latin typeface="Arial" panose="020B0604020202020204" pitchFamily="34" charset="0"/>
              </a:rPr>
              <a:t>Persekitaran</a:t>
            </a:r>
            <a:r>
              <a:rPr lang="en-MY" sz="2800" dirty="0" smtClean="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kerja</a:t>
            </a:r>
            <a:r>
              <a:rPr lang="en-MY" sz="2800" dirty="0">
                <a:solidFill>
                  <a:srgbClr val="000000"/>
                </a:solidFill>
                <a:latin typeface="Arial" panose="020B0604020202020204" pitchFamily="34" charset="0"/>
              </a:rPr>
              <a:t> yang </a:t>
            </a:r>
            <a:r>
              <a:rPr lang="en-MY" sz="2800" dirty="0" err="1">
                <a:solidFill>
                  <a:srgbClr val="000000"/>
                </a:solidFill>
                <a:latin typeface="Arial" panose="020B0604020202020204" pitchFamily="34" charset="0"/>
              </a:rPr>
              <a:t>kondusif</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selamat</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dan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sihat</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akan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menjadikan</a:t>
            </a:r>
            <a:r>
              <a:rPr lang="en-MY" sz="2800" dirty="0">
                <a:solidFill>
                  <a:srgbClr val="000000"/>
                </a:solidFill>
                <a:latin typeface="Arial" panose="020B0604020202020204" pitchFamily="34" charset="0"/>
              </a:rPr>
              <a:t> </a:t>
            </a:r>
            <a:r>
              <a:rPr lang="en-MY" sz="2800" b="1" dirty="0" err="1">
                <a:solidFill>
                  <a:srgbClr val="C00000"/>
                </a:solidFill>
                <a:latin typeface="Arial" panose="020B0604020202020204" pitchFamily="34" charset="0"/>
              </a:rPr>
              <a:t>pekerja</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sihat</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produktif</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dan</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berinovasi</a:t>
            </a:r>
            <a:r>
              <a:rPr lang="en-MY" sz="2800" dirty="0">
                <a:solidFill>
                  <a:srgbClr val="000000"/>
                </a:solidFill>
                <a:latin typeface="Arial" panose="020B0604020202020204" pitchFamily="34" charset="0"/>
              </a:rPr>
              <a:t>. </a:t>
            </a:r>
            <a:endParaRPr lang="en-MY" sz="2800" dirty="0" smtClean="0">
              <a:solidFill>
                <a:srgbClr val="000000"/>
              </a:solidFill>
              <a:latin typeface="Arial" panose="020B0604020202020204" pitchFamily="34" charset="0"/>
            </a:endParaRPr>
          </a:p>
          <a:p>
            <a:endParaRPr lang="en-MY" sz="2800" dirty="0" smtClean="0">
              <a:solidFill>
                <a:srgbClr val="000000"/>
              </a:solidFill>
              <a:latin typeface="Arial" panose="020B0604020202020204" pitchFamily="34" charset="0"/>
            </a:endParaRPr>
          </a:p>
          <a:p>
            <a:r>
              <a:rPr lang="en-MY" sz="2800" dirty="0" err="1" smtClean="0">
                <a:solidFill>
                  <a:srgbClr val="000000"/>
                </a:solidFill>
                <a:latin typeface="Arial" panose="020B0604020202020204" pitchFamily="34" charset="0"/>
              </a:rPr>
              <a:t>Penekanan</a:t>
            </a:r>
            <a:r>
              <a:rPr lang="en-MY" sz="2800" dirty="0" smtClean="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utama</a:t>
            </a:r>
            <a:r>
              <a:rPr lang="en-MY" sz="2800" dirty="0">
                <a:solidFill>
                  <a:srgbClr val="000000"/>
                </a:solidFill>
                <a:latin typeface="Arial" panose="020B0604020202020204" pitchFamily="34" charset="0"/>
              </a:rPr>
              <a:t> OSHMP 2020 </a:t>
            </a:r>
            <a:r>
              <a:rPr lang="en-MY" sz="2800" dirty="0" err="1">
                <a:solidFill>
                  <a:srgbClr val="000000"/>
                </a:solidFill>
                <a:latin typeface="Arial" panose="020B0604020202020204" pitchFamily="34" charset="0"/>
              </a:rPr>
              <a:t>adalah</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untuk</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menjadikan</a:t>
            </a:r>
            <a:r>
              <a:rPr lang="en-MY" sz="2800" dirty="0">
                <a:solidFill>
                  <a:srgbClr val="000000"/>
                </a:solidFill>
                <a:latin typeface="Arial" panose="020B0604020202020204" pitchFamily="34" charset="0"/>
              </a:rPr>
              <a:t> </a:t>
            </a:r>
            <a:r>
              <a:rPr lang="en-MY" sz="2800" b="1" dirty="0" err="1">
                <a:solidFill>
                  <a:srgbClr val="C00000"/>
                </a:solidFill>
                <a:latin typeface="Arial" panose="020B0604020202020204" pitchFamily="34" charset="0"/>
              </a:rPr>
              <a:t>Budaya</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Kerja</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Selamat</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dan</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Sihat</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sebagai</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salah</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satu</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penyumbang</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penting</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kepada</a:t>
            </a:r>
            <a:r>
              <a:rPr lang="en-MY" sz="2800" dirty="0">
                <a:solidFill>
                  <a:srgbClr val="000000"/>
                </a:solidFill>
                <a:latin typeface="Arial" panose="020B0604020202020204" pitchFamily="34" charset="0"/>
              </a:rPr>
              <a:t> </a:t>
            </a:r>
            <a:r>
              <a:rPr lang="en-MY" sz="2800" b="1" dirty="0" err="1">
                <a:solidFill>
                  <a:srgbClr val="C00000"/>
                </a:solidFill>
                <a:latin typeface="Arial" panose="020B0604020202020204" pitchFamily="34" charset="0"/>
              </a:rPr>
              <a:t>kesejahteraan</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pekerja</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majikan</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rakyat</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dan</a:t>
            </a:r>
            <a:r>
              <a:rPr lang="en-MY" sz="2800" b="1" dirty="0">
                <a:solidFill>
                  <a:srgbClr val="C00000"/>
                </a:solidFill>
                <a:latin typeface="Arial" panose="020B0604020202020204" pitchFamily="34" charset="0"/>
              </a:rPr>
              <a:t> Negara</a:t>
            </a:r>
            <a:r>
              <a:rPr lang="en-MY" sz="2800" dirty="0">
                <a:solidFill>
                  <a:srgbClr val="000000"/>
                </a:solidFill>
                <a:latin typeface="Arial" panose="020B0604020202020204" pitchFamily="34" charset="0"/>
              </a:rPr>
              <a:t>. </a:t>
            </a:r>
            <a:endParaRPr lang="en-MY" sz="2800" dirty="0"/>
          </a:p>
        </p:txBody>
      </p:sp>
    </p:spTree>
    <p:extLst>
      <p:ext uri="{BB962C8B-B14F-4D97-AF65-F5344CB8AC3E}">
        <p14:creationId xmlns:p14="http://schemas.microsoft.com/office/powerpoint/2010/main" val="15400010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755" y="144316"/>
            <a:ext cx="11189617" cy="5878532"/>
          </a:xfrm>
          <a:prstGeom prst="rect">
            <a:avLst/>
          </a:prstGeom>
        </p:spPr>
        <p:txBody>
          <a:bodyPr wrap="square">
            <a:spAutoFit/>
          </a:bodyPr>
          <a:lstStyle/>
          <a:p>
            <a:r>
              <a:rPr lang="en-MY" sz="4000" b="1" dirty="0">
                <a:solidFill>
                  <a:srgbClr val="000000"/>
                </a:solidFill>
                <a:latin typeface="Agency FB" panose="020B0503020202020204" pitchFamily="34" charset="0"/>
              </a:rPr>
              <a:t>KKP </a:t>
            </a:r>
            <a:r>
              <a:rPr lang="en-MY" sz="4000" b="1" dirty="0" err="1">
                <a:solidFill>
                  <a:srgbClr val="000000"/>
                </a:solidFill>
                <a:latin typeface="Agency FB" panose="020B0503020202020204" pitchFamily="34" charset="0"/>
              </a:rPr>
              <a:t>untuk</a:t>
            </a:r>
            <a:r>
              <a:rPr lang="en-MY" sz="4000" b="1" dirty="0">
                <a:solidFill>
                  <a:srgbClr val="000000"/>
                </a:solidFill>
                <a:latin typeface="Agency FB" panose="020B0503020202020204" pitchFamily="34" charset="0"/>
              </a:rPr>
              <a:t> </a:t>
            </a:r>
            <a:r>
              <a:rPr lang="en-MY" sz="4000" b="1" dirty="0" err="1">
                <a:solidFill>
                  <a:srgbClr val="000000"/>
                </a:solidFill>
                <a:latin typeface="Agency FB" panose="020B0503020202020204" pitchFamily="34" charset="0"/>
              </a:rPr>
              <a:t>Kesejahteraan</a:t>
            </a:r>
            <a:r>
              <a:rPr lang="en-MY" sz="4000" b="1" dirty="0">
                <a:solidFill>
                  <a:srgbClr val="000000"/>
                </a:solidFill>
                <a:latin typeface="Agency FB" panose="020B0503020202020204" pitchFamily="34" charset="0"/>
              </a:rPr>
              <a:t> </a:t>
            </a:r>
            <a:r>
              <a:rPr lang="en-MY" sz="4000" b="1" dirty="0" err="1">
                <a:solidFill>
                  <a:srgbClr val="000000"/>
                </a:solidFill>
                <a:latin typeface="Agency FB" panose="020B0503020202020204" pitchFamily="34" charset="0"/>
              </a:rPr>
              <a:t>Pekerja</a:t>
            </a:r>
            <a:r>
              <a:rPr lang="en-MY" sz="4000" b="1" dirty="0">
                <a:solidFill>
                  <a:srgbClr val="000000"/>
                </a:solidFill>
                <a:latin typeface="Agency FB" panose="020B0503020202020204" pitchFamily="34" charset="0"/>
              </a:rPr>
              <a:t> </a:t>
            </a:r>
            <a:endParaRPr lang="en-MY" sz="4000" dirty="0">
              <a:solidFill>
                <a:srgbClr val="000000"/>
              </a:solidFill>
              <a:latin typeface="Agency FB" panose="020B0503020202020204" pitchFamily="34" charset="0"/>
            </a:endParaRPr>
          </a:p>
          <a:p>
            <a:endParaRPr lang="fi-FI" sz="2800" dirty="0" smtClean="0">
              <a:solidFill>
                <a:srgbClr val="000000"/>
              </a:solidFill>
              <a:latin typeface="Arial" panose="020B0604020202020204" pitchFamily="34" charset="0"/>
            </a:endParaRPr>
          </a:p>
          <a:p>
            <a:pPr marL="457200" indent="-457200">
              <a:buFont typeface="Wingdings" panose="05000000000000000000" pitchFamily="2" charset="2"/>
              <a:buChar char="v"/>
            </a:pPr>
            <a:r>
              <a:rPr lang="fi-FI" sz="2800" dirty="0" smtClean="0">
                <a:solidFill>
                  <a:srgbClr val="000000"/>
                </a:solidFill>
                <a:latin typeface="Arial" panose="020B0604020202020204" pitchFamily="34" charset="0"/>
              </a:rPr>
              <a:t>Meningkatkan </a:t>
            </a:r>
            <a:r>
              <a:rPr lang="fi-FI" sz="2800" b="1" dirty="0">
                <a:solidFill>
                  <a:srgbClr val="C00000"/>
                </a:solidFill>
                <a:latin typeface="Arial" panose="020B0604020202020204" pitchFamily="34" charset="0"/>
              </a:rPr>
              <a:t>keyakinan pekerja </a:t>
            </a:r>
            <a:r>
              <a:rPr lang="fi-FI" sz="2800" dirty="0">
                <a:solidFill>
                  <a:srgbClr val="000000"/>
                </a:solidFill>
                <a:latin typeface="Arial" panose="020B0604020202020204" pitchFamily="34" charset="0"/>
              </a:rPr>
              <a:t>untuk melaksana kerja secara produktif. </a:t>
            </a:r>
          </a:p>
          <a:p>
            <a:pPr marL="457200" indent="-457200">
              <a:buFont typeface="Wingdings" panose="05000000000000000000" pitchFamily="2" charset="2"/>
              <a:buChar char="v"/>
            </a:pPr>
            <a:r>
              <a:rPr lang="en-MY" sz="2800" dirty="0" err="1" smtClean="0">
                <a:solidFill>
                  <a:srgbClr val="000000"/>
                </a:solidFill>
                <a:latin typeface="Arial" panose="020B0604020202020204" pitchFamily="34" charset="0"/>
              </a:rPr>
              <a:t>Menjamin</a:t>
            </a:r>
            <a:r>
              <a:rPr lang="en-MY" sz="2800" dirty="0" smtClean="0">
                <a:solidFill>
                  <a:srgbClr val="000000"/>
                </a:solidFill>
                <a:latin typeface="Arial" panose="020B0604020202020204" pitchFamily="34" charset="0"/>
              </a:rPr>
              <a:t> </a:t>
            </a:r>
            <a:r>
              <a:rPr lang="en-MY" sz="2800" b="1" dirty="0" err="1">
                <a:solidFill>
                  <a:srgbClr val="C00000"/>
                </a:solidFill>
                <a:latin typeface="Arial" panose="020B0604020202020204" pitchFamily="34" charset="0"/>
              </a:rPr>
              <a:t>keupayaan</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mencari</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rezeki</a:t>
            </a:r>
            <a:r>
              <a:rPr lang="en-MY" sz="2800" b="1" dirty="0">
                <a:solidFill>
                  <a:srgbClr val="C00000"/>
                </a:solidFill>
                <a:latin typeface="Arial" panose="020B0604020202020204" pitchFamily="34" charset="0"/>
              </a:rPr>
              <a:t> </a:t>
            </a:r>
            <a:r>
              <a:rPr lang="en-MY" sz="2800" dirty="0" err="1">
                <a:solidFill>
                  <a:srgbClr val="000000"/>
                </a:solidFill>
                <a:latin typeface="Arial" panose="020B0604020202020204" pitchFamily="34" charset="0"/>
              </a:rPr>
              <a:t>melalui</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pencegahan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kemalangan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dan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penyakit</a:t>
            </a:r>
            <a:r>
              <a:rPr lang="en-MY" sz="2800" dirty="0">
                <a:solidFill>
                  <a:srgbClr val="000000"/>
                </a:solidFill>
                <a:latin typeface="Arial" panose="020B0604020202020204" pitchFamily="34" charset="0"/>
              </a:rPr>
              <a:t> yang </a:t>
            </a:r>
            <a:r>
              <a:rPr lang="en-MY" sz="2800" dirty="0" err="1">
                <a:solidFill>
                  <a:srgbClr val="000000"/>
                </a:solidFill>
                <a:latin typeface="Arial" panose="020B0604020202020204" pitchFamily="34" charset="0"/>
              </a:rPr>
              <a:t>boleh</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menyebabkan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kesihatan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terjejas</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kecederaan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dan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kematian</a:t>
            </a:r>
            <a:r>
              <a:rPr lang="en-MY" sz="2800" dirty="0">
                <a:solidFill>
                  <a:srgbClr val="000000"/>
                </a:solidFill>
                <a:latin typeface="Arial" panose="020B0604020202020204" pitchFamily="34" charset="0"/>
              </a:rPr>
              <a:t>. </a:t>
            </a:r>
          </a:p>
          <a:p>
            <a:pPr marL="457200" indent="-457200">
              <a:buFont typeface="Wingdings" panose="05000000000000000000" pitchFamily="2" charset="2"/>
              <a:buChar char="v"/>
            </a:pPr>
            <a:r>
              <a:rPr lang="en-MY" sz="2800" dirty="0" err="1" smtClean="0">
                <a:solidFill>
                  <a:srgbClr val="000000"/>
                </a:solidFill>
                <a:latin typeface="Arial" panose="020B0604020202020204" pitchFamily="34" charset="0"/>
              </a:rPr>
              <a:t>Menyumbang</a:t>
            </a:r>
            <a:r>
              <a:rPr lang="en-MY" sz="2800" dirty="0" smtClean="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kepada</a:t>
            </a:r>
            <a:r>
              <a:rPr lang="en-MY" sz="2800" dirty="0">
                <a:solidFill>
                  <a:srgbClr val="000000"/>
                </a:solidFill>
                <a:latin typeface="Arial" panose="020B0604020202020204" pitchFamily="34" charset="0"/>
              </a:rPr>
              <a:t> </a:t>
            </a:r>
            <a:r>
              <a:rPr lang="en-MY" sz="2800" b="1" dirty="0" err="1">
                <a:solidFill>
                  <a:srgbClr val="C00000"/>
                </a:solidFill>
                <a:latin typeface="Arial" panose="020B0604020202020204" pitchFamily="34" charset="0"/>
              </a:rPr>
              <a:t>kecergasan</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fizikal</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dan</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kesihatan</a:t>
            </a:r>
            <a:r>
              <a:rPr lang="en-MY" sz="2800" b="1" dirty="0">
                <a:solidFill>
                  <a:srgbClr val="C00000"/>
                </a:solidFill>
                <a:latin typeface="Arial" panose="020B0604020202020204" pitchFamily="34" charset="0"/>
              </a:rPr>
              <a:t> </a:t>
            </a:r>
            <a:r>
              <a:rPr lang="en-MY" sz="2800" dirty="0">
                <a:solidFill>
                  <a:srgbClr val="000000"/>
                </a:solidFill>
                <a:latin typeface="Arial" panose="020B0604020202020204" pitchFamily="34" charset="0"/>
              </a:rPr>
              <a:t>di </a:t>
            </a:r>
            <a:r>
              <a:rPr lang="en-MY" sz="2800" dirty="0" err="1">
                <a:solidFill>
                  <a:srgbClr val="000000"/>
                </a:solidFill>
                <a:latin typeface="Arial" panose="020B0604020202020204" pitchFamily="34" charset="0"/>
              </a:rPr>
              <a:t>alam</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pekerjaan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dan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persaraan</a:t>
            </a:r>
            <a:r>
              <a:rPr lang="en-MY" sz="2800" dirty="0">
                <a:solidFill>
                  <a:srgbClr val="000000"/>
                </a:solidFill>
                <a:latin typeface="Arial" panose="020B0604020202020204" pitchFamily="34" charset="0"/>
              </a:rPr>
              <a:t>. </a:t>
            </a:r>
          </a:p>
          <a:p>
            <a:pPr marL="457200" indent="-457200">
              <a:buFont typeface="Wingdings" panose="05000000000000000000" pitchFamily="2" charset="2"/>
              <a:buChar char="v"/>
            </a:pPr>
            <a:r>
              <a:rPr lang="en-MY" sz="2800" dirty="0" err="1" smtClean="0">
                <a:solidFill>
                  <a:srgbClr val="000000"/>
                </a:solidFill>
                <a:latin typeface="Arial" panose="020B0604020202020204" pitchFamily="34" charset="0"/>
              </a:rPr>
              <a:t>Mengelak</a:t>
            </a:r>
            <a:r>
              <a:rPr lang="en-MY" sz="2800" dirty="0" smtClean="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menjadi</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beban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kepada</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keluarga</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masyarakat</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dan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negara</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akibat</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kemalangan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dan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penyakit</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pekerjaan</a:t>
            </a:r>
            <a:r>
              <a:rPr lang="en-MY" sz="2800" dirty="0">
                <a:solidFill>
                  <a:srgbClr val="000000"/>
                </a:solidFill>
                <a:latin typeface="Arial" panose="020B0604020202020204" pitchFamily="34" charset="0"/>
              </a:rPr>
              <a:t> </a:t>
            </a:r>
          </a:p>
          <a:p>
            <a:pPr marL="457200" indent="-457200">
              <a:buFont typeface="Wingdings" panose="05000000000000000000" pitchFamily="2" charset="2"/>
              <a:buChar char="v"/>
            </a:pPr>
            <a:r>
              <a:rPr lang="en-MY" sz="2800" dirty="0" err="1" smtClean="0">
                <a:solidFill>
                  <a:srgbClr val="000000"/>
                </a:solidFill>
                <a:latin typeface="Arial" panose="020B0604020202020204" pitchFamily="34" charset="0"/>
              </a:rPr>
              <a:t>Kesan</a:t>
            </a:r>
            <a:r>
              <a:rPr lang="en-MY" sz="2800" dirty="0" smtClean="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positif</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terhadap</a:t>
            </a:r>
            <a:r>
              <a:rPr lang="en-MY" sz="2800" dirty="0">
                <a:solidFill>
                  <a:srgbClr val="000000"/>
                </a:solidFill>
                <a:latin typeface="Arial" panose="020B0604020202020204" pitchFamily="34" charset="0"/>
              </a:rPr>
              <a:t> </a:t>
            </a:r>
            <a:r>
              <a:rPr lang="en-MY" sz="2800" b="1" dirty="0">
                <a:solidFill>
                  <a:srgbClr val="C00000"/>
                </a:solidFill>
                <a:latin typeface="Arial" panose="020B0604020202020204" pitchFamily="34" charset="0"/>
              </a:rPr>
              <a:t>“quality of working life” </a:t>
            </a:r>
            <a:r>
              <a:rPr lang="en-MY" sz="2800" dirty="0" err="1">
                <a:solidFill>
                  <a:srgbClr val="000000"/>
                </a:solidFill>
                <a:latin typeface="Arial" panose="020B0604020202020204" pitchFamily="34" charset="0"/>
              </a:rPr>
              <a:t>dan</a:t>
            </a:r>
            <a:r>
              <a:rPr lang="en-MY" sz="2800" dirty="0">
                <a:solidFill>
                  <a:srgbClr val="000000"/>
                </a:solidFill>
                <a:latin typeface="Arial" panose="020B0604020202020204" pitchFamily="34" charset="0"/>
              </a:rPr>
              <a:t> </a:t>
            </a:r>
            <a:r>
              <a:rPr lang="en-MY" sz="2800" b="1" dirty="0">
                <a:solidFill>
                  <a:srgbClr val="C00000"/>
                </a:solidFill>
                <a:latin typeface="Arial" panose="020B0604020202020204" pitchFamily="34" charset="0"/>
              </a:rPr>
              <a:t>“quality of life” </a:t>
            </a:r>
            <a:r>
              <a:rPr lang="en-MY" sz="2800" dirty="0" err="1">
                <a:solidFill>
                  <a:srgbClr val="000000"/>
                </a:solidFill>
                <a:latin typeface="Arial" panose="020B0604020202020204" pitchFamily="34" charset="0"/>
              </a:rPr>
              <a:t>pekerja</a:t>
            </a:r>
            <a:r>
              <a:rPr lang="en-MY" sz="280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2352478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364" y="496729"/>
            <a:ext cx="11651529" cy="5447645"/>
          </a:xfrm>
          <a:prstGeom prst="rect">
            <a:avLst/>
          </a:prstGeom>
        </p:spPr>
        <p:txBody>
          <a:bodyPr wrap="square">
            <a:spAutoFit/>
          </a:bodyPr>
          <a:lstStyle/>
          <a:p>
            <a:r>
              <a:rPr lang="en-MY" sz="4000" b="1" dirty="0">
                <a:solidFill>
                  <a:srgbClr val="000000"/>
                </a:solidFill>
                <a:latin typeface="Agency FB" panose="020B0503020202020204" pitchFamily="34" charset="0"/>
              </a:rPr>
              <a:t>KKP </a:t>
            </a:r>
            <a:r>
              <a:rPr lang="en-MY" sz="4000" b="1" dirty="0" err="1">
                <a:solidFill>
                  <a:srgbClr val="000000"/>
                </a:solidFill>
                <a:latin typeface="Agency FB" panose="020B0503020202020204" pitchFamily="34" charset="0"/>
              </a:rPr>
              <a:t>untuk</a:t>
            </a:r>
            <a:r>
              <a:rPr lang="en-MY" sz="4000" b="1" dirty="0">
                <a:solidFill>
                  <a:srgbClr val="000000"/>
                </a:solidFill>
                <a:latin typeface="Agency FB" panose="020B0503020202020204" pitchFamily="34" charset="0"/>
              </a:rPr>
              <a:t> </a:t>
            </a:r>
            <a:r>
              <a:rPr lang="en-MY" sz="4000" b="1" dirty="0" err="1">
                <a:solidFill>
                  <a:srgbClr val="000000"/>
                </a:solidFill>
                <a:latin typeface="Agency FB" panose="020B0503020202020204" pitchFamily="34" charset="0"/>
              </a:rPr>
              <a:t>Kesejahteraan</a:t>
            </a:r>
            <a:r>
              <a:rPr lang="en-MY" sz="4000" b="1" dirty="0">
                <a:solidFill>
                  <a:srgbClr val="000000"/>
                </a:solidFill>
                <a:latin typeface="Agency FB" panose="020B0503020202020204" pitchFamily="34" charset="0"/>
              </a:rPr>
              <a:t> </a:t>
            </a:r>
            <a:r>
              <a:rPr lang="en-MY" sz="4000" b="1" dirty="0" err="1" smtClean="0">
                <a:solidFill>
                  <a:srgbClr val="000000"/>
                </a:solidFill>
                <a:latin typeface="Agency FB" panose="020B0503020202020204" pitchFamily="34" charset="0"/>
              </a:rPr>
              <a:t>Majikan</a:t>
            </a:r>
            <a:endParaRPr lang="en-MY" sz="4000" b="1" dirty="0" smtClean="0">
              <a:solidFill>
                <a:srgbClr val="000000"/>
              </a:solidFill>
              <a:latin typeface="Agency FB" panose="020B0503020202020204" pitchFamily="34" charset="0"/>
            </a:endParaRPr>
          </a:p>
          <a:p>
            <a:r>
              <a:rPr lang="en-MY" sz="2800" b="1" dirty="0" smtClean="0">
                <a:solidFill>
                  <a:srgbClr val="000000"/>
                </a:solidFill>
                <a:latin typeface="Agency FB" panose="020B0503020202020204" pitchFamily="34" charset="0"/>
              </a:rPr>
              <a:t> </a:t>
            </a:r>
            <a:endParaRPr lang="en-MY" sz="2800" dirty="0">
              <a:solidFill>
                <a:srgbClr val="000000"/>
              </a:solidFill>
              <a:latin typeface="Agency FB" panose="020B0503020202020204" pitchFamily="34" charset="0"/>
            </a:endParaRPr>
          </a:p>
          <a:p>
            <a:r>
              <a:rPr lang="en-MY" sz="2800" b="1" dirty="0" err="1" smtClean="0">
                <a:solidFill>
                  <a:srgbClr val="000000"/>
                </a:solidFill>
                <a:latin typeface="Arial" panose="020B0604020202020204" pitchFamily="34" charset="0"/>
              </a:rPr>
              <a:t>Peningkatan</a:t>
            </a:r>
            <a:r>
              <a:rPr lang="en-MY" sz="2800" b="1" dirty="0" smtClean="0">
                <a:solidFill>
                  <a:srgbClr val="000000"/>
                </a:solidFill>
                <a:latin typeface="Arial" panose="020B0604020202020204" pitchFamily="34" charset="0"/>
              </a:rPr>
              <a:t> </a:t>
            </a:r>
            <a:r>
              <a:rPr lang="en-MY" sz="2800" b="1" dirty="0" err="1">
                <a:solidFill>
                  <a:srgbClr val="000000"/>
                </a:solidFill>
                <a:latin typeface="Arial" panose="020B0604020202020204" pitchFamily="34" charset="0"/>
              </a:rPr>
              <a:t>produktiviti</a:t>
            </a:r>
            <a:r>
              <a:rPr lang="en-MY" sz="2800" b="1" dirty="0">
                <a:solidFill>
                  <a:srgbClr val="000000"/>
                </a:solidFill>
                <a:latin typeface="Arial" panose="020B0604020202020204" pitchFamily="34" charset="0"/>
              </a:rPr>
              <a:t> </a:t>
            </a:r>
            <a:endParaRPr lang="en-MY" sz="2800" dirty="0">
              <a:solidFill>
                <a:srgbClr val="000000"/>
              </a:solidFill>
              <a:latin typeface="Arial" panose="020B0604020202020204" pitchFamily="34" charset="0"/>
            </a:endParaRPr>
          </a:p>
          <a:p>
            <a:endParaRPr lang="en-MY" sz="2800" dirty="0">
              <a:solidFill>
                <a:srgbClr val="000000"/>
              </a:solidFill>
              <a:latin typeface="Arial" panose="020B0604020202020204" pitchFamily="34" charset="0"/>
            </a:endParaRPr>
          </a:p>
          <a:p>
            <a:pPr marL="457200" indent="-457200">
              <a:buFont typeface="Wingdings" panose="05000000000000000000" pitchFamily="2" charset="2"/>
              <a:buChar char="v"/>
            </a:pPr>
            <a:r>
              <a:rPr lang="en-MY" sz="2800" dirty="0" err="1" smtClean="0">
                <a:solidFill>
                  <a:srgbClr val="000000"/>
                </a:solidFill>
                <a:latin typeface="Arial" panose="020B0604020202020204" pitchFamily="34" charset="0"/>
              </a:rPr>
              <a:t>Tempat</a:t>
            </a:r>
            <a:r>
              <a:rPr lang="en-MY" sz="2800" dirty="0" smtClean="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kerja</a:t>
            </a:r>
            <a:r>
              <a:rPr lang="en-MY" sz="2800" dirty="0">
                <a:solidFill>
                  <a:srgbClr val="000000"/>
                </a:solidFill>
                <a:latin typeface="Arial" panose="020B0604020202020204" pitchFamily="34" charset="0"/>
              </a:rPr>
              <a:t> yang </a:t>
            </a:r>
            <a:r>
              <a:rPr lang="en-MY" sz="2800" dirty="0" err="1">
                <a:solidFill>
                  <a:srgbClr val="000000"/>
                </a:solidFill>
                <a:latin typeface="Arial" panose="020B0604020202020204" pitchFamily="34" charset="0"/>
              </a:rPr>
              <a:t>kondusif</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untuk</a:t>
            </a:r>
            <a:r>
              <a:rPr lang="en-MY" sz="2800" dirty="0">
                <a:solidFill>
                  <a:srgbClr val="000000"/>
                </a:solidFill>
                <a:latin typeface="Arial" panose="020B0604020202020204" pitchFamily="34" charset="0"/>
              </a:rPr>
              <a:t> </a:t>
            </a:r>
            <a:r>
              <a:rPr lang="en-MY" sz="2800" b="1" dirty="0" err="1">
                <a:solidFill>
                  <a:srgbClr val="C00000"/>
                </a:solidFill>
                <a:latin typeface="Arial" panose="020B0604020202020204" pitchFamily="34" charset="0"/>
              </a:rPr>
              <a:t>meningkatkan</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produktiviti</a:t>
            </a:r>
            <a:r>
              <a:rPr lang="en-MY" sz="2800" b="1" dirty="0">
                <a:solidFill>
                  <a:srgbClr val="C00000"/>
                </a:solidFill>
                <a:latin typeface="Arial" panose="020B0604020202020204" pitchFamily="34" charset="0"/>
              </a:rPr>
              <a:t> </a:t>
            </a:r>
            <a:r>
              <a:rPr lang="en-MY" sz="2800" dirty="0" err="1">
                <a:solidFill>
                  <a:srgbClr val="000000"/>
                </a:solidFill>
                <a:latin typeface="Arial" panose="020B0604020202020204" pitchFamily="34" charset="0"/>
              </a:rPr>
              <a:t>pekerja</a:t>
            </a:r>
            <a:r>
              <a:rPr lang="en-MY" sz="2800" dirty="0">
                <a:solidFill>
                  <a:srgbClr val="000000"/>
                </a:solidFill>
                <a:latin typeface="Arial" panose="020B0604020202020204" pitchFamily="34" charset="0"/>
              </a:rPr>
              <a:t> </a:t>
            </a:r>
            <a:endParaRPr lang="en-MY" sz="2800" dirty="0" smtClean="0">
              <a:solidFill>
                <a:srgbClr val="000000"/>
              </a:solidFill>
              <a:latin typeface="Arial" panose="020B0604020202020204" pitchFamily="34" charset="0"/>
            </a:endParaRPr>
          </a:p>
          <a:p>
            <a:pPr marL="457200" indent="-457200">
              <a:buFont typeface="Wingdings" panose="05000000000000000000" pitchFamily="2" charset="2"/>
              <a:buChar char="v"/>
            </a:pPr>
            <a:r>
              <a:rPr lang="en-MY" sz="2800" dirty="0" err="1" smtClean="0">
                <a:solidFill>
                  <a:srgbClr val="000000"/>
                </a:solidFill>
                <a:latin typeface="Arial" panose="020B0604020202020204" pitchFamily="34" charset="0"/>
              </a:rPr>
              <a:t>Mengurangkan</a:t>
            </a:r>
            <a:r>
              <a:rPr lang="en-MY" sz="2800" dirty="0" smtClean="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ketidakhadiran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pekerja</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akibat</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masalah</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kesihatan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dan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kecederaan</a:t>
            </a:r>
            <a:r>
              <a:rPr lang="en-MY" sz="2800" dirty="0">
                <a:solidFill>
                  <a:srgbClr val="000000"/>
                </a:solidFill>
                <a:latin typeface="Arial" panose="020B0604020202020204" pitchFamily="34" charset="0"/>
              </a:rPr>
              <a:t>. </a:t>
            </a:r>
          </a:p>
          <a:p>
            <a:pPr marL="457200" indent="-457200">
              <a:buFont typeface="Wingdings" panose="05000000000000000000" pitchFamily="2" charset="2"/>
              <a:buChar char="v"/>
            </a:pPr>
            <a:r>
              <a:rPr lang="en-MY" sz="2800" b="1" dirty="0" err="1" smtClean="0">
                <a:solidFill>
                  <a:srgbClr val="C00000"/>
                </a:solidFill>
                <a:latin typeface="Arial" panose="020B0604020202020204" pitchFamily="34" charset="0"/>
              </a:rPr>
              <a:t>Mencegah</a:t>
            </a:r>
            <a:r>
              <a:rPr lang="en-MY" sz="2800" b="1" dirty="0" smtClean="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kehilangan</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pekerja</a:t>
            </a:r>
            <a:r>
              <a:rPr lang="en-MY" sz="2800" b="1" dirty="0">
                <a:solidFill>
                  <a:srgbClr val="C00000"/>
                </a:solidFill>
                <a:latin typeface="Arial" panose="020B0604020202020204" pitchFamily="34" charset="0"/>
              </a:rPr>
              <a:t> </a:t>
            </a:r>
            <a:r>
              <a:rPr lang="en-MY" sz="2800" dirty="0" err="1">
                <a:solidFill>
                  <a:srgbClr val="000000"/>
                </a:solidFill>
                <a:latin typeface="Arial" panose="020B0604020202020204" pitchFamily="34" charset="0"/>
              </a:rPr>
              <a:t>mahir</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akibat</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daripada</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kemalangan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dan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penyakit</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pekerjaan</a:t>
            </a:r>
            <a:r>
              <a:rPr lang="en-MY" sz="2800" dirty="0">
                <a:solidFill>
                  <a:srgbClr val="000000"/>
                </a:solidFill>
                <a:latin typeface="Arial" panose="020B0604020202020204" pitchFamily="34" charset="0"/>
              </a:rPr>
              <a:t> </a:t>
            </a:r>
          </a:p>
          <a:p>
            <a:pPr marL="457200" indent="-457200">
              <a:buFont typeface="Wingdings" panose="05000000000000000000" pitchFamily="2" charset="2"/>
              <a:buChar char="v"/>
            </a:pPr>
            <a:r>
              <a:rPr lang="en-MY" sz="2800" b="1" dirty="0" err="1" smtClean="0">
                <a:solidFill>
                  <a:srgbClr val="C00000"/>
                </a:solidFill>
                <a:latin typeface="Arial" panose="020B0604020202020204" pitchFamily="34" charset="0"/>
              </a:rPr>
              <a:t>Operasi</a:t>
            </a:r>
            <a:r>
              <a:rPr lang="en-MY" sz="2800" b="1" dirty="0" smtClean="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organisasi</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lancar</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dan</a:t>
            </a:r>
            <a:r>
              <a:rPr lang="en-MY" sz="2800" b="1" dirty="0">
                <a:solidFill>
                  <a:srgbClr val="C00000"/>
                </a:solidFill>
                <a:latin typeface="Arial" panose="020B0604020202020204" pitchFamily="34" charset="0"/>
              </a:rPr>
              <a:t> </a:t>
            </a:r>
            <a:r>
              <a:rPr lang="en-MY" sz="2800" b="1" dirty="0" err="1">
                <a:solidFill>
                  <a:srgbClr val="C00000"/>
                </a:solidFill>
                <a:latin typeface="Arial" panose="020B0604020202020204" pitchFamily="34" charset="0"/>
              </a:rPr>
              <a:t>berterusan</a:t>
            </a:r>
            <a:r>
              <a:rPr lang="en-MY" sz="2800" b="1" dirty="0">
                <a:solidFill>
                  <a:srgbClr val="C00000"/>
                </a:solidFill>
                <a:latin typeface="Arial" panose="020B0604020202020204" pitchFamily="34" charset="0"/>
              </a:rPr>
              <a:t> </a:t>
            </a:r>
            <a:r>
              <a:rPr lang="en-MY" sz="2800" dirty="0" err="1">
                <a:solidFill>
                  <a:srgbClr val="000000"/>
                </a:solidFill>
                <a:latin typeface="Arial" panose="020B0604020202020204" pitchFamily="34" charset="0"/>
              </a:rPr>
              <a:t>tanpa</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pemberhentian</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akibat</a:t>
            </a:r>
            <a:r>
              <a:rPr lang="en-MY" sz="2800" dirty="0">
                <a:solidFill>
                  <a:srgbClr val="000000"/>
                </a:solidFill>
                <a:latin typeface="Arial" panose="020B0604020202020204" pitchFamily="34" charset="0"/>
              </a:rPr>
              <a:t> </a:t>
            </a:r>
            <a:r>
              <a:rPr lang="en-MY" sz="2800" dirty="0" err="1">
                <a:solidFill>
                  <a:srgbClr val="000000"/>
                </a:solidFill>
                <a:latin typeface="Arial" panose="020B0604020202020204" pitchFamily="34" charset="0"/>
              </a:rPr>
              <a:t>kemalangan</a:t>
            </a:r>
            <a:r>
              <a:rPr lang="en-MY" sz="280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22159921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5822" y="179029"/>
            <a:ext cx="10847109" cy="6186309"/>
          </a:xfrm>
          <a:prstGeom prst="rect">
            <a:avLst/>
          </a:prstGeom>
        </p:spPr>
        <p:txBody>
          <a:bodyPr wrap="square">
            <a:spAutoFit/>
          </a:bodyPr>
          <a:lstStyle/>
          <a:p>
            <a:endParaRPr lang="en-MY" sz="3600" dirty="0">
              <a:solidFill>
                <a:srgbClr val="000000"/>
              </a:solidFill>
              <a:latin typeface="Wingdings" panose="05000000000000000000" pitchFamily="2" charset="2"/>
            </a:endParaRPr>
          </a:p>
          <a:p>
            <a:r>
              <a:rPr lang="en-MY" sz="3600" b="1" dirty="0" err="1" smtClean="0">
                <a:solidFill>
                  <a:srgbClr val="000000"/>
                </a:solidFill>
                <a:latin typeface="Arial" panose="020B0604020202020204" pitchFamily="34" charset="0"/>
              </a:rPr>
              <a:t>Meningkatkan</a:t>
            </a:r>
            <a:r>
              <a:rPr lang="en-MY" sz="3600" b="1" dirty="0" smtClean="0">
                <a:solidFill>
                  <a:srgbClr val="000000"/>
                </a:solidFill>
                <a:latin typeface="Arial" panose="020B0604020202020204" pitchFamily="34" charset="0"/>
              </a:rPr>
              <a:t> </a:t>
            </a:r>
            <a:r>
              <a:rPr lang="en-MY" sz="3600" b="1" dirty="0" err="1">
                <a:solidFill>
                  <a:srgbClr val="000000"/>
                </a:solidFill>
                <a:latin typeface="Arial" panose="020B0604020202020204" pitchFamily="34" charset="0"/>
              </a:rPr>
              <a:t>Daya</a:t>
            </a:r>
            <a:r>
              <a:rPr lang="en-MY" sz="3600" b="1" dirty="0">
                <a:solidFill>
                  <a:srgbClr val="000000"/>
                </a:solidFill>
                <a:latin typeface="Arial" panose="020B0604020202020204" pitchFamily="34" charset="0"/>
              </a:rPr>
              <a:t> </a:t>
            </a:r>
            <a:r>
              <a:rPr lang="en-MY" sz="3600" b="1" dirty="0" err="1">
                <a:solidFill>
                  <a:srgbClr val="000000"/>
                </a:solidFill>
                <a:latin typeface="Arial" panose="020B0604020202020204" pitchFamily="34" charset="0"/>
              </a:rPr>
              <a:t>Saing</a:t>
            </a:r>
            <a:r>
              <a:rPr lang="en-MY" sz="3600" b="1" dirty="0">
                <a:solidFill>
                  <a:srgbClr val="000000"/>
                </a:solidFill>
                <a:latin typeface="Arial" panose="020B0604020202020204" pitchFamily="34" charset="0"/>
              </a:rPr>
              <a:t> </a:t>
            </a:r>
            <a:r>
              <a:rPr lang="en-MY" sz="3600" b="1" dirty="0" err="1">
                <a:solidFill>
                  <a:srgbClr val="000000"/>
                </a:solidFill>
                <a:latin typeface="Arial" panose="020B0604020202020204" pitchFamily="34" charset="0"/>
              </a:rPr>
              <a:t>Organisasi</a:t>
            </a:r>
            <a:r>
              <a:rPr lang="en-MY" sz="3600" b="1" dirty="0">
                <a:solidFill>
                  <a:srgbClr val="000000"/>
                </a:solidFill>
                <a:latin typeface="Arial" panose="020B0604020202020204" pitchFamily="34" charset="0"/>
              </a:rPr>
              <a:t> </a:t>
            </a:r>
            <a:endParaRPr lang="en-MY" sz="3600" b="1" dirty="0" smtClean="0">
              <a:solidFill>
                <a:srgbClr val="000000"/>
              </a:solidFill>
              <a:latin typeface="Arial" panose="020B0604020202020204" pitchFamily="34" charset="0"/>
            </a:endParaRPr>
          </a:p>
          <a:p>
            <a:endParaRPr lang="en-MY" sz="3600" dirty="0">
              <a:solidFill>
                <a:srgbClr val="000000"/>
              </a:solidFill>
              <a:latin typeface="Arial" panose="020B0604020202020204" pitchFamily="34" charset="0"/>
            </a:endParaRPr>
          </a:p>
          <a:p>
            <a:pPr marL="571500" indent="-571500">
              <a:buFont typeface="Wingdings" panose="05000000000000000000" pitchFamily="2" charset="2"/>
              <a:buChar char="v"/>
            </a:pPr>
            <a:r>
              <a:rPr lang="en-MY" sz="3600" dirty="0" err="1" smtClean="0">
                <a:solidFill>
                  <a:srgbClr val="000000"/>
                </a:solidFill>
                <a:latin typeface="Arial" panose="020B0604020202020204" pitchFamily="34" charset="0"/>
              </a:rPr>
              <a:t>Memenuhi</a:t>
            </a:r>
            <a:r>
              <a:rPr lang="en-MY" sz="3600" dirty="0" smtClean="0">
                <a:solidFill>
                  <a:srgbClr val="000000"/>
                </a:solidFill>
                <a:latin typeface="Arial" panose="020B0604020202020204" pitchFamily="34" charset="0"/>
              </a:rPr>
              <a:t> </a:t>
            </a:r>
            <a:r>
              <a:rPr lang="en-MY" sz="3600" b="1" dirty="0" err="1">
                <a:solidFill>
                  <a:srgbClr val="C00000"/>
                </a:solidFill>
                <a:latin typeface="Arial" panose="020B0604020202020204" pitchFamily="34" charset="0"/>
              </a:rPr>
              <a:t>kehendak</a:t>
            </a:r>
            <a:r>
              <a:rPr lang="en-MY" sz="3600" b="1" dirty="0">
                <a:solidFill>
                  <a:srgbClr val="C00000"/>
                </a:solidFill>
                <a:latin typeface="Arial" panose="020B0604020202020204" pitchFamily="34" charset="0"/>
              </a:rPr>
              <a:t> </a:t>
            </a:r>
            <a:r>
              <a:rPr lang="en-MY" sz="3600" b="1" dirty="0" err="1">
                <a:solidFill>
                  <a:srgbClr val="C00000"/>
                </a:solidFill>
                <a:latin typeface="Arial" panose="020B0604020202020204" pitchFamily="34" charset="0"/>
              </a:rPr>
              <a:t>pelanggan</a:t>
            </a:r>
            <a:r>
              <a:rPr lang="en-MY" sz="3600" b="1" dirty="0">
                <a:solidFill>
                  <a:srgbClr val="C00000"/>
                </a:solidFill>
                <a:latin typeface="Arial" panose="020B0604020202020204" pitchFamily="34" charset="0"/>
              </a:rPr>
              <a:t> </a:t>
            </a:r>
            <a:r>
              <a:rPr lang="en-MY" sz="3600" dirty="0">
                <a:solidFill>
                  <a:srgbClr val="000000"/>
                </a:solidFill>
                <a:latin typeface="Arial" panose="020B0604020202020204" pitchFamily="34" charset="0"/>
              </a:rPr>
              <a:t>yang </a:t>
            </a:r>
            <a:r>
              <a:rPr lang="en-MY" sz="3600" dirty="0" err="1">
                <a:solidFill>
                  <a:srgbClr val="000000"/>
                </a:solidFill>
                <a:latin typeface="Arial" panose="020B0604020202020204" pitchFamily="34" charset="0"/>
              </a:rPr>
              <a:t>meletakkan</a:t>
            </a:r>
            <a:r>
              <a:rPr lang="en-MY" sz="3600" dirty="0">
                <a:solidFill>
                  <a:srgbClr val="000000"/>
                </a:solidFill>
                <a:latin typeface="Arial" panose="020B0604020202020204" pitchFamily="34" charset="0"/>
              </a:rPr>
              <a:t> </a:t>
            </a:r>
            <a:r>
              <a:rPr lang="en-MY" sz="3600" dirty="0" smtClean="0">
                <a:solidFill>
                  <a:srgbClr val="000000"/>
                </a:solidFill>
                <a:latin typeface="Arial" panose="020B0604020202020204" pitchFamily="34" charset="0"/>
              </a:rPr>
              <a:t>KKP </a:t>
            </a:r>
            <a:r>
              <a:rPr lang="en-MY" sz="3600" dirty="0" err="1">
                <a:solidFill>
                  <a:srgbClr val="000000"/>
                </a:solidFill>
                <a:latin typeface="Arial" panose="020B0604020202020204" pitchFamily="34" charset="0"/>
              </a:rPr>
              <a:t>sebagai</a:t>
            </a:r>
            <a:r>
              <a:rPr lang="en-MY" sz="3600" dirty="0">
                <a:solidFill>
                  <a:srgbClr val="000000"/>
                </a:solidFill>
                <a:latin typeface="Arial" panose="020B0604020202020204" pitchFamily="34" charset="0"/>
              </a:rPr>
              <a:t> </a:t>
            </a:r>
            <a:r>
              <a:rPr lang="en-MY" sz="3600" dirty="0" err="1">
                <a:solidFill>
                  <a:srgbClr val="000000"/>
                </a:solidFill>
                <a:latin typeface="Arial" panose="020B0604020202020204" pitchFamily="34" charset="0"/>
              </a:rPr>
              <a:t>syarat</a:t>
            </a:r>
            <a:r>
              <a:rPr lang="en-MY" sz="3600" dirty="0">
                <a:solidFill>
                  <a:srgbClr val="000000"/>
                </a:solidFill>
                <a:latin typeface="Arial" panose="020B0604020202020204" pitchFamily="34" charset="0"/>
              </a:rPr>
              <a:t> yang </a:t>
            </a:r>
            <a:r>
              <a:rPr lang="en-MY" sz="3600" dirty="0" err="1">
                <a:solidFill>
                  <a:srgbClr val="000000"/>
                </a:solidFill>
                <a:latin typeface="Arial" panose="020B0604020202020204" pitchFamily="34" charset="0"/>
              </a:rPr>
              <a:t>perlu</a:t>
            </a:r>
            <a:r>
              <a:rPr lang="en-MY" sz="3600" dirty="0">
                <a:solidFill>
                  <a:srgbClr val="000000"/>
                </a:solidFill>
                <a:latin typeface="Arial" panose="020B0604020202020204" pitchFamily="34" charset="0"/>
              </a:rPr>
              <a:t> </a:t>
            </a:r>
            <a:r>
              <a:rPr lang="en-MY" sz="3600" dirty="0" err="1">
                <a:solidFill>
                  <a:srgbClr val="000000"/>
                </a:solidFill>
                <a:latin typeface="Arial" panose="020B0604020202020204" pitchFamily="34" charset="0"/>
              </a:rPr>
              <a:t>dipatuhi</a:t>
            </a:r>
            <a:r>
              <a:rPr lang="en-MY" sz="3600" dirty="0">
                <a:solidFill>
                  <a:srgbClr val="000000"/>
                </a:solidFill>
                <a:latin typeface="Arial" panose="020B0604020202020204" pitchFamily="34" charset="0"/>
              </a:rPr>
              <a:t>. </a:t>
            </a:r>
          </a:p>
          <a:p>
            <a:pPr marL="571500" indent="-571500">
              <a:buFont typeface="Wingdings" panose="05000000000000000000" pitchFamily="2" charset="2"/>
              <a:buChar char="v"/>
            </a:pPr>
            <a:r>
              <a:rPr lang="en-MY" sz="3600" dirty="0" err="1" smtClean="0">
                <a:solidFill>
                  <a:srgbClr val="000000"/>
                </a:solidFill>
                <a:latin typeface="Arial" panose="020B0604020202020204" pitchFamily="34" charset="0"/>
              </a:rPr>
              <a:t>Meningkatkan</a:t>
            </a:r>
            <a:r>
              <a:rPr lang="en-MY" sz="3600" dirty="0" smtClean="0">
                <a:solidFill>
                  <a:srgbClr val="000000"/>
                </a:solidFill>
                <a:latin typeface="Arial" panose="020B0604020202020204" pitchFamily="34" charset="0"/>
              </a:rPr>
              <a:t> </a:t>
            </a:r>
            <a:r>
              <a:rPr lang="en-MY" sz="3600" b="1" dirty="0">
                <a:solidFill>
                  <a:srgbClr val="C00000"/>
                </a:solidFill>
                <a:latin typeface="Arial" panose="020B0604020202020204" pitchFamily="34" charset="0"/>
              </a:rPr>
              <a:t>“rating” </a:t>
            </a:r>
            <a:r>
              <a:rPr lang="en-MY" sz="3600" dirty="0" err="1">
                <a:solidFill>
                  <a:srgbClr val="000000"/>
                </a:solidFill>
                <a:latin typeface="Arial" panose="020B0604020202020204" pitchFamily="34" charset="0"/>
              </a:rPr>
              <a:t>organisasi</a:t>
            </a:r>
            <a:r>
              <a:rPr lang="en-MY" sz="3600" dirty="0">
                <a:solidFill>
                  <a:srgbClr val="000000"/>
                </a:solidFill>
                <a:latin typeface="Arial" panose="020B0604020202020204" pitchFamily="34" charset="0"/>
              </a:rPr>
              <a:t>. </a:t>
            </a:r>
            <a:endParaRPr lang="en-MY" sz="3600" dirty="0" smtClean="0">
              <a:solidFill>
                <a:srgbClr val="000000"/>
              </a:solidFill>
              <a:latin typeface="Arial" panose="020B0604020202020204" pitchFamily="34" charset="0"/>
            </a:endParaRPr>
          </a:p>
          <a:p>
            <a:pPr marL="571500" indent="-571500">
              <a:buFont typeface="Wingdings" panose="05000000000000000000" pitchFamily="2" charset="2"/>
              <a:buChar char="v"/>
            </a:pPr>
            <a:r>
              <a:rPr lang="en-MY" sz="3600" dirty="0" err="1" smtClean="0">
                <a:solidFill>
                  <a:srgbClr val="000000"/>
                </a:solidFill>
                <a:latin typeface="Arial" panose="020B0604020202020204" pitchFamily="34" charset="0"/>
              </a:rPr>
              <a:t>Meningkatkan</a:t>
            </a:r>
            <a:r>
              <a:rPr lang="en-MY" sz="3600" dirty="0" smtClean="0">
                <a:solidFill>
                  <a:srgbClr val="000000"/>
                </a:solidFill>
                <a:latin typeface="Arial" panose="020B0604020202020204" pitchFamily="34" charset="0"/>
              </a:rPr>
              <a:t> </a:t>
            </a:r>
            <a:r>
              <a:rPr lang="en-MY" sz="3600" b="1" dirty="0" err="1">
                <a:solidFill>
                  <a:srgbClr val="C00000"/>
                </a:solidFill>
                <a:latin typeface="Arial" panose="020B0604020202020204" pitchFamily="34" charset="0"/>
              </a:rPr>
              <a:t>imej</a:t>
            </a:r>
            <a:r>
              <a:rPr lang="en-MY" sz="3600" b="1" dirty="0">
                <a:solidFill>
                  <a:srgbClr val="C00000"/>
                </a:solidFill>
                <a:latin typeface="Arial" panose="020B0604020202020204" pitchFamily="34" charset="0"/>
              </a:rPr>
              <a:t> </a:t>
            </a:r>
            <a:r>
              <a:rPr lang="en-MY" sz="3600" dirty="0" err="1">
                <a:solidFill>
                  <a:srgbClr val="000000"/>
                </a:solidFill>
                <a:latin typeface="Arial" panose="020B0604020202020204" pitchFamily="34" charset="0"/>
              </a:rPr>
              <a:t>organisasi</a:t>
            </a:r>
            <a:r>
              <a:rPr lang="en-MY" sz="3600" dirty="0">
                <a:solidFill>
                  <a:srgbClr val="000000"/>
                </a:solidFill>
                <a:latin typeface="Arial" panose="020B0604020202020204" pitchFamily="34" charset="0"/>
              </a:rPr>
              <a:t> </a:t>
            </a:r>
          </a:p>
          <a:p>
            <a:pPr marL="571500" indent="-571500">
              <a:buFont typeface="Wingdings" panose="05000000000000000000" pitchFamily="2" charset="2"/>
              <a:buChar char="v"/>
            </a:pPr>
            <a:r>
              <a:rPr lang="en-MY" sz="3600" b="1" dirty="0" err="1" smtClean="0">
                <a:solidFill>
                  <a:srgbClr val="C00000"/>
                </a:solidFill>
                <a:latin typeface="Arial" panose="020B0604020202020204" pitchFamily="34" charset="0"/>
              </a:rPr>
              <a:t>Tarikan</a:t>
            </a:r>
            <a:r>
              <a:rPr lang="en-MY" sz="3600" dirty="0" smtClean="0">
                <a:solidFill>
                  <a:srgbClr val="000000"/>
                </a:solidFill>
                <a:latin typeface="Arial" panose="020B0604020202020204" pitchFamily="34" charset="0"/>
              </a:rPr>
              <a:t> </a:t>
            </a:r>
            <a:r>
              <a:rPr lang="en-MY" sz="3600" dirty="0" err="1">
                <a:solidFill>
                  <a:srgbClr val="000000"/>
                </a:solidFill>
                <a:latin typeface="Arial" panose="020B0604020202020204" pitchFamily="34" charset="0"/>
              </a:rPr>
              <a:t>kepada</a:t>
            </a:r>
            <a:r>
              <a:rPr lang="en-MY" sz="3600" dirty="0">
                <a:solidFill>
                  <a:srgbClr val="000000"/>
                </a:solidFill>
                <a:latin typeface="Arial" panose="020B0604020202020204" pitchFamily="34" charset="0"/>
              </a:rPr>
              <a:t> </a:t>
            </a:r>
            <a:r>
              <a:rPr lang="en-MY" sz="3600" dirty="0" err="1">
                <a:solidFill>
                  <a:srgbClr val="000000"/>
                </a:solidFill>
                <a:latin typeface="Arial" panose="020B0604020202020204" pitchFamily="34" charset="0"/>
              </a:rPr>
              <a:t>pengambilan</a:t>
            </a:r>
            <a:r>
              <a:rPr lang="en-MY" sz="3600" dirty="0">
                <a:solidFill>
                  <a:srgbClr val="000000"/>
                </a:solidFill>
                <a:latin typeface="Arial" panose="020B0604020202020204" pitchFamily="34" charset="0"/>
              </a:rPr>
              <a:t> </a:t>
            </a:r>
            <a:r>
              <a:rPr lang="en-MY" sz="3600" b="1" dirty="0" err="1">
                <a:solidFill>
                  <a:srgbClr val="C00000"/>
                </a:solidFill>
                <a:latin typeface="Arial" panose="020B0604020202020204" pitchFamily="34" charset="0"/>
              </a:rPr>
              <a:t>pekerja</a:t>
            </a:r>
            <a:r>
              <a:rPr lang="en-MY" sz="3600" dirty="0">
                <a:solidFill>
                  <a:srgbClr val="000000"/>
                </a:solidFill>
                <a:latin typeface="Arial" panose="020B0604020202020204" pitchFamily="34" charset="0"/>
              </a:rPr>
              <a:t> </a:t>
            </a:r>
            <a:r>
              <a:rPr lang="en-MY" sz="3600" b="1" dirty="0" err="1">
                <a:solidFill>
                  <a:srgbClr val="C00000"/>
                </a:solidFill>
                <a:latin typeface="Arial" panose="020B0604020202020204" pitchFamily="34" charset="0"/>
              </a:rPr>
              <a:t>baru</a:t>
            </a:r>
            <a:r>
              <a:rPr lang="en-MY" sz="3600" dirty="0">
                <a:solidFill>
                  <a:srgbClr val="000000"/>
                </a:solidFill>
                <a:latin typeface="Arial" panose="020B0604020202020204" pitchFamily="34" charset="0"/>
              </a:rPr>
              <a:t> </a:t>
            </a:r>
            <a:r>
              <a:rPr lang="en-MY" sz="3600" dirty="0" err="1">
                <a:solidFill>
                  <a:srgbClr val="000000"/>
                </a:solidFill>
                <a:latin typeface="Arial" panose="020B0604020202020204" pitchFamily="34" charset="0"/>
              </a:rPr>
              <a:t>dan</a:t>
            </a:r>
            <a:r>
              <a:rPr lang="en-MY" sz="3600" dirty="0">
                <a:solidFill>
                  <a:srgbClr val="000000"/>
                </a:solidFill>
                <a:latin typeface="Arial" panose="020B0604020202020204" pitchFamily="34" charset="0"/>
              </a:rPr>
              <a:t> </a:t>
            </a:r>
            <a:r>
              <a:rPr lang="en-MY" sz="3600" dirty="0" err="1" smtClean="0">
                <a:solidFill>
                  <a:srgbClr val="000000"/>
                </a:solidFill>
                <a:latin typeface="Arial" panose="020B0604020202020204" pitchFamily="34" charset="0"/>
              </a:rPr>
              <a:t>meningkatkan</a:t>
            </a:r>
            <a:r>
              <a:rPr lang="en-MY" sz="3600" dirty="0" smtClean="0">
                <a:solidFill>
                  <a:srgbClr val="000000"/>
                </a:solidFill>
                <a:latin typeface="Arial" panose="020B0604020202020204" pitchFamily="34" charset="0"/>
              </a:rPr>
              <a:t> </a:t>
            </a:r>
            <a:r>
              <a:rPr lang="en-MY" sz="3600" b="1" dirty="0" err="1">
                <a:solidFill>
                  <a:srgbClr val="C00000"/>
                </a:solidFill>
                <a:latin typeface="Arial" panose="020B0604020202020204" pitchFamily="34" charset="0"/>
              </a:rPr>
              <a:t>kesetiaan</a:t>
            </a:r>
            <a:r>
              <a:rPr lang="en-MY" sz="3600" b="1" dirty="0">
                <a:solidFill>
                  <a:srgbClr val="C00000"/>
                </a:solidFill>
                <a:latin typeface="Arial" panose="020B0604020202020204" pitchFamily="34" charset="0"/>
              </a:rPr>
              <a:t> </a:t>
            </a:r>
            <a:r>
              <a:rPr lang="en-MY" sz="3600" b="1" dirty="0" err="1">
                <a:solidFill>
                  <a:srgbClr val="C00000"/>
                </a:solidFill>
                <a:latin typeface="Arial" panose="020B0604020202020204" pitchFamily="34" charset="0"/>
              </a:rPr>
              <a:t>pekerja</a:t>
            </a:r>
            <a:r>
              <a:rPr lang="en-MY" sz="3600" b="1" dirty="0">
                <a:solidFill>
                  <a:srgbClr val="C00000"/>
                </a:solidFill>
                <a:latin typeface="Arial" panose="020B0604020202020204" pitchFamily="34" charset="0"/>
              </a:rPr>
              <a:t> </a:t>
            </a:r>
            <a:r>
              <a:rPr lang="en-MY" sz="3600" dirty="0" err="1">
                <a:solidFill>
                  <a:srgbClr val="000000"/>
                </a:solidFill>
                <a:latin typeface="Arial" panose="020B0604020202020204" pitchFamily="34" charset="0"/>
              </a:rPr>
              <a:t>untuk</a:t>
            </a:r>
            <a:r>
              <a:rPr lang="en-MY" sz="3600" dirty="0">
                <a:solidFill>
                  <a:srgbClr val="000000"/>
                </a:solidFill>
                <a:latin typeface="Arial" panose="020B0604020202020204" pitchFamily="34" charset="0"/>
              </a:rPr>
              <a:t> </a:t>
            </a:r>
            <a:r>
              <a:rPr lang="en-MY" sz="3600" dirty="0" err="1">
                <a:solidFill>
                  <a:srgbClr val="000000"/>
                </a:solidFill>
                <a:latin typeface="Arial" panose="020B0604020202020204" pitchFamily="34" charset="0"/>
              </a:rPr>
              <a:t>terus</a:t>
            </a:r>
            <a:r>
              <a:rPr lang="en-MY" sz="3600" dirty="0">
                <a:solidFill>
                  <a:srgbClr val="000000"/>
                </a:solidFill>
                <a:latin typeface="Arial" panose="020B0604020202020204" pitchFamily="34" charset="0"/>
              </a:rPr>
              <a:t> </a:t>
            </a:r>
            <a:r>
              <a:rPr lang="en-MY" sz="3600" dirty="0" err="1" smtClean="0">
                <a:solidFill>
                  <a:srgbClr val="000000"/>
                </a:solidFill>
                <a:latin typeface="Arial" panose="020B0604020202020204" pitchFamily="34" charset="0"/>
              </a:rPr>
              <a:t>bekerja</a:t>
            </a:r>
            <a:r>
              <a:rPr lang="en-MY" sz="3600" dirty="0" smtClean="0">
                <a:solidFill>
                  <a:srgbClr val="000000"/>
                </a:solidFill>
                <a:latin typeface="Arial" panose="020B0604020202020204" pitchFamily="34" charset="0"/>
              </a:rPr>
              <a:t> </a:t>
            </a:r>
            <a:r>
              <a:rPr lang="en-MY" sz="3600" dirty="0" err="1">
                <a:solidFill>
                  <a:srgbClr val="000000"/>
                </a:solidFill>
                <a:latin typeface="Arial" panose="020B0604020202020204" pitchFamily="34" charset="0"/>
              </a:rPr>
              <a:t>dengan</a:t>
            </a:r>
            <a:r>
              <a:rPr lang="en-MY" sz="3600" dirty="0">
                <a:solidFill>
                  <a:srgbClr val="000000"/>
                </a:solidFill>
                <a:latin typeface="Arial" panose="020B0604020202020204" pitchFamily="34" charset="0"/>
              </a:rPr>
              <a:t> </a:t>
            </a:r>
            <a:r>
              <a:rPr lang="en-MY" sz="3600" dirty="0" err="1">
                <a:solidFill>
                  <a:srgbClr val="000000"/>
                </a:solidFill>
                <a:latin typeface="Arial" panose="020B0604020202020204" pitchFamily="34" charset="0"/>
              </a:rPr>
              <a:t>organisasi</a:t>
            </a:r>
            <a:r>
              <a:rPr lang="en-MY" sz="360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40549752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5761" y="880234"/>
            <a:ext cx="10705708" cy="4832092"/>
          </a:xfrm>
          <a:prstGeom prst="rect">
            <a:avLst/>
          </a:prstGeom>
        </p:spPr>
        <p:txBody>
          <a:bodyPr wrap="square">
            <a:spAutoFit/>
          </a:bodyPr>
          <a:lstStyle/>
          <a:p>
            <a:endParaRPr lang="en-MY" sz="2000" dirty="0">
              <a:solidFill>
                <a:srgbClr val="000000"/>
              </a:solidFill>
              <a:latin typeface="Arial" panose="020B0604020202020204" pitchFamily="34" charset="0"/>
            </a:endParaRPr>
          </a:p>
          <a:p>
            <a:r>
              <a:rPr lang="en-MY" sz="3600" b="1" dirty="0" err="1">
                <a:solidFill>
                  <a:srgbClr val="000000"/>
                </a:solidFill>
                <a:latin typeface="Arial" panose="020B0604020202020204" pitchFamily="34" charset="0"/>
              </a:rPr>
              <a:t>Mengurangkan</a:t>
            </a:r>
            <a:r>
              <a:rPr lang="en-MY" sz="3600" b="1" dirty="0">
                <a:solidFill>
                  <a:srgbClr val="000000"/>
                </a:solidFill>
                <a:latin typeface="Arial" panose="020B0604020202020204" pitchFamily="34" charset="0"/>
              </a:rPr>
              <a:t> Kos </a:t>
            </a:r>
            <a:r>
              <a:rPr lang="en-MY" sz="3600" b="1" dirty="0" err="1" smtClean="0">
                <a:solidFill>
                  <a:srgbClr val="000000"/>
                </a:solidFill>
                <a:latin typeface="Arial" panose="020B0604020202020204" pitchFamily="34" charset="0"/>
              </a:rPr>
              <a:t>Perniagaan</a:t>
            </a:r>
            <a:endParaRPr lang="en-MY" sz="3600" b="1" dirty="0">
              <a:solidFill>
                <a:srgbClr val="000000"/>
              </a:solidFill>
              <a:latin typeface="Arial" panose="020B0604020202020204" pitchFamily="34" charset="0"/>
            </a:endParaRPr>
          </a:p>
          <a:p>
            <a:r>
              <a:rPr lang="en-MY" sz="3600" b="1" dirty="0" smtClean="0">
                <a:solidFill>
                  <a:srgbClr val="000000"/>
                </a:solidFill>
                <a:latin typeface="Arial" panose="020B0604020202020204" pitchFamily="34" charset="0"/>
              </a:rPr>
              <a:t> </a:t>
            </a:r>
            <a:endParaRPr lang="en-MY" sz="3600" dirty="0">
              <a:solidFill>
                <a:srgbClr val="000000"/>
              </a:solidFill>
              <a:latin typeface="Arial" panose="020B0604020202020204" pitchFamily="34" charset="0"/>
            </a:endParaRPr>
          </a:p>
          <a:p>
            <a:r>
              <a:rPr lang="en-MY" sz="3600" dirty="0">
                <a:solidFill>
                  <a:srgbClr val="000000"/>
                </a:solidFill>
                <a:latin typeface="Arial" panose="020B0604020202020204" pitchFamily="34" charset="0"/>
              </a:rPr>
              <a:t>• </a:t>
            </a:r>
            <a:r>
              <a:rPr lang="en-MY" sz="3600" dirty="0" err="1">
                <a:solidFill>
                  <a:srgbClr val="000000"/>
                </a:solidFill>
                <a:latin typeface="Arial" panose="020B0604020202020204" pitchFamily="34" charset="0"/>
              </a:rPr>
              <a:t>Tiada</a:t>
            </a:r>
            <a:r>
              <a:rPr lang="en-MY" sz="3600" dirty="0">
                <a:solidFill>
                  <a:srgbClr val="000000"/>
                </a:solidFill>
                <a:latin typeface="Arial" panose="020B0604020202020204" pitchFamily="34" charset="0"/>
              </a:rPr>
              <a:t> </a:t>
            </a:r>
            <a:r>
              <a:rPr lang="en-MY" sz="3600" dirty="0" err="1">
                <a:solidFill>
                  <a:srgbClr val="000000"/>
                </a:solidFill>
                <a:latin typeface="Arial" panose="020B0604020202020204" pitchFamily="34" charset="0"/>
              </a:rPr>
              <a:t>kenaikan</a:t>
            </a:r>
            <a:r>
              <a:rPr lang="en-MY" sz="3600" dirty="0">
                <a:solidFill>
                  <a:srgbClr val="000000"/>
                </a:solidFill>
                <a:latin typeface="Arial" panose="020B0604020202020204" pitchFamily="34" charset="0"/>
              </a:rPr>
              <a:t> </a:t>
            </a:r>
            <a:r>
              <a:rPr lang="en-MY" sz="3600" b="1" dirty="0">
                <a:solidFill>
                  <a:srgbClr val="C00000"/>
                </a:solidFill>
                <a:latin typeface="Arial" panose="020B0604020202020204" pitchFamily="34" charset="0"/>
              </a:rPr>
              <a:t>premium </a:t>
            </a:r>
            <a:r>
              <a:rPr lang="en-MY" sz="3600" b="1" dirty="0" err="1">
                <a:solidFill>
                  <a:srgbClr val="C00000"/>
                </a:solidFill>
                <a:latin typeface="Arial" panose="020B0604020202020204" pitchFamily="34" charset="0"/>
              </a:rPr>
              <a:t>insurans</a:t>
            </a:r>
            <a:r>
              <a:rPr lang="en-MY" sz="3600" b="1" dirty="0">
                <a:solidFill>
                  <a:srgbClr val="C00000"/>
                </a:solidFill>
                <a:latin typeface="Arial" panose="020B0604020202020204" pitchFamily="34" charset="0"/>
              </a:rPr>
              <a:t> </a:t>
            </a:r>
          </a:p>
          <a:p>
            <a:r>
              <a:rPr lang="en-MY" sz="3600" dirty="0">
                <a:solidFill>
                  <a:srgbClr val="000000"/>
                </a:solidFill>
                <a:latin typeface="Arial" panose="020B0604020202020204" pitchFamily="34" charset="0"/>
              </a:rPr>
              <a:t>• </a:t>
            </a:r>
            <a:r>
              <a:rPr lang="en-MY" sz="3600" b="1" dirty="0" err="1">
                <a:solidFill>
                  <a:srgbClr val="C00000"/>
                </a:solidFill>
                <a:latin typeface="Arial" panose="020B0604020202020204" pitchFamily="34" charset="0"/>
              </a:rPr>
              <a:t>Tiada</a:t>
            </a:r>
            <a:r>
              <a:rPr lang="en-MY" sz="3600" b="1" dirty="0">
                <a:solidFill>
                  <a:srgbClr val="C00000"/>
                </a:solidFill>
                <a:latin typeface="Arial" panose="020B0604020202020204" pitchFamily="34" charset="0"/>
              </a:rPr>
              <a:t> </a:t>
            </a:r>
            <a:r>
              <a:rPr lang="en-MY" sz="3600" b="1" dirty="0" err="1">
                <a:solidFill>
                  <a:srgbClr val="C00000"/>
                </a:solidFill>
                <a:latin typeface="Arial" panose="020B0604020202020204" pitchFamily="34" charset="0"/>
              </a:rPr>
              <a:t>kehilangan</a:t>
            </a:r>
            <a:r>
              <a:rPr lang="en-MY" sz="3600" b="1" dirty="0">
                <a:solidFill>
                  <a:srgbClr val="C00000"/>
                </a:solidFill>
                <a:latin typeface="Arial" panose="020B0604020202020204" pitchFamily="34" charset="0"/>
              </a:rPr>
              <a:t> </a:t>
            </a:r>
            <a:r>
              <a:rPr lang="en-MY" sz="3600" dirty="0" err="1">
                <a:solidFill>
                  <a:srgbClr val="000000"/>
                </a:solidFill>
                <a:latin typeface="Arial" panose="020B0604020202020204" pitchFamily="34" charset="0"/>
              </a:rPr>
              <a:t>pekerja</a:t>
            </a:r>
            <a:r>
              <a:rPr lang="en-MY" sz="3600" dirty="0">
                <a:solidFill>
                  <a:srgbClr val="000000"/>
                </a:solidFill>
                <a:latin typeface="Arial" panose="020B0604020202020204" pitchFamily="34" charset="0"/>
              </a:rPr>
              <a:t> yang </a:t>
            </a:r>
            <a:r>
              <a:rPr lang="en-MY" sz="3600" dirty="0" err="1">
                <a:solidFill>
                  <a:srgbClr val="000000"/>
                </a:solidFill>
                <a:latin typeface="Arial" panose="020B0604020202020204" pitchFamily="34" charset="0"/>
              </a:rPr>
              <a:t>terlatih</a:t>
            </a:r>
            <a:r>
              <a:rPr lang="en-MY" sz="3600" dirty="0">
                <a:solidFill>
                  <a:srgbClr val="000000"/>
                </a:solidFill>
                <a:latin typeface="Arial" panose="020B0604020202020204" pitchFamily="34" charset="0"/>
              </a:rPr>
              <a:t> </a:t>
            </a:r>
          </a:p>
          <a:p>
            <a:r>
              <a:rPr lang="en-MY" sz="3600" dirty="0">
                <a:solidFill>
                  <a:srgbClr val="000000"/>
                </a:solidFill>
                <a:latin typeface="Arial" panose="020B0604020202020204" pitchFamily="34" charset="0"/>
              </a:rPr>
              <a:t>• </a:t>
            </a:r>
            <a:r>
              <a:rPr lang="en-MY" sz="3600" dirty="0" err="1">
                <a:solidFill>
                  <a:srgbClr val="000000"/>
                </a:solidFill>
                <a:latin typeface="Arial" panose="020B0604020202020204" pitchFamily="34" charset="0"/>
              </a:rPr>
              <a:t>Mengelak</a:t>
            </a:r>
            <a:r>
              <a:rPr lang="en-MY" sz="3600" dirty="0">
                <a:solidFill>
                  <a:srgbClr val="000000"/>
                </a:solidFill>
                <a:latin typeface="Arial" panose="020B0604020202020204" pitchFamily="34" charset="0"/>
              </a:rPr>
              <a:t> </a:t>
            </a:r>
            <a:r>
              <a:rPr lang="en-MY" sz="3600" b="1" dirty="0" err="1">
                <a:solidFill>
                  <a:srgbClr val="C00000"/>
                </a:solidFill>
                <a:latin typeface="Arial" panose="020B0604020202020204" pitchFamily="34" charset="0"/>
              </a:rPr>
              <a:t>pembayaran</a:t>
            </a:r>
            <a:r>
              <a:rPr lang="en-MY" sz="3600" b="1" dirty="0">
                <a:solidFill>
                  <a:srgbClr val="C00000"/>
                </a:solidFill>
                <a:latin typeface="Arial" panose="020B0604020202020204" pitchFamily="34" charset="0"/>
              </a:rPr>
              <a:t> </a:t>
            </a:r>
            <a:r>
              <a:rPr lang="en-MY" sz="3600" b="1" dirty="0" err="1">
                <a:solidFill>
                  <a:srgbClr val="C00000"/>
                </a:solidFill>
                <a:latin typeface="Arial" panose="020B0604020202020204" pitchFamily="34" charset="0"/>
              </a:rPr>
              <a:t>pampasan</a:t>
            </a:r>
            <a:r>
              <a:rPr lang="en-MY" sz="3600" b="1" dirty="0">
                <a:solidFill>
                  <a:srgbClr val="C00000"/>
                </a:solidFill>
                <a:latin typeface="Arial" panose="020B0604020202020204" pitchFamily="34" charset="0"/>
              </a:rPr>
              <a:t> </a:t>
            </a:r>
            <a:r>
              <a:rPr lang="en-MY" sz="3600" dirty="0" err="1">
                <a:solidFill>
                  <a:srgbClr val="000000"/>
                </a:solidFill>
                <a:latin typeface="Arial" panose="020B0604020202020204" pitchFamily="34" charset="0"/>
              </a:rPr>
              <a:t>akibat</a:t>
            </a:r>
            <a:r>
              <a:rPr lang="en-MY" sz="3600" dirty="0">
                <a:solidFill>
                  <a:srgbClr val="000000"/>
                </a:solidFill>
                <a:latin typeface="Arial" panose="020B0604020202020204" pitchFamily="34" charset="0"/>
              </a:rPr>
              <a:t> </a:t>
            </a:r>
            <a:r>
              <a:rPr lang="en-MY" sz="3600" dirty="0" smtClean="0">
                <a:solidFill>
                  <a:srgbClr val="000000"/>
                </a:solidFill>
                <a:latin typeface="Arial" panose="020B0604020202020204" pitchFamily="34" charset="0"/>
              </a:rPr>
              <a:t> </a:t>
            </a:r>
          </a:p>
          <a:p>
            <a:r>
              <a:rPr lang="en-MY" sz="3600" dirty="0">
                <a:solidFill>
                  <a:srgbClr val="000000"/>
                </a:solidFill>
                <a:latin typeface="Arial" panose="020B0604020202020204" pitchFamily="34" charset="0"/>
              </a:rPr>
              <a:t> </a:t>
            </a:r>
            <a:r>
              <a:rPr lang="en-MY" sz="3600" dirty="0" smtClean="0">
                <a:solidFill>
                  <a:srgbClr val="000000"/>
                </a:solidFill>
                <a:latin typeface="Arial" panose="020B0604020202020204" pitchFamily="34" charset="0"/>
              </a:rPr>
              <a:t> </a:t>
            </a:r>
            <a:r>
              <a:rPr lang="en-MY" sz="3600" dirty="0" err="1" smtClean="0">
                <a:solidFill>
                  <a:srgbClr val="000000"/>
                </a:solidFill>
                <a:latin typeface="Arial" panose="020B0604020202020204" pitchFamily="34" charset="0"/>
              </a:rPr>
              <a:t>kemalangan</a:t>
            </a:r>
            <a:r>
              <a:rPr lang="en-MY" sz="3600" dirty="0" smtClean="0">
                <a:solidFill>
                  <a:srgbClr val="000000"/>
                </a:solidFill>
                <a:latin typeface="Arial" panose="020B0604020202020204" pitchFamily="34" charset="0"/>
              </a:rPr>
              <a:t> </a:t>
            </a:r>
            <a:endParaRPr lang="en-MY" sz="3600" dirty="0">
              <a:solidFill>
                <a:srgbClr val="000000"/>
              </a:solidFill>
              <a:latin typeface="Arial" panose="020B0604020202020204" pitchFamily="34" charset="0"/>
            </a:endParaRPr>
          </a:p>
          <a:p>
            <a:r>
              <a:rPr lang="en-MY" sz="3600" dirty="0">
                <a:solidFill>
                  <a:srgbClr val="000000"/>
                </a:solidFill>
                <a:latin typeface="Arial" panose="020B0604020202020204" pitchFamily="34" charset="0"/>
              </a:rPr>
              <a:t>• </a:t>
            </a:r>
            <a:r>
              <a:rPr lang="en-MY" sz="3600" dirty="0" err="1">
                <a:solidFill>
                  <a:srgbClr val="000000"/>
                </a:solidFill>
                <a:latin typeface="Arial" panose="020B0604020202020204" pitchFamily="34" charset="0"/>
              </a:rPr>
              <a:t>Mengelak</a:t>
            </a:r>
            <a:r>
              <a:rPr lang="en-MY" sz="3600" dirty="0">
                <a:solidFill>
                  <a:srgbClr val="000000"/>
                </a:solidFill>
                <a:latin typeface="Arial" panose="020B0604020202020204" pitchFamily="34" charset="0"/>
              </a:rPr>
              <a:t> </a:t>
            </a:r>
            <a:r>
              <a:rPr lang="en-MY" sz="3600" b="1" dirty="0" err="1">
                <a:solidFill>
                  <a:srgbClr val="C00000"/>
                </a:solidFill>
                <a:latin typeface="Arial" panose="020B0604020202020204" pitchFamily="34" charset="0"/>
              </a:rPr>
              <a:t>kos</a:t>
            </a:r>
            <a:r>
              <a:rPr lang="en-MY" sz="3600" b="1" dirty="0">
                <a:solidFill>
                  <a:srgbClr val="C00000"/>
                </a:solidFill>
                <a:latin typeface="Arial" panose="020B0604020202020204" pitchFamily="34" charset="0"/>
              </a:rPr>
              <a:t> </a:t>
            </a:r>
            <a:r>
              <a:rPr lang="en-MY" sz="3600" b="1" dirty="0" err="1">
                <a:solidFill>
                  <a:srgbClr val="C00000"/>
                </a:solidFill>
                <a:latin typeface="Arial" panose="020B0604020202020204" pitchFamily="34" charset="0"/>
              </a:rPr>
              <a:t>pengendalian</a:t>
            </a:r>
            <a:r>
              <a:rPr lang="en-MY" sz="3600" b="1" dirty="0">
                <a:solidFill>
                  <a:srgbClr val="C00000"/>
                </a:solidFill>
                <a:latin typeface="Arial" panose="020B0604020202020204" pitchFamily="34" charset="0"/>
              </a:rPr>
              <a:t> </a:t>
            </a:r>
            <a:r>
              <a:rPr lang="en-MY" sz="3600" b="1" dirty="0" err="1">
                <a:solidFill>
                  <a:srgbClr val="C00000"/>
                </a:solidFill>
                <a:latin typeface="Arial" panose="020B0604020202020204" pitchFamily="34" charset="0"/>
              </a:rPr>
              <a:t>kemalangan</a:t>
            </a:r>
            <a:r>
              <a:rPr lang="en-MY" sz="3600" b="1" dirty="0">
                <a:solidFill>
                  <a:srgbClr val="C00000"/>
                </a:solidFill>
                <a:latin typeface="Arial" panose="020B0604020202020204" pitchFamily="34" charset="0"/>
              </a:rPr>
              <a:t> </a:t>
            </a:r>
          </a:p>
          <a:p>
            <a:r>
              <a:rPr lang="en-MY" sz="3600" dirty="0">
                <a:solidFill>
                  <a:srgbClr val="000000"/>
                </a:solidFill>
                <a:latin typeface="Arial" panose="020B0604020202020204" pitchFamily="34" charset="0"/>
              </a:rPr>
              <a:t>• </a:t>
            </a:r>
            <a:r>
              <a:rPr lang="en-MY" sz="3600" dirty="0" err="1">
                <a:solidFill>
                  <a:srgbClr val="000000"/>
                </a:solidFill>
                <a:latin typeface="Arial" panose="020B0604020202020204" pitchFamily="34" charset="0"/>
              </a:rPr>
              <a:t>Mengelak</a:t>
            </a:r>
            <a:r>
              <a:rPr lang="en-MY" sz="3600" dirty="0">
                <a:solidFill>
                  <a:srgbClr val="000000"/>
                </a:solidFill>
                <a:latin typeface="Arial" panose="020B0604020202020204" pitchFamily="34" charset="0"/>
              </a:rPr>
              <a:t> </a:t>
            </a:r>
            <a:r>
              <a:rPr lang="en-MY" sz="3600" b="1" dirty="0" err="1">
                <a:solidFill>
                  <a:srgbClr val="C00000"/>
                </a:solidFill>
                <a:latin typeface="Arial" panose="020B0604020202020204" pitchFamily="34" charset="0"/>
              </a:rPr>
              <a:t>kemusnahan</a:t>
            </a:r>
            <a:r>
              <a:rPr lang="en-MY" sz="3600" b="1" dirty="0">
                <a:solidFill>
                  <a:srgbClr val="C00000"/>
                </a:solidFill>
                <a:latin typeface="Arial" panose="020B0604020202020204" pitchFamily="34" charset="0"/>
              </a:rPr>
              <a:t> </a:t>
            </a:r>
            <a:r>
              <a:rPr lang="en-MY" sz="3600" b="1" dirty="0" err="1">
                <a:solidFill>
                  <a:srgbClr val="C00000"/>
                </a:solidFill>
                <a:latin typeface="Arial" panose="020B0604020202020204" pitchFamily="34" charset="0"/>
              </a:rPr>
              <a:t>harta</a:t>
            </a:r>
            <a:r>
              <a:rPr lang="en-MY" sz="3600" b="1" dirty="0">
                <a:solidFill>
                  <a:srgbClr val="C00000"/>
                </a:solidFill>
                <a:latin typeface="Arial" panose="020B0604020202020204" pitchFamily="34" charset="0"/>
              </a:rPr>
              <a:t> </a:t>
            </a:r>
            <a:r>
              <a:rPr lang="en-MY" sz="3600" b="1" dirty="0" err="1">
                <a:solidFill>
                  <a:srgbClr val="C00000"/>
                </a:solidFill>
                <a:latin typeface="Arial" panose="020B0604020202020204" pitchFamily="34" charset="0"/>
              </a:rPr>
              <a:t>benda</a:t>
            </a:r>
            <a:r>
              <a:rPr lang="en-MY" sz="3600" b="1" dirty="0">
                <a:solidFill>
                  <a:srgbClr val="C00000"/>
                </a:solidFill>
                <a:latin typeface="Arial" panose="020B0604020202020204" pitchFamily="34" charset="0"/>
              </a:rPr>
              <a:t> </a:t>
            </a:r>
          </a:p>
        </p:txBody>
      </p:sp>
    </p:spTree>
    <p:extLst>
      <p:ext uri="{BB962C8B-B14F-4D97-AF65-F5344CB8AC3E}">
        <p14:creationId xmlns:p14="http://schemas.microsoft.com/office/powerpoint/2010/main" val="31180704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08787" y="4233908"/>
            <a:ext cx="6096000" cy="1754326"/>
          </a:xfrm>
          <a:prstGeom prst="rect">
            <a:avLst/>
          </a:prstGeom>
          <a:solidFill>
            <a:schemeClr val="bg1"/>
          </a:solidFill>
          <a:effectLst>
            <a:outerShdw blurRad="50800" dist="38100" algn="l" rotWithShape="0">
              <a:prstClr val="black">
                <a:alpha val="40000"/>
              </a:prstClr>
            </a:outerShdw>
          </a:effectLst>
        </p:spPr>
        <p:txBody>
          <a:bodyPr>
            <a:spAutoFit/>
          </a:bodyPr>
          <a:lstStyle/>
          <a:p>
            <a:r>
              <a:rPr lang="en-MY" sz="3600" b="1" dirty="0">
                <a:solidFill>
                  <a:srgbClr val="000000"/>
                </a:solidFill>
                <a:effectLst>
                  <a:glow rad="1041400">
                    <a:schemeClr val="accent1">
                      <a:alpha val="37000"/>
                    </a:schemeClr>
                  </a:glow>
                </a:effectLst>
                <a:latin typeface="Times New Roman" panose="02020603050405020304" pitchFamily="18" charset="0"/>
              </a:rPr>
              <a:t>KKP UNTUK KESEJAHTERAAN KITA </a:t>
            </a:r>
            <a:endParaRPr lang="en-MY" sz="3600" b="1" dirty="0" smtClean="0">
              <a:solidFill>
                <a:srgbClr val="000000"/>
              </a:solidFill>
              <a:effectLst>
                <a:glow rad="1041400">
                  <a:schemeClr val="accent1">
                    <a:alpha val="37000"/>
                  </a:schemeClr>
                </a:glow>
              </a:effectLst>
              <a:latin typeface="Times New Roman" panose="02020603050405020304" pitchFamily="18" charset="0"/>
            </a:endParaRPr>
          </a:p>
          <a:p>
            <a:r>
              <a:rPr lang="en-MY" sz="3600" i="1" dirty="0" smtClean="0">
                <a:solidFill>
                  <a:srgbClr val="000000"/>
                </a:solidFill>
                <a:effectLst>
                  <a:glow rad="1041400">
                    <a:schemeClr val="accent1">
                      <a:alpha val="37000"/>
                    </a:schemeClr>
                  </a:glow>
                </a:effectLst>
                <a:latin typeface="Times New Roman" panose="02020603050405020304" pitchFamily="18" charset="0"/>
              </a:rPr>
              <a:t>OSH </a:t>
            </a:r>
            <a:r>
              <a:rPr lang="en-MY" sz="3600" i="1" dirty="0">
                <a:solidFill>
                  <a:srgbClr val="000000"/>
                </a:solidFill>
                <a:effectLst>
                  <a:glow rad="1041400">
                    <a:schemeClr val="accent1">
                      <a:alpha val="37000"/>
                    </a:schemeClr>
                  </a:glow>
                </a:effectLst>
                <a:latin typeface="Times New Roman" panose="02020603050405020304" pitchFamily="18" charset="0"/>
              </a:rPr>
              <a:t>FOR OUR WELL BEING </a:t>
            </a:r>
            <a:endParaRPr lang="en-MY" sz="3600" dirty="0">
              <a:effectLst>
                <a:glow rad="1041400">
                  <a:schemeClr val="accent1">
                    <a:alpha val="37000"/>
                  </a:schemeClr>
                </a:glow>
              </a:effectLst>
            </a:endParaRPr>
          </a:p>
        </p:txBody>
      </p:sp>
      <p:sp>
        <p:nvSpPr>
          <p:cNvPr id="3" name="Rectangle 2"/>
          <p:cNvSpPr/>
          <p:nvPr/>
        </p:nvSpPr>
        <p:spPr>
          <a:xfrm>
            <a:off x="228565" y="3685602"/>
            <a:ext cx="6339945" cy="1323439"/>
          </a:xfrm>
          <a:prstGeom prst="rect">
            <a:avLst/>
          </a:prstGeom>
          <a:solidFill>
            <a:schemeClr val="accent3">
              <a:lumMod val="60000"/>
              <a:lumOff val="40000"/>
            </a:schemeClr>
          </a:solidFill>
          <a:effectLst>
            <a:outerShdw blurRad="50800" dist="38100" dir="16200000" rotWithShape="0">
              <a:prstClr val="black">
                <a:alpha val="40000"/>
              </a:prstClr>
            </a:outerShdw>
          </a:effectLst>
          <a:scene3d>
            <a:camera prst="orthographicFront"/>
            <a:lightRig rig="threePt" dir="t"/>
          </a:scene3d>
          <a:sp3d>
            <a:bevelT w="114300" prst="artDeco"/>
          </a:sp3d>
        </p:spPr>
        <p:txBody>
          <a:bodyPr wrap="square">
            <a:spAutoFit/>
          </a:bodyPr>
          <a:lstStyle/>
          <a:p>
            <a:r>
              <a:rPr lang="en-MY" sz="4000" i="1" dirty="0" smtClean="0">
                <a:solidFill>
                  <a:srgbClr val="000000"/>
                </a:solidFill>
                <a:latin typeface="Arial" panose="020B0604020202020204" pitchFamily="34" charset="0"/>
              </a:rPr>
              <a:t>TRANSFORMING </a:t>
            </a:r>
            <a:r>
              <a:rPr lang="en-MY" sz="4000" i="1" dirty="0">
                <a:solidFill>
                  <a:srgbClr val="000000"/>
                </a:solidFill>
                <a:latin typeface="Arial" panose="020B0604020202020204" pitchFamily="34" charset="0"/>
              </a:rPr>
              <a:t>OSH –“PREVENTIVE CULTURE” </a:t>
            </a:r>
            <a:endParaRPr lang="en-MY" sz="4000" dirty="0"/>
          </a:p>
        </p:txBody>
      </p:sp>
      <p:grpSp>
        <p:nvGrpSpPr>
          <p:cNvPr id="5" name="Group 4"/>
          <p:cNvGrpSpPr/>
          <p:nvPr/>
        </p:nvGrpSpPr>
        <p:grpSpPr>
          <a:xfrm>
            <a:off x="8706458" y="430202"/>
            <a:ext cx="2626577" cy="3529553"/>
            <a:chOff x="7788658" y="425026"/>
            <a:chExt cx="3790905" cy="4561088"/>
          </a:xfrm>
        </p:grpSpPr>
        <p:sp>
          <p:nvSpPr>
            <p:cNvPr id="6" name="Moon 5"/>
            <p:cNvSpPr/>
            <p:nvPr/>
          </p:nvSpPr>
          <p:spPr>
            <a:xfrm rot="17807991">
              <a:off x="7014246" y="1199438"/>
              <a:ext cx="4561088" cy="3012264"/>
            </a:xfrm>
            <a:prstGeom prst="moon">
              <a:avLst>
                <a:gd name="adj" fmla="val 32477"/>
              </a:avLst>
            </a:prstGeom>
            <a:solidFill>
              <a:srgbClr val="06903E"/>
            </a:solidFill>
            <a:ln w="762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grpSp>
          <p:nvGrpSpPr>
            <p:cNvPr id="7" name="Group 6"/>
            <p:cNvGrpSpPr/>
            <p:nvPr/>
          </p:nvGrpSpPr>
          <p:grpSpPr>
            <a:xfrm>
              <a:off x="8346664" y="518217"/>
              <a:ext cx="3232899" cy="3797837"/>
              <a:chOff x="8346664" y="518217"/>
              <a:chExt cx="3232899" cy="3797837"/>
            </a:xfrm>
          </p:grpSpPr>
          <p:sp>
            <p:nvSpPr>
              <p:cNvPr id="8" name="Moon 7"/>
              <p:cNvSpPr/>
              <p:nvPr/>
            </p:nvSpPr>
            <p:spPr>
              <a:xfrm rot="6317710">
                <a:off x="9038966" y="1826335"/>
                <a:ext cx="1404529" cy="440965"/>
              </a:xfrm>
              <a:prstGeom prst="moon">
                <a:avLst>
                  <a:gd name="adj" fmla="val 21667"/>
                </a:avLst>
              </a:prstGeom>
              <a:gradFill flip="none" rotWithShape="1">
                <a:gsLst>
                  <a:gs pos="0">
                    <a:srgbClr val="A1FDC6">
                      <a:shade val="30000"/>
                      <a:satMod val="115000"/>
                    </a:srgbClr>
                  </a:gs>
                  <a:gs pos="50000">
                    <a:srgbClr val="A1FDC6">
                      <a:shade val="67500"/>
                      <a:satMod val="115000"/>
                    </a:srgbClr>
                  </a:gs>
                  <a:gs pos="100000">
                    <a:srgbClr val="A1FDC6">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9" name="Oval 8"/>
              <p:cNvSpPr/>
              <p:nvPr/>
            </p:nvSpPr>
            <p:spPr>
              <a:xfrm rot="11619454">
                <a:off x="9726699" y="1749514"/>
                <a:ext cx="180918" cy="279876"/>
              </a:xfrm>
              <a:prstGeom prst="ellipse">
                <a:avLst/>
              </a:prstGeom>
              <a:solidFill>
                <a:srgbClr val="92E2A9"/>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0" name="Moon 9"/>
              <p:cNvSpPr/>
              <p:nvPr/>
            </p:nvSpPr>
            <p:spPr>
              <a:xfrm rot="8812075">
                <a:off x="9304441" y="2106881"/>
                <a:ext cx="1391803" cy="487763"/>
              </a:xfrm>
              <a:prstGeom prst="moon">
                <a:avLst>
                  <a:gd name="adj" fmla="val 21667"/>
                </a:avLst>
              </a:prstGeom>
              <a:gradFill flip="none" rotWithShape="1">
                <a:gsLst>
                  <a:gs pos="0">
                    <a:srgbClr val="70FCA9">
                      <a:shade val="30000"/>
                      <a:satMod val="115000"/>
                    </a:srgbClr>
                  </a:gs>
                  <a:gs pos="50000">
                    <a:srgbClr val="70FCA9">
                      <a:shade val="67500"/>
                      <a:satMod val="115000"/>
                    </a:srgbClr>
                  </a:gs>
                  <a:gs pos="100000">
                    <a:srgbClr val="70FCA9">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1" name="Oval 10"/>
              <p:cNvSpPr/>
              <p:nvPr/>
            </p:nvSpPr>
            <p:spPr>
              <a:xfrm rot="14614402">
                <a:off x="10005837" y="2081022"/>
                <a:ext cx="248967" cy="387004"/>
              </a:xfrm>
              <a:prstGeom prst="ellipse">
                <a:avLst/>
              </a:prstGeom>
              <a:solidFill>
                <a:srgbClr val="7BDB96"/>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2" name="Moon 11"/>
              <p:cNvSpPr/>
              <p:nvPr/>
            </p:nvSpPr>
            <p:spPr>
              <a:xfrm rot="11890964">
                <a:off x="9205556" y="2627281"/>
                <a:ext cx="1218703" cy="517276"/>
              </a:xfrm>
              <a:prstGeom prst="moon">
                <a:avLst>
                  <a:gd name="adj" fmla="val 25500"/>
                </a:avLst>
              </a:prstGeom>
              <a:gradFill flip="none" rotWithShape="1">
                <a:gsLst>
                  <a:gs pos="0">
                    <a:srgbClr val="4BFB92">
                      <a:shade val="30000"/>
                      <a:satMod val="115000"/>
                    </a:srgbClr>
                  </a:gs>
                  <a:gs pos="50000">
                    <a:srgbClr val="4BFB92">
                      <a:shade val="67500"/>
                      <a:satMod val="115000"/>
                    </a:srgbClr>
                  </a:gs>
                  <a:gs pos="100000">
                    <a:srgbClr val="4BFB92">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3" name="Oval 12"/>
              <p:cNvSpPr/>
              <p:nvPr/>
            </p:nvSpPr>
            <p:spPr>
              <a:xfrm rot="17626007">
                <a:off x="9820538" y="2769022"/>
                <a:ext cx="162198" cy="371514"/>
              </a:xfrm>
              <a:prstGeom prst="ellipse">
                <a:avLst/>
              </a:prstGeom>
              <a:solidFill>
                <a:srgbClr val="59D37C"/>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4" name="Moon 13"/>
              <p:cNvSpPr/>
              <p:nvPr/>
            </p:nvSpPr>
            <p:spPr>
              <a:xfrm rot="14621543">
                <a:off x="8599281" y="2873428"/>
                <a:ext cx="1487596" cy="875903"/>
              </a:xfrm>
              <a:prstGeom prst="moon">
                <a:avLst>
                  <a:gd name="adj" fmla="val 27280"/>
                </a:avLst>
              </a:prstGeom>
              <a:gradFill flip="none" rotWithShape="1">
                <a:gsLst>
                  <a:gs pos="0">
                    <a:srgbClr val="31FB83">
                      <a:shade val="30000"/>
                      <a:satMod val="115000"/>
                    </a:srgbClr>
                  </a:gs>
                  <a:gs pos="50000">
                    <a:srgbClr val="31FB83">
                      <a:shade val="67500"/>
                      <a:satMod val="115000"/>
                    </a:srgbClr>
                  </a:gs>
                  <a:gs pos="100000">
                    <a:srgbClr val="31FB83">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5" name="Oval 14"/>
              <p:cNvSpPr/>
              <p:nvPr/>
            </p:nvSpPr>
            <p:spPr>
              <a:xfrm rot="19741877">
                <a:off x="9202366" y="3142909"/>
                <a:ext cx="280288" cy="463962"/>
              </a:xfrm>
              <a:prstGeom prst="ellipse">
                <a:avLst/>
              </a:prstGeom>
              <a:solidFill>
                <a:srgbClr val="36C860"/>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6" name="Moon 15"/>
              <p:cNvSpPr/>
              <p:nvPr/>
            </p:nvSpPr>
            <p:spPr>
              <a:xfrm rot="17296746">
                <a:off x="7580187" y="2756702"/>
                <a:ext cx="2325829" cy="792875"/>
              </a:xfrm>
              <a:prstGeom prst="moon">
                <a:avLst>
                  <a:gd name="adj" fmla="val 25120"/>
                </a:avLst>
              </a:prstGeom>
              <a:gradFill flip="none" rotWithShape="1">
                <a:gsLst>
                  <a:gs pos="0">
                    <a:srgbClr val="05E961">
                      <a:shade val="30000"/>
                      <a:satMod val="115000"/>
                    </a:srgbClr>
                  </a:gs>
                  <a:gs pos="50000">
                    <a:srgbClr val="05E961">
                      <a:shade val="67500"/>
                      <a:satMod val="115000"/>
                    </a:srgbClr>
                  </a:gs>
                  <a:gs pos="100000">
                    <a:srgbClr val="05E961">
                      <a:shade val="100000"/>
                      <a:satMod val="115000"/>
                    </a:srgbClr>
                  </a:gs>
                </a:gsLst>
                <a:path path="circle">
                  <a:fillToRect l="50000" t="50000" r="50000" b="50000"/>
                </a:path>
                <a:tileRect/>
              </a:gradFill>
              <a:ln>
                <a:solidFill>
                  <a:srgbClr val="00EA5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7" name="Rectangle 16"/>
              <p:cNvSpPr/>
              <p:nvPr/>
            </p:nvSpPr>
            <p:spPr>
              <a:xfrm>
                <a:off x="8445844" y="1579139"/>
                <a:ext cx="1321164" cy="1232951"/>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ln w="0"/>
                    <a:effectLst>
                      <a:outerShdw blurRad="38100" dist="19050" dir="2700000" algn="tl" rotWithShape="0">
                        <a:schemeClr val="dk1">
                          <a:alpha val="40000"/>
                        </a:schemeClr>
                      </a:outerShdw>
                    </a:effectLst>
                  </a:rPr>
                  <a:t>SAFE</a:t>
                </a:r>
                <a:r>
                  <a:rPr lang="en-US" sz="1400" baseline="0" dirty="0">
                    <a:ln w="0"/>
                    <a:effectLst>
                      <a:outerShdw blurRad="38100" dist="19050" dir="2700000" algn="tl" rotWithShape="0">
                        <a:schemeClr val="dk1">
                          <a:alpha val="40000"/>
                        </a:schemeClr>
                      </a:outerShdw>
                    </a:effectLst>
                  </a:rPr>
                  <a:t> AND </a:t>
                </a:r>
              </a:p>
              <a:p>
                <a:pPr algn="ctr"/>
                <a:r>
                  <a:rPr lang="en-US" sz="1400" baseline="0" dirty="0">
                    <a:ln w="0"/>
                    <a:effectLst>
                      <a:outerShdw blurRad="38100" dist="19050" dir="2700000" algn="tl" rotWithShape="0">
                        <a:schemeClr val="dk1">
                          <a:alpha val="40000"/>
                        </a:schemeClr>
                      </a:outerShdw>
                    </a:effectLst>
                  </a:rPr>
                  <a:t>HEALTHY </a:t>
                </a:r>
              </a:p>
              <a:p>
                <a:pPr algn="ctr"/>
                <a:r>
                  <a:rPr lang="en-US" sz="1400" baseline="0" dirty="0">
                    <a:ln w="0"/>
                    <a:effectLst>
                      <a:outerShdw blurRad="38100" dist="19050" dir="2700000" algn="tl" rotWithShape="0">
                        <a:schemeClr val="dk1">
                          <a:alpha val="40000"/>
                        </a:schemeClr>
                      </a:outerShdw>
                    </a:effectLst>
                  </a:rPr>
                  <a:t>WORK </a:t>
                </a:r>
              </a:p>
              <a:p>
                <a:pPr algn="ctr"/>
                <a:r>
                  <a:rPr lang="en-US" sz="1400" baseline="0" dirty="0">
                    <a:ln w="0"/>
                    <a:effectLst>
                      <a:outerShdw blurRad="38100" dist="19050" dir="2700000" algn="tl" rotWithShape="0">
                        <a:schemeClr val="dk1">
                          <a:alpha val="40000"/>
                        </a:schemeClr>
                      </a:outerShdw>
                    </a:effectLst>
                  </a:rPr>
                  <a:t>CULTURE</a:t>
                </a:r>
                <a:endParaRPr lang="en-US" sz="1400" dirty="0">
                  <a:ln w="0"/>
                  <a:effectLst>
                    <a:outerShdw blurRad="38100" dist="19050" dir="2700000" algn="tl" rotWithShape="0">
                      <a:schemeClr val="dk1">
                        <a:alpha val="40000"/>
                      </a:schemeClr>
                    </a:outerShdw>
                  </a:effectLst>
                </a:endParaRPr>
              </a:p>
            </p:txBody>
          </p:sp>
          <p:sp>
            <p:nvSpPr>
              <p:cNvPr id="18" name="Rectangle 17"/>
              <p:cNvSpPr/>
              <p:nvPr/>
            </p:nvSpPr>
            <p:spPr>
              <a:xfrm>
                <a:off x="8958016" y="947216"/>
                <a:ext cx="2621547" cy="375845"/>
              </a:xfrm>
              <a:prstGeom prst="rect">
                <a:avLst/>
              </a:prstGeom>
              <a:solidFill>
                <a:schemeClr val="tx2">
                  <a:lumMod val="50000"/>
                </a:schemeClr>
              </a:solidFill>
              <a:effectLst>
                <a:reflection blurRad="6350" stA="50000" endA="300" endPos="38500" dist="50800" dir="5400000" sy="-100000" algn="bl" rotWithShape="0"/>
              </a:effectLst>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cap="none" spc="50" dirty="0">
                    <a:ln w="9525" cmpd="sng">
                      <a:solidFill>
                        <a:schemeClr val="accent1"/>
                      </a:solidFill>
                      <a:prstDash val="solid"/>
                    </a:ln>
                    <a:solidFill>
                      <a:srgbClr val="70AD47">
                        <a:tint val="1000"/>
                      </a:srgbClr>
                    </a:solidFill>
                    <a:effectLst>
                      <a:glow rad="38100">
                        <a:schemeClr val="accent1">
                          <a:alpha val="40000"/>
                        </a:schemeClr>
                      </a:glow>
                    </a:effectLst>
                  </a:rPr>
                  <a:t>TRANSFORMING OSH</a:t>
                </a:r>
              </a:p>
            </p:txBody>
          </p:sp>
          <p:sp>
            <p:nvSpPr>
              <p:cNvPr id="19" name="Rectangle 18"/>
              <p:cNvSpPr/>
              <p:nvPr/>
            </p:nvSpPr>
            <p:spPr>
              <a:xfrm>
                <a:off x="9150692" y="518217"/>
                <a:ext cx="2153656" cy="404083"/>
              </a:xfrm>
              <a:prstGeom prst="rect">
                <a:avLst/>
              </a:prstGeom>
              <a:solidFill>
                <a:schemeClr val="tx2">
                  <a:lumMod val="50000"/>
                </a:schemeClr>
              </a:solidFill>
              <a:ln>
                <a:solidFill>
                  <a:schemeClr val="bg1"/>
                </a:solidFill>
              </a:ln>
              <a:effectLst>
                <a:reflection blurRad="6350" stA="50000" endA="300" endPos="38500" dist="50800" dir="5400000" sy="-100000" algn="bl" rotWithShape="0"/>
              </a:effectLst>
              <a:scene3d>
                <a:camera prst="orthographicFront"/>
                <a:lightRig rig="threePt" dir="t"/>
              </a:scene3d>
              <a:sp3d>
                <a:bevelT prst="slope"/>
              </a:sp3d>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OSHMP 2020</a:t>
                </a:r>
                <a:endParaRPr lang="en-US" sz="1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0" name="Oval 19"/>
              <p:cNvSpPr/>
              <p:nvPr/>
            </p:nvSpPr>
            <p:spPr>
              <a:xfrm rot="1148662">
                <a:off x="8553323" y="2964069"/>
                <a:ext cx="301523" cy="573855"/>
              </a:xfrm>
              <a:prstGeom prst="ellipse">
                <a:avLst/>
              </a:prstGeom>
              <a:solidFill>
                <a:srgbClr val="36C860"/>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grpSp>
      </p:grpSp>
      <p:sp>
        <p:nvSpPr>
          <p:cNvPr id="21" name="Rectangle 20"/>
          <p:cNvSpPr/>
          <p:nvPr/>
        </p:nvSpPr>
        <p:spPr>
          <a:xfrm>
            <a:off x="467403" y="2029339"/>
            <a:ext cx="2405974" cy="1384995"/>
          </a:xfrm>
          <a:prstGeom prst="rect">
            <a:avLst/>
          </a:prstGeom>
          <a:solidFill>
            <a:schemeClr val="accent3">
              <a:lumMod val="60000"/>
              <a:lumOff val="40000"/>
            </a:schemeClr>
          </a:solidFill>
          <a:effectLst>
            <a:glow rad="101600">
              <a:schemeClr val="accent2">
                <a:satMod val="175000"/>
                <a:alpha val="40000"/>
              </a:schemeClr>
            </a:glow>
          </a:effectLst>
          <a:scene3d>
            <a:camera prst="orthographicFront"/>
            <a:lightRig rig="threePt" dir="t"/>
          </a:scene3d>
          <a:sp3d>
            <a:bevelT/>
          </a:sp3d>
        </p:spPr>
        <p:txBody>
          <a:bodyPr wrap="square">
            <a:spAutoFit/>
          </a:bodyPr>
          <a:lstStyle/>
          <a:p>
            <a:pPr algn="ctr"/>
            <a:r>
              <a:rPr lang="en-MY" sz="2800" b="1" dirty="0" smtClean="0">
                <a:solidFill>
                  <a:schemeClr val="accent4">
                    <a:lumMod val="50000"/>
                  </a:schemeClr>
                </a:solidFill>
                <a:latin typeface="Arial" panose="020B0604020202020204" pitchFamily="34" charset="0"/>
              </a:rPr>
              <a:t>QUALITY OF WORKING LIFE</a:t>
            </a:r>
            <a:endParaRPr lang="en-MY" sz="2800" dirty="0">
              <a:solidFill>
                <a:schemeClr val="accent4">
                  <a:lumMod val="50000"/>
                </a:schemeClr>
              </a:solidFill>
            </a:endParaRPr>
          </a:p>
        </p:txBody>
      </p:sp>
      <p:sp>
        <p:nvSpPr>
          <p:cNvPr id="22" name="Rectangle 21"/>
          <p:cNvSpPr/>
          <p:nvPr/>
        </p:nvSpPr>
        <p:spPr>
          <a:xfrm>
            <a:off x="2388053" y="658665"/>
            <a:ext cx="1779686" cy="954107"/>
          </a:xfrm>
          <a:prstGeom prst="rect">
            <a:avLst/>
          </a:prstGeom>
          <a:solidFill>
            <a:schemeClr val="accent3">
              <a:lumMod val="60000"/>
              <a:lumOff val="40000"/>
            </a:schemeClr>
          </a:solidFill>
          <a:effectLst>
            <a:glow rad="228600">
              <a:schemeClr val="accent2">
                <a:satMod val="175000"/>
                <a:alpha val="40000"/>
              </a:schemeClr>
            </a:glow>
          </a:effectLst>
          <a:scene3d>
            <a:camera prst="orthographicFront"/>
            <a:lightRig rig="threePt" dir="t"/>
          </a:scene3d>
          <a:sp3d>
            <a:bevelT/>
          </a:sp3d>
        </p:spPr>
        <p:txBody>
          <a:bodyPr wrap="square">
            <a:spAutoFit/>
          </a:bodyPr>
          <a:lstStyle/>
          <a:p>
            <a:pPr algn="ctr"/>
            <a:r>
              <a:rPr lang="en-MY" sz="2800" b="1" dirty="0" smtClean="0">
                <a:solidFill>
                  <a:schemeClr val="accent4">
                    <a:lumMod val="50000"/>
                  </a:schemeClr>
                </a:solidFill>
                <a:latin typeface="Arial" panose="020B0604020202020204" pitchFamily="34" charset="0"/>
              </a:rPr>
              <a:t>QUALITY OF LIFE</a:t>
            </a:r>
            <a:endParaRPr lang="en-MY" sz="2800" dirty="0">
              <a:solidFill>
                <a:schemeClr val="accent4">
                  <a:lumMod val="50000"/>
                </a:schemeClr>
              </a:solidFill>
            </a:endParaRPr>
          </a:p>
        </p:txBody>
      </p:sp>
      <p:sp>
        <p:nvSpPr>
          <p:cNvPr id="23" name="Rectangle 22"/>
          <p:cNvSpPr/>
          <p:nvPr/>
        </p:nvSpPr>
        <p:spPr>
          <a:xfrm>
            <a:off x="3443438" y="2560568"/>
            <a:ext cx="2884224" cy="523220"/>
          </a:xfrm>
          <a:prstGeom prst="rect">
            <a:avLst/>
          </a:prstGeom>
          <a:solidFill>
            <a:schemeClr val="accent3">
              <a:lumMod val="60000"/>
              <a:lumOff val="40000"/>
            </a:schemeClr>
          </a:solidFill>
          <a:effectLst>
            <a:glow rad="101600">
              <a:schemeClr val="accent2">
                <a:satMod val="175000"/>
                <a:alpha val="40000"/>
              </a:schemeClr>
            </a:glow>
          </a:effectLst>
          <a:scene3d>
            <a:camera prst="orthographicFront"/>
            <a:lightRig rig="threePt" dir="t"/>
          </a:scene3d>
          <a:sp3d>
            <a:bevelT/>
          </a:sp3d>
        </p:spPr>
        <p:txBody>
          <a:bodyPr wrap="square">
            <a:spAutoFit/>
          </a:bodyPr>
          <a:lstStyle/>
          <a:p>
            <a:pPr algn="ctr"/>
            <a:r>
              <a:rPr lang="en-MY" sz="2800" b="1" dirty="0" smtClean="0">
                <a:solidFill>
                  <a:schemeClr val="accent4">
                    <a:lumMod val="50000"/>
                  </a:schemeClr>
                </a:solidFill>
                <a:latin typeface="Arial" panose="020B0604020202020204" pitchFamily="34" charset="0"/>
              </a:rPr>
              <a:t>PRODUCTIVITY</a:t>
            </a:r>
            <a:endParaRPr lang="en-MY" sz="2800" dirty="0">
              <a:solidFill>
                <a:schemeClr val="accent4">
                  <a:lumMod val="50000"/>
                </a:schemeClr>
              </a:solidFill>
            </a:endParaRPr>
          </a:p>
        </p:txBody>
      </p:sp>
    </p:spTree>
    <p:extLst>
      <p:ext uri="{BB962C8B-B14F-4D97-AF65-F5344CB8AC3E}">
        <p14:creationId xmlns:p14="http://schemas.microsoft.com/office/powerpoint/2010/main" val="197344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triped Right Arrow 11"/>
          <p:cNvSpPr/>
          <p:nvPr/>
        </p:nvSpPr>
        <p:spPr>
          <a:xfrm rot="16200000">
            <a:off x="3616197" y="1433336"/>
            <a:ext cx="4708455" cy="5281467"/>
          </a:xfrm>
          <a:prstGeom prst="stripedRightArrow">
            <a:avLst>
              <a:gd name="adj1" fmla="val 80165"/>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bg1"/>
              </a:solidFill>
            </a:endParaRPr>
          </a:p>
        </p:txBody>
      </p:sp>
      <p:sp>
        <p:nvSpPr>
          <p:cNvPr id="2" name="Rectangle 1"/>
          <p:cNvSpPr/>
          <p:nvPr/>
        </p:nvSpPr>
        <p:spPr>
          <a:xfrm>
            <a:off x="2367501" y="1286455"/>
            <a:ext cx="6669775" cy="584775"/>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fi-FI" sz="3200" b="1" dirty="0" smtClean="0"/>
              <a:t>Indeks </a:t>
            </a:r>
            <a:r>
              <a:rPr lang="fi-FI" sz="3200" b="1" dirty="0"/>
              <a:t>Kesejahteraan Rakyat </a:t>
            </a:r>
            <a:r>
              <a:rPr lang="fi-FI" sz="3200" b="1" dirty="0" smtClean="0"/>
              <a:t>Malaysia</a:t>
            </a:r>
            <a:endParaRPr lang="en-MY" sz="3200" b="1" dirty="0"/>
          </a:p>
        </p:txBody>
      </p:sp>
      <p:sp>
        <p:nvSpPr>
          <p:cNvPr id="4" name="Rectangle 3"/>
          <p:cNvSpPr/>
          <p:nvPr/>
        </p:nvSpPr>
        <p:spPr>
          <a:xfrm>
            <a:off x="4151014" y="3345924"/>
            <a:ext cx="3280000" cy="584775"/>
          </a:xfrm>
          <a:prstGeom prst="rect">
            <a:avLst/>
          </a:prstGeom>
        </p:spPr>
        <p:txBody>
          <a:bodyPr wrap="none">
            <a:spAutoFit/>
          </a:bodyPr>
          <a:lstStyle/>
          <a:p>
            <a:r>
              <a:rPr lang="fi-FI" sz="3200" b="1" dirty="0" smtClean="0">
                <a:solidFill>
                  <a:schemeClr val="bg1"/>
                </a:solidFill>
              </a:rPr>
              <a:t>Persekitaran Kerja</a:t>
            </a:r>
            <a:endParaRPr lang="en-MY" sz="3200" b="1" dirty="0">
              <a:solidFill>
                <a:schemeClr val="bg1"/>
              </a:solidFill>
            </a:endParaRPr>
          </a:p>
        </p:txBody>
      </p:sp>
      <p:sp>
        <p:nvSpPr>
          <p:cNvPr id="5" name="Rectangle 4"/>
          <p:cNvSpPr/>
          <p:nvPr/>
        </p:nvSpPr>
        <p:spPr>
          <a:xfrm>
            <a:off x="4096282" y="3874015"/>
            <a:ext cx="3417449" cy="400110"/>
          </a:xfrm>
          <a:prstGeom prst="rect">
            <a:avLst/>
          </a:prstGeom>
        </p:spPr>
        <p:txBody>
          <a:bodyPr wrap="square">
            <a:spAutoFit/>
          </a:bodyPr>
          <a:lstStyle/>
          <a:p>
            <a:pPr algn="ctr"/>
            <a:r>
              <a:rPr lang="en-MY" sz="2000" b="1" dirty="0">
                <a:solidFill>
                  <a:schemeClr val="bg1"/>
                </a:solidFill>
                <a:latin typeface="AvenirNext LT Pro Bold"/>
              </a:rPr>
              <a:t>1. Trade disputes (-) </a:t>
            </a:r>
            <a:endParaRPr lang="en-MY" sz="2000" dirty="0">
              <a:solidFill>
                <a:schemeClr val="bg1"/>
              </a:solidFill>
              <a:latin typeface="AvenirNext LT Pro Bold"/>
            </a:endParaRPr>
          </a:p>
        </p:txBody>
      </p:sp>
      <p:sp>
        <p:nvSpPr>
          <p:cNvPr id="6" name="Rectangle 5"/>
          <p:cNvSpPr/>
          <p:nvPr/>
        </p:nvSpPr>
        <p:spPr>
          <a:xfrm>
            <a:off x="4084847" y="4256326"/>
            <a:ext cx="3417448" cy="707886"/>
          </a:xfrm>
          <a:prstGeom prst="rect">
            <a:avLst/>
          </a:prstGeom>
        </p:spPr>
        <p:txBody>
          <a:bodyPr wrap="square">
            <a:spAutoFit/>
          </a:bodyPr>
          <a:lstStyle/>
          <a:p>
            <a:pPr algn="ctr"/>
            <a:r>
              <a:rPr lang="en-MY" sz="2000" b="1" dirty="0">
                <a:solidFill>
                  <a:schemeClr val="bg1"/>
                </a:solidFill>
                <a:latin typeface="AvenirNext LT Pro Bold"/>
              </a:rPr>
              <a:t>2. Man-days lost due to industrial action </a:t>
            </a:r>
            <a:r>
              <a:rPr lang="en-MY" sz="2000" b="1" dirty="0" smtClean="0">
                <a:solidFill>
                  <a:schemeClr val="bg1"/>
                </a:solidFill>
                <a:latin typeface="AvenirNext LT Pro Bold"/>
              </a:rPr>
              <a:t>(‘000) (-) </a:t>
            </a:r>
            <a:endParaRPr lang="en-MY" sz="2000" dirty="0">
              <a:solidFill>
                <a:schemeClr val="bg1"/>
              </a:solidFill>
              <a:latin typeface="AvenirNext LT Pro Bold"/>
            </a:endParaRPr>
          </a:p>
        </p:txBody>
      </p:sp>
      <p:sp>
        <p:nvSpPr>
          <p:cNvPr id="7" name="Rectangle 6"/>
          <p:cNvSpPr/>
          <p:nvPr/>
        </p:nvSpPr>
        <p:spPr>
          <a:xfrm>
            <a:off x="4079734" y="4909120"/>
            <a:ext cx="3422561" cy="400110"/>
          </a:xfrm>
          <a:prstGeom prst="rect">
            <a:avLst/>
          </a:prstGeom>
        </p:spPr>
        <p:txBody>
          <a:bodyPr wrap="square">
            <a:spAutoFit/>
          </a:bodyPr>
          <a:lstStyle/>
          <a:p>
            <a:pPr algn="ctr"/>
            <a:r>
              <a:rPr lang="en-MY" sz="2000" b="1" dirty="0">
                <a:solidFill>
                  <a:schemeClr val="bg1"/>
                </a:solidFill>
                <a:latin typeface="AvenirNext LT Pro Bold"/>
              </a:rPr>
              <a:t>3. Industrial accidents (-)</a:t>
            </a:r>
            <a:endParaRPr lang="en-MY" sz="2000" dirty="0">
              <a:solidFill>
                <a:schemeClr val="bg1"/>
              </a:solidFill>
            </a:endParaRPr>
          </a:p>
        </p:txBody>
      </p:sp>
      <p:sp>
        <p:nvSpPr>
          <p:cNvPr id="8" name="Rectangle 7"/>
          <p:cNvSpPr/>
          <p:nvPr/>
        </p:nvSpPr>
        <p:spPr>
          <a:xfrm>
            <a:off x="4096282" y="5254138"/>
            <a:ext cx="3619072" cy="400110"/>
          </a:xfrm>
          <a:prstGeom prst="rect">
            <a:avLst/>
          </a:prstGeom>
        </p:spPr>
        <p:txBody>
          <a:bodyPr wrap="square">
            <a:spAutoFit/>
          </a:bodyPr>
          <a:lstStyle/>
          <a:p>
            <a:pPr algn="ctr"/>
            <a:r>
              <a:rPr lang="en-MY" sz="2000" b="1" dirty="0">
                <a:solidFill>
                  <a:schemeClr val="bg1"/>
                </a:solidFill>
                <a:latin typeface="AvenirNext LT Pro Bold"/>
              </a:rPr>
              <a:t>4. Average working hours (-) </a:t>
            </a:r>
            <a:endParaRPr lang="en-MY" sz="2000" dirty="0">
              <a:solidFill>
                <a:schemeClr val="bg1"/>
              </a:solidFill>
              <a:latin typeface="AvenirNext LT Pro Bold"/>
            </a:endParaRPr>
          </a:p>
        </p:txBody>
      </p:sp>
      <p:sp>
        <p:nvSpPr>
          <p:cNvPr id="9" name="Rectangle 8"/>
          <p:cNvSpPr/>
          <p:nvPr/>
        </p:nvSpPr>
        <p:spPr>
          <a:xfrm>
            <a:off x="211443" y="3207424"/>
            <a:ext cx="3226355" cy="2246769"/>
          </a:xfrm>
          <a:prstGeom prst="rect">
            <a:avLst/>
          </a:prstGeom>
        </p:spPr>
        <p:txBody>
          <a:bodyPr wrap="square">
            <a:spAutoFit/>
          </a:bodyPr>
          <a:lstStyle/>
          <a:p>
            <a:r>
              <a:rPr lang="fi-FI" sz="2000" b="1" dirty="0" smtClean="0"/>
              <a:t>Kesejahteraan Ekonomi</a:t>
            </a:r>
          </a:p>
          <a:p>
            <a:pPr marL="457200" indent="-457200">
              <a:buFont typeface="Arial" panose="020B0604020202020204" pitchFamily="34" charset="0"/>
              <a:buChar char="•"/>
            </a:pPr>
            <a:r>
              <a:rPr lang="fi-FI" sz="2000" dirty="0" smtClean="0"/>
              <a:t>Pengankutan</a:t>
            </a:r>
          </a:p>
          <a:p>
            <a:pPr marL="457200" indent="-457200">
              <a:buFont typeface="Arial" panose="020B0604020202020204" pitchFamily="34" charset="0"/>
              <a:buChar char="•"/>
            </a:pPr>
            <a:r>
              <a:rPr lang="en-MY" sz="2000" dirty="0" err="1" smtClean="0"/>
              <a:t>Komunikasi</a:t>
            </a:r>
            <a:endParaRPr lang="en-MY" sz="2000" dirty="0" smtClean="0"/>
          </a:p>
          <a:p>
            <a:pPr marL="457200" indent="-457200">
              <a:buFont typeface="Arial" panose="020B0604020202020204" pitchFamily="34" charset="0"/>
              <a:buChar char="•"/>
            </a:pPr>
            <a:r>
              <a:rPr lang="en-MY" sz="2000" dirty="0" err="1" smtClean="0"/>
              <a:t>Pendidikan</a:t>
            </a:r>
            <a:endParaRPr lang="en-MY" sz="2000" dirty="0" smtClean="0"/>
          </a:p>
          <a:p>
            <a:pPr marL="457200" indent="-457200">
              <a:buFont typeface="Arial" panose="020B0604020202020204" pitchFamily="34" charset="0"/>
              <a:buChar char="•"/>
            </a:pPr>
            <a:r>
              <a:rPr lang="en-MY" sz="2000" dirty="0" err="1" smtClean="0"/>
              <a:t>Pendapatan</a:t>
            </a:r>
            <a:r>
              <a:rPr lang="en-MY" sz="2000" dirty="0" smtClean="0"/>
              <a:t> </a:t>
            </a:r>
            <a:r>
              <a:rPr lang="en-MY" sz="2000" dirty="0" err="1" smtClean="0"/>
              <a:t>dan</a:t>
            </a:r>
            <a:r>
              <a:rPr lang="en-MY" sz="2000" dirty="0" smtClean="0"/>
              <a:t> </a:t>
            </a:r>
            <a:r>
              <a:rPr lang="en-MY" sz="2000" dirty="0" err="1" smtClean="0"/>
              <a:t>Pengagihan</a:t>
            </a:r>
            <a:endParaRPr lang="en-MY" sz="2000" dirty="0" smtClean="0"/>
          </a:p>
          <a:p>
            <a:pPr marL="457200" indent="-457200">
              <a:buFont typeface="Arial" panose="020B0604020202020204" pitchFamily="34" charset="0"/>
              <a:buChar char="•"/>
            </a:pPr>
            <a:r>
              <a:rPr lang="en-MY" sz="2000" b="1" dirty="0" err="1" smtClean="0">
                <a:solidFill>
                  <a:srgbClr val="FF0000"/>
                </a:solidFill>
              </a:rPr>
              <a:t>Persekitaran</a:t>
            </a:r>
            <a:r>
              <a:rPr lang="en-MY" sz="2000" b="1" dirty="0" smtClean="0">
                <a:solidFill>
                  <a:srgbClr val="FF0000"/>
                </a:solidFill>
              </a:rPr>
              <a:t> </a:t>
            </a:r>
            <a:r>
              <a:rPr lang="en-MY" sz="2000" b="1" dirty="0" err="1" smtClean="0">
                <a:solidFill>
                  <a:srgbClr val="FF0000"/>
                </a:solidFill>
              </a:rPr>
              <a:t>Kerja</a:t>
            </a:r>
            <a:endParaRPr lang="en-MY" sz="2000" b="1" dirty="0">
              <a:solidFill>
                <a:srgbClr val="FF0000"/>
              </a:solidFill>
            </a:endParaRPr>
          </a:p>
        </p:txBody>
      </p:sp>
      <p:sp>
        <p:nvSpPr>
          <p:cNvPr id="10" name="Rectangle 9"/>
          <p:cNvSpPr/>
          <p:nvPr/>
        </p:nvSpPr>
        <p:spPr>
          <a:xfrm>
            <a:off x="9093155" y="3207424"/>
            <a:ext cx="2697983" cy="3477875"/>
          </a:xfrm>
          <a:prstGeom prst="rect">
            <a:avLst/>
          </a:prstGeom>
        </p:spPr>
        <p:txBody>
          <a:bodyPr wrap="none">
            <a:spAutoFit/>
          </a:bodyPr>
          <a:lstStyle/>
          <a:p>
            <a:r>
              <a:rPr lang="fi-FI" sz="2000" b="1" dirty="0" smtClean="0"/>
              <a:t>Kesejahteraan Sosial</a:t>
            </a:r>
          </a:p>
          <a:p>
            <a:pPr marL="457200" indent="-457200">
              <a:buFont typeface="Arial" panose="020B0604020202020204" pitchFamily="34" charset="0"/>
              <a:buChar char="•"/>
            </a:pPr>
            <a:r>
              <a:rPr lang="fi-FI" sz="2000" dirty="0" smtClean="0"/>
              <a:t>Perumahan</a:t>
            </a:r>
          </a:p>
          <a:p>
            <a:pPr marL="457200" indent="-457200">
              <a:buFont typeface="Arial" panose="020B0604020202020204" pitchFamily="34" charset="0"/>
              <a:buChar char="•"/>
            </a:pPr>
            <a:r>
              <a:rPr lang="en-MY" sz="2000" dirty="0" err="1" smtClean="0"/>
              <a:t>Liburan</a:t>
            </a:r>
            <a:endParaRPr lang="en-MY" sz="2000" dirty="0" smtClean="0"/>
          </a:p>
          <a:p>
            <a:pPr marL="457200" indent="-457200">
              <a:buFont typeface="Arial" panose="020B0604020202020204" pitchFamily="34" charset="0"/>
              <a:buChar char="•"/>
            </a:pPr>
            <a:r>
              <a:rPr lang="en-MY" sz="2000" dirty="0" err="1" smtClean="0"/>
              <a:t>Tadbir</a:t>
            </a:r>
            <a:r>
              <a:rPr lang="en-MY" sz="2000" dirty="0" smtClean="0"/>
              <a:t> </a:t>
            </a:r>
            <a:r>
              <a:rPr lang="en-MY" sz="2000" dirty="0" err="1" smtClean="0"/>
              <a:t>Urus</a:t>
            </a:r>
            <a:endParaRPr lang="en-MY" sz="2000" dirty="0" smtClean="0"/>
          </a:p>
          <a:p>
            <a:pPr marL="457200" indent="-457200">
              <a:buFont typeface="Arial" panose="020B0604020202020204" pitchFamily="34" charset="0"/>
              <a:buChar char="•"/>
            </a:pPr>
            <a:r>
              <a:rPr lang="en-MY" sz="2000" dirty="0" err="1" smtClean="0"/>
              <a:t>Keselamatan</a:t>
            </a:r>
            <a:r>
              <a:rPr lang="en-MY" sz="2000" dirty="0" smtClean="0"/>
              <a:t> </a:t>
            </a:r>
            <a:r>
              <a:rPr lang="en-MY" sz="2000" dirty="0" err="1" smtClean="0"/>
              <a:t>Awam</a:t>
            </a:r>
            <a:endParaRPr lang="en-MY" sz="2000" dirty="0" smtClean="0"/>
          </a:p>
          <a:p>
            <a:pPr marL="457200" indent="-457200">
              <a:buFont typeface="Arial" panose="020B0604020202020204" pitchFamily="34" charset="0"/>
              <a:buChar char="•"/>
            </a:pPr>
            <a:r>
              <a:rPr lang="en-MY" sz="2000" dirty="0" err="1" smtClean="0"/>
              <a:t>Penyertaan</a:t>
            </a:r>
            <a:r>
              <a:rPr lang="en-MY" sz="2000" dirty="0" smtClean="0"/>
              <a:t> </a:t>
            </a:r>
            <a:r>
              <a:rPr lang="en-MY" sz="2000" dirty="0" err="1" smtClean="0"/>
              <a:t>Sosial</a:t>
            </a:r>
            <a:endParaRPr lang="en-MY" sz="2000" dirty="0" smtClean="0"/>
          </a:p>
          <a:p>
            <a:pPr marL="457200" indent="-457200">
              <a:buFont typeface="Arial" panose="020B0604020202020204" pitchFamily="34" charset="0"/>
              <a:buChar char="•"/>
            </a:pPr>
            <a:r>
              <a:rPr lang="en-MY" sz="2000" dirty="0" err="1" smtClean="0"/>
              <a:t>Kebudayaan</a:t>
            </a:r>
            <a:endParaRPr lang="en-MY" sz="2000" dirty="0" smtClean="0"/>
          </a:p>
          <a:p>
            <a:pPr marL="457200" indent="-457200">
              <a:buFont typeface="Arial" panose="020B0604020202020204" pitchFamily="34" charset="0"/>
              <a:buChar char="•"/>
            </a:pPr>
            <a:r>
              <a:rPr lang="en-MY" sz="2000" dirty="0" err="1" smtClean="0"/>
              <a:t>Kesihatan</a:t>
            </a:r>
            <a:endParaRPr lang="en-MY" sz="2000" dirty="0" smtClean="0"/>
          </a:p>
          <a:p>
            <a:pPr marL="457200" indent="-457200">
              <a:buFont typeface="Arial" panose="020B0604020202020204" pitchFamily="34" charset="0"/>
              <a:buChar char="•"/>
            </a:pPr>
            <a:r>
              <a:rPr lang="en-MY" sz="2000" dirty="0" err="1" smtClean="0"/>
              <a:t>Alam</a:t>
            </a:r>
            <a:r>
              <a:rPr lang="en-MY" sz="2000" dirty="0" smtClean="0"/>
              <a:t> </a:t>
            </a:r>
            <a:r>
              <a:rPr lang="en-MY" sz="2000" dirty="0" err="1" smtClean="0"/>
              <a:t>Sekitar</a:t>
            </a:r>
            <a:endParaRPr lang="en-MY" sz="2000" dirty="0" smtClean="0"/>
          </a:p>
          <a:p>
            <a:pPr marL="457200" indent="-457200">
              <a:buFont typeface="Arial" panose="020B0604020202020204" pitchFamily="34" charset="0"/>
              <a:buChar char="•"/>
            </a:pPr>
            <a:r>
              <a:rPr lang="en-MY" sz="2000" dirty="0" err="1" smtClean="0"/>
              <a:t>Keluarga</a:t>
            </a:r>
            <a:endParaRPr lang="en-MY" sz="2000" dirty="0" smtClean="0"/>
          </a:p>
          <a:p>
            <a:pPr marL="457200" indent="-457200">
              <a:buFont typeface="Arial" panose="020B0604020202020204" pitchFamily="34" charset="0"/>
              <a:buChar char="•"/>
            </a:pPr>
            <a:endParaRPr lang="en-MY" sz="2000" dirty="0"/>
          </a:p>
        </p:txBody>
      </p:sp>
      <p:sp>
        <p:nvSpPr>
          <p:cNvPr id="11" name="Rectangle 10"/>
          <p:cNvSpPr/>
          <p:nvPr/>
        </p:nvSpPr>
        <p:spPr>
          <a:xfrm>
            <a:off x="3710060" y="2667509"/>
            <a:ext cx="4161909" cy="584775"/>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fi-FI" sz="3200" b="1" dirty="0" smtClean="0"/>
              <a:t>Kualiti Hidup Pekerjaan</a:t>
            </a:r>
            <a:endParaRPr lang="en-MY" sz="3200" b="1" dirty="0"/>
          </a:p>
        </p:txBody>
      </p:sp>
      <p:sp>
        <p:nvSpPr>
          <p:cNvPr id="13" name="Half Frame 12"/>
          <p:cNvSpPr/>
          <p:nvPr/>
        </p:nvSpPr>
        <p:spPr>
          <a:xfrm rot="5400000">
            <a:off x="987014" y="2101901"/>
            <a:ext cx="1178350" cy="1131217"/>
          </a:xfrm>
          <a:prstGeom prst="halfFram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4" name="Half Frame 13"/>
          <p:cNvSpPr/>
          <p:nvPr/>
        </p:nvSpPr>
        <p:spPr>
          <a:xfrm>
            <a:off x="9093155" y="2076207"/>
            <a:ext cx="1178350" cy="1131217"/>
          </a:xfrm>
          <a:prstGeom prst="halfFram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5" name="Right Arrow 14"/>
          <p:cNvSpPr/>
          <p:nvPr/>
        </p:nvSpPr>
        <p:spPr>
          <a:xfrm>
            <a:off x="3128067" y="4964212"/>
            <a:ext cx="639379" cy="4899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Rectangle 15"/>
          <p:cNvSpPr/>
          <p:nvPr/>
        </p:nvSpPr>
        <p:spPr>
          <a:xfrm>
            <a:off x="1963918" y="235670"/>
            <a:ext cx="10228082" cy="9472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MY" sz="2800" b="1" dirty="0" smtClean="0">
                <a:solidFill>
                  <a:schemeClr val="bg1"/>
                </a:solidFill>
                <a:latin typeface="Helvetica-Bold"/>
              </a:rPr>
              <a:t>SUMBANGAN KKP KEPADA NEGARA</a:t>
            </a:r>
            <a:endParaRPr lang="en-MY" sz="2800" b="1" dirty="0">
              <a:solidFill>
                <a:schemeClr val="bg1"/>
              </a:solidFill>
              <a:latin typeface="Helvetica-Bold"/>
            </a:endParaRPr>
          </a:p>
        </p:txBody>
      </p:sp>
      <p:sp>
        <p:nvSpPr>
          <p:cNvPr id="17" name="Rectangle 16"/>
          <p:cNvSpPr/>
          <p:nvPr/>
        </p:nvSpPr>
        <p:spPr>
          <a:xfrm>
            <a:off x="3598542" y="1969638"/>
            <a:ext cx="4180953" cy="584775"/>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fi-FI" sz="3200" b="1" dirty="0" smtClean="0"/>
              <a:t>Kesejahteraan Ekonomi</a:t>
            </a:r>
            <a:endParaRPr lang="en-MY" sz="3200" b="1" dirty="0"/>
          </a:p>
        </p:txBody>
      </p:sp>
    </p:spTree>
    <p:extLst>
      <p:ext uri="{BB962C8B-B14F-4D97-AF65-F5344CB8AC3E}">
        <p14:creationId xmlns:p14="http://schemas.microsoft.com/office/powerpoint/2010/main" val="3166794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Slide Number Placeholder 6"/>
          <p:cNvSpPr>
            <a:spLocks noGrp="1"/>
          </p:cNvSpPr>
          <p:nvPr>
            <p:ph type="sldNum" sz="quarter" idx="4294967295"/>
          </p:nvPr>
        </p:nvSpPr>
        <p:spPr bwMode="auto">
          <a:xfrm>
            <a:off x="9901238" y="6459538"/>
            <a:ext cx="1311275" cy="365125"/>
          </a:xfrm>
          <a:prstGeom prst="rect">
            <a:avLst/>
          </a:prstGeom>
          <a:noFill/>
          <a:ln>
            <a:miter lim="800000"/>
            <a:headEnd/>
            <a:tailEnd/>
          </a:ln>
        </p:spPr>
        <p:txBody>
          <a:bodyPr/>
          <a:lstStyle/>
          <a:p>
            <a:fld id="{2379DB4F-2652-4784-9971-6CFC4D279874}" type="slidenum">
              <a:rPr lang="en-US" sz="1200"/>
              <a:pPr/>
              <a:t>50</a:t>
            </a:fld>
            <a:endParaRPr lang="en-US" sz="1200"/>
          </a:p>
        </p:txBody>
      </p:sp>
      <p:sp>
        <p:nvSpPr>
          <p:cNvPr id="11" name="Title 1"/>
          <p:cNvSpPr txBox="1">
            <a:spLocks/>
          </p:cNvSpPr>
          <p:nvPr/>
        </p:nvSpPr>
        <p:spPr>
          <a:xfrm>
            <a:off x="0" y="4736843"/>
            <a:ext cx="12192000" cy="1295400"/>
          </a:xfrm>
          <a:prstGeom prst="rect">
            <a:avLst/>
          </a:prstGeom>
          <a:solidFill>
            <a:srgbClr val="2B9490"/>
          </a:solidFill>
        </p:spPr>
        <p:txBody>
          <a:bodyPr vert="horz"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spc="50" normalizeH="0" baseline="0" noProof="0" dirty="0" smtClean="0">
              <a:ln w="11430"/>
              <a:solidFill>
                <a:schemeClr val="tx1">
                  <a:lumMod val="50000"/>
                  <a:lumOff val="50000"/>
                </a:schemeClr>
              </a:solidFill>
              <a:effectLst>
                <a:outerShdw blurRad="76200" dist="50800" dir="5400000" algn="tl" rotWithShape="0">
                  <a:srgbClr val="000000">
                    <a:alpha val="65000"/>
                  </a:srgbClr>
                </a:outerShdw>
              </a:effectLst>
              <a:uLnTx/>
              <a:uFillTx/>
              <a:latin typeface="Berlin Sans FB" pitchFamily="34" charset="0"/>
              <a:ea typeface="+mj-ea"/>
              <a:cs typeface="+mj-cs"/>
            </a:endParaRPr>
          </a:p>
        </p:txBody>
      </p:sp>
      <p:sp>
        <p:nvSpPr>
          <p:cNvPr id="12" name="Rectangle 165"/>
          <p:cNvSpPr>
            <a:spLocks noChangeArrowheads="1"/>
          </p:cNvSpPr>
          <p:nvPr/>
        </p:nvSpPr>
        <p:spPr bwMode="auto">
          <a:xfrm>
            <a:off x="2862178" y="1900058"/>
            <a:ext cx="6032440" cy="2066306"/>
          </a:xfrm>
          <a:prstGeom prst="rect">
            <a:avLst/>
          </a:prstGeom>
          <a:noFill/>
          <a:ln w="9525">
            <a:noFill/>
            <a:miter lim="800000"/>
            <a:headEnd/>
            <a:tailEnd/>
          </a:ln>
        </p:spPr>
        <p:txBody>
          <a:bodyPr anchor="ctr"/>
          <a:lstStyle/>
          <a:p>
            <a:pPr eaLnBrk="1" hangingPunct="1"/>
            <a:endParaRPr lang="es-ES" sz="1600" u="sng" dirty="0">
              <a:latin typeface="Arial" pitchFamily="34" charset="0"/>
              <a:cs typeface="Arial" pitchFamily="34" charset="0"/>
            </a:endParaRPr>
          </a:p>
        </p:txBody>
      </p:sp>
      <p:pic>
        <p:nvPicPr>
          <p:cNvPr id="13" name="Picture 12" descr="C:\Documents and Settings\Mohd Fazli\My Documents\Edited\LogoKerajaan.gif"/>
          <p:cNvPicPr>
            <a:picLocks noChangeAspect="1" noChangeArrowheads="1"/>
          </p:cNvPicPr>
          <p:nvPr/>
        </p:nvPicPr>
        <p:blipFill>
          <a:blip r:embed="rId2"/>
          <a:srcRect/>
          <a:stretch>
            <a:fillRect/>
          </a:stretch>
        </p:blipFill>
        <p:spPr bwMode="auto">
          <a:xfrm>
            <a:off x="476067" y="1598748"/>
            <a:ext cx="1976886" cy="1615043"/>
          </a:xfrm>
          <a:prstGeom prst="rect">
            <a:avLst/>
          </a:prstGeom>
          <a:ln>
            <a:noFill/>
          </a:ln>
          <a:effectLst/>
        </p:spPr>
      </p:pic>
      <p:pic>
        <p:nvPicPr>
          <p:cNvPr id="3074" name="Picture 2" descr="http://inventionland.com/wp-content/uploads/2015/09/National_Thank_You_Day.png"/>
          <p:cNvPicPr>
            <a:picLocks noChangeAspect="1" noChangeArrowheads="1"/>
          </p:cNvPicPr>
          <p:nvPr/>
        </p:nvPicPr>
        <p:blipFill>
          <a:blip r:embed="rId3"/>
          <a:srcRect/>
          <a:stretch>
            <a:fillRect/>
          </a:stretch>
        </p:blipFill>
        <p:spPr bwMode="auto">
          <a:xfrm>
            <a:off x="1301928" y="3712642"/>
            <a:ext cx="7009456" cy="3066637"/>
          </a:xfrm>
          <a:prstGeom prst="rect">
            <a:avLst/>
          </a:prstGeom>
          <a:noFill/>
        </p:spPr>
      </p:pic>
      <p:sp>
        <p:nvSpPr>
          <p:cNvPr id="7" name="Rectangle 165"/>
          <p:cNvSpPr>
            <a:spLocks noChangeArrowheads="1"/>
          </p:cNvSpPr>
          <p:nvPr/>
        </p:nvSpPr>
        <p:spPr bwMode="auto">
          <a:xfrm>
            <a:off x="2472509" y="1317609"/>
            <a:ext cx="6032440" cy="2066306"/>
          </a:xfrm>
          <a:prstGeom prst="rect">
            <a:avLst/>
          </a:prstGeom>
          <a:noFill/>
          <a:ln w="9525">
            <a:noFill/>
            <a:miter lim="800000"/>
            <a:headEnd/>
            <a:tailEnd/>
          </a:ln>
        </p:spPr>
        <p:txBody>
          <a:bodyPr anchor="ctr"/>
          <a:lstStyle/>
          <a:p>
            <a:pPr eaLnBrk="1" hangingPunct="1"/>
            <a:r>
              <a:rPr lang="es-UY" sz="3200" b="1" dirty="0" smtClean="0">
                <a:latin typeface="Agency FB" pitchFamily="34" charset="0"/>
                <a:cs typeface="Arial" pitchFamily="34" charset="0"/>
              </a:rPr>
              <a:t>MOHD ANUAR BIN EMBI</a:t>
            </a:r>
            <a:endParaRPr lang="es-UY" sz="3200" b="1" dirty="0">
              <a:latin typeface="Agency FB" pitchFamily="34" charset="0"/>
              <a:cs typeface="Arial" pitchFamily="34" charset="0"/>
            </a:endParaRPr>
          </a:p>
          <a:p>
            <a:pPr eaLnBrk="1" hangingPunct="1"/>
            <a:r>
              <a:rPr lang="es-UY" sz="2400" b="1" dirty="0" err="1" smtClean="0">
                <a:latin typeface="Agency FB" pitchFamily="34" charset="0"/>
                <a:cs typeface="Arial" pitchFamily="34" charset="0"/>
              </a:rPr>
              <a:t>Pengrah</a:t>
            </a:r>
            <a:endParaRPr lang="es-UY" sz="2400" b="1" dirty="0" smtClean="0">
              <a:latin typeface="Agency FB" pitchFamily="34" charset="0"/>
              <a:cs typeface="Arial" pitchFamily="34" charset="0"/>
            </a:endParaRPr>
          </a:p>
          <a:p>
            <a:pPr eaLnBrk="1" hangingPunct="1"/>
            <a:r>
              <a:rPr lang="es-UY" sz="2400" b="1" dirty="0" err="1" smtClean="0">
                <a:latin typeface="Agency FB" pitchFamily="34" charset="0"/>
                <a:cs typeface="Arial" pitchFamily="34" charset="0"/>
              </a:rPr>
              <a:t>Bahagian</a:t>
            </a:r>
            <a:r>
              <a:rPr lang="es-UY" sz="2400" b="1" dirty="0" smtClean="0">
                <a:latin typeface="Agency FB" pitchFamily="34" charset="0"/>
                <a:cs typeface="Arial" pitchFamily="34" charset="0"/>
              </a:rPr>
              <a:t> </a:t>
            </a:r>
            <a:r>
              <a:rPr lang="es-UY" sz="2400" b="1" dirty="0" err="1" smtClean="0">
                <a:latin typeface="Agency FB" pitchFamily="34" charset="0"/>
                <a:cs typeface="Arial" pitchFamily="34" charset="0"/>
              </a:rPr>
              <a:t>Dasar</a:t>
            </a:r>
            <a:r>
              <a:rPr lang="es-UY" sz="2400" b="1" dirty="0" smtClean="0">
                <a:latin typeface="Agency FB" pitchFamily="34" charset="0"/>
                <a:cs typeface="Arial" pitchFamily="34" charset="0"/>
              </a:rPr>
              <a:t>, </a:t>
            </a:r>
            <a:r>
              <a:rPr lang="es-UY" sz="2400" b="1" dirty="0" err="1" smtClean="0">
                <a:latin typeface="Agency FB" pitchFamily="34" charset="0"/>
                <a:cs typeface="Arial" pitchFamily="34" charset="0"/>
              </a:rPr>
              <a:t>Antarabangsa</a:t>
            </a:r>
            <a:r>
              <a:rPr lang="es-UY" sz="2400" b="1" dirty="0" smtClean="0">
                <a:latin typeface="Agency FB" pitchFamily="34" charset="0"/>
                <a:cs typeface="Arial" pitchFamily="34" charset="0"/>
              </a:rPr>
              <a:t> dan </a:t>
            </a:r>
            <a:r>
              <a:rPr lang="es-UY" sz="2400" b="1" dirty="0" err="1" smtClean="0">
                <a:latin typeface="Agency FB" pitchFamily="34" charset="0"/>
                <a:cs typeface="Arial" pitchFamily="34" charset="0"/>
              </a:rPr>
              <a:t>Pembangunan</a:t>
            </a:r>
            <a:r>
              <a:rPr lang="es-UY" sz="2400" b="1" dirty="0" smtClean="0">
                <a:latin typeface="Agency FB" pitchFamily="34" charset="0"/>
                <a:cs typeface="Arial" pitchFamily="34" charset="0"/>
              </a:rPr>
              <a:t> </a:t>
            </a:r>
            <a:r>
              <a:rPr lang="es-UY" sz="2400" b="1" dirty="0" err="1" smtClean="0">
                <a:latin typeface="Agency FB" pitchFamily="34" charset="0"/>
                <a:cs typeface="Arial" pitchFamily="34" charset="0"/>
              </a:rPr>
              <a:t>Penyelidikan</a:t>
            </a:r>
            <a:endParaRPr lang="es-UY" sz="2400" b="1" dirty="0" smtClean="0">
              <a:latin typeface="Agency FB" pitchFamily="34" charset="0"/>
              <a:cs typeface="Arial" pitchFamily="34" charset="0"/>
            </a:endParaRPr>
          </a:p>
          <a:p>
            <a:pPr eaLnBrk="1" hangingPunct="1"/>
            <a:r>
              <a:rPr lang="es-UY" sz="2400" b="1" dirty="0" smtClean="0">
                <a:latin typeface="Agency FB" pitchFamily="34" charset="0"/>
                <a:cs typeface="Arial" pitchFamily="34" charset="0"/>
              </a:rPr>
              <a:t>JKKP Malaysia</a:t>
            </a:r>
          </a:p>
          <a:p>
            <a:pPr eaLnBrk="1" hangingPunct="1"/>
            <a:r>
              <a:rPr lang="es-UY" sz="1600" dirty="0" smtClean="0">
                <a:latin typeface="Arial" pitchFamily="34" charset="0"/>
                <a:cs typeface="Arial" pitchFamily="34" charset="0"/>
              </a:rPr>
              <a:t>Email: </a:t>
            </a:r>
            <a:r>
              <a:rPr lang="es-UY" sz="1600" u="sng" dirty="0" smtClean="0">
                <a:latin typeface="Arial" pitchFamily="34" charset="0"/>
                <a:cs typeface="Arial" pitchFamily="34" charset="0"/>
              </a:rPr>
              <a:t>manuar@mohr.gov.my </a:t>
            </a:r>
            <a:endParaRPr lang="es-ES" sz="1600" u="sng" dirty="0">
              <a:latin typeface="Arial" pitchFamily="34" charset="0"/>
              <a:cs typeface="Arial" pitchFamily="34" charset="0"/>
            </a:endParaRPr>
          </a:p>
        </p:txBody>
      </p:sp>
      <p:grpSp>
        <p:nvGrpSpPr>
          <p:cNvPr id="3" name="Group 2"/>
          <p:cNvGrpSpPr/>
          <p:nvPr/>
        </p:nvGrpSpPr>
        <p:grpSpPr>
          <a:xfrm>
            <a:off x="7788658" y="425026"/>
            <a:ext cx="3878727" cy="4561088"/>
            <a:chOff x="7788658" y="425026"/>
            <a:chExt cx="3878727" cy="4561088"/>
          </a:xfrm>
        </p:grpSpPr>
        <p:sp>
          <p:nvSpPr>
            <p:cNvPr id="8" name="Moon 7"/>
            <p:cNvSpPr/>
            <p:nvPr/>
          </p:nvSpPr>
          <p:spPr>
            <a:xfrm rot="17807991">
              <a:off x="7014246" y="1199438"/>
              <a:ext cx="4561088" cy="3012264"/>
            </a:xfrm>
            <a:prstGeom prst="moon">
              <a:avLst>
                <a:gd name="adj" fmla="val 32477"/>
              </a:avLst>
            </a:prstGeom>
            <a:solidFill>
              <a:srgbClr val="06903E"/>
            </a:solidFill>
            <a:ln w="762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grpSp>
          <p:nvGrpSpPr>
            <p:cNvPr id="2" name="Group 1"/>
            <p:cNvGrpSpPr/>
            <p:nvPr/>
          </p:nvGrpSpPr>
          <p:grpSpPr>
            <a:xfrm>
              <a:off x="8346664" y="440406"/>
              <a:ext cx="3320721" cy="3875648"/>
              <a:chOff x="8346664" y="440406"/>
              <a:chExt cx="3320721" cy="3875648"/>
            </a:xfrm>
          </p:grpSpPr>
          <p:sp>
            <p:nvSpPr>
              <p:cNvPr id="9" name="Moon 8"/>
              <p:cNvSpPr/>
              <p:nvPr/>
            </p:nvSpPr>
            <p:spPr>
              <a:xfrm rot="6317710">
                <a:off x="9038966" y="1826335"/>
                <a:ext cx="1404529" cy="440965"/>
              </a:xfrm>
              <a:prstGeom prst="moon">
                <a:avLst>
                  <a:gd name="adj" fmla="val 21667"/>
                </a:avLst>
              </a:prstGeom>
              <a:gradFill flip="none" rotWithShape="1">
                <a:gsLst>
                  <a:gs pos="0">
                    <a:srgbClr val="A1FDC6">
                      <a:shade val="30000"/>
                      <a:satMod val="115000"/>
                    </a:srgbClr>
                  </a:gs>
                  <a:gs pos="50000">
                    <a:srgbClr val="A1FDC6">
                      <a:shade val="67500"/>
                      <a:satMod val="115000"/>
                    </a:srgbClr>
                  </a:gs>
                  <a:gs pos="100000">
                    <a:srgbClr val="A1FDC6">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0" name="Oval 9"/>
              <p:cNvSpPr/>
              <p:nvPr/>
            </p:nvSpPr>
            <p:spPr>
              <a:xfrm rot="11619454">
                <a:off x="9726699" y="1749514"/>
                <a:ext cx="180918" cy="279876"/>
              </a:xfrm>
              <a:prstGeom prst="ellipse">
                <a:avLst/>
              </a:prstGeom>
              <a:solidFill>
                <a:srgbClr val="92E2A9"/>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4" name="Moon 13"/>
              <p:cNvSpPr/>
              <p:nvPr/>
            </p:nvSpPr>
            <p:spPr>
              <a:xfrm rot="8812075">
                <a:off x="9304441" y="2106881"/>
                <a:ext cx="1391803" cy="487763"/>
              </a:xfrm>
              <a:prstGeom prst="moon">
                <a:avLst>
                  <a:gd name="adj" fmla="val 21667"/>
                </a:avLst>
              </a:prstGeom>
              <a:gradFill flip="none" rotWithShape="1">
                <a:gsLst>
                  <a:gs pos="0">
                    <a:srgbClr val="70FCA9">
                      <a:shade val="30000"/>
                      <a:satMod val="115000"/>
                    </a:srgbClr>
                  </a:gs>
                  <a:gs pos="50000">
                    <a:srgbClr val="70FCA9">
                      <a:shade val="67500"/>
                      <a:satMod val="115000"/>
                    </a:srgbClr>
                  </a:gs>
                  <a:gs pos="100000">
                    <a:srgbClr val="70FCA9">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5" name="Oval 14"/>
              <p:cNvSpPr/>
              <p:nvPr/>
            </p:nvSpPr>
            <p:spPr>
              <a:xfrm rot="14614402">
                <a:off x="10005837" y="2081022"/>
                <a:ext cx="248967" cy="387004"/>
              </a:xfrm>
              <a:prstGeom prst="ellipse">
                <a:avLst/>
              </a:prstGeom>
              <a:solidFill>
                <a:srgbClr val="7BDB96"/>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6" name="Moon 15"/>
              <p:cNvSpPr/>
              <p:nvPr/>
            </p:nvSpPr>
            <p:spPr>
              <a:xfrm rot="11890964">
                <a:off x="9205556" y="2627281"/>
                <a:ext cx="1218703" cy="517276"/>
              </a:xfrm>
              <a:prstGeom prst="moon">
                <a:avLst>
                  <a:gd name="adj" fmla="val 25500"/>
                </a:avLst>
              </a:prstGeom>
              <a:gradFill flip="none" rotWithShape="1">
                <a:gsLst>
                  <a:gs pos="0">
                    <a:srgbClr val="4BFB92">
                      <a:shade val="30000"/>
                      <a:satMod val="115000"/>
                    </a:srgbClr>
                  </a:gs>
                  <a:gs pos="50000">
                    <a:srgbClr val="4BFB92">
                      <a:shade val="67500"/>
                      <a:satMod val="115000"/>
                    </a:srgbClr>
                  </a:gs>
                  <a:gs pos="100000">
                    <a:srgbClr val="4BFB92">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7" name="Oval 16"/>
              <p:cNvSpPr/>
              <p:nvPr/>
            </p:nvSpPr>
            <p:spPr>
              <a:xfrm rot="17626007">
                <a:off x="9820538" y="2769022"/>
                <a:ext cx="162198" cy="371514"/>
              </a:xfrm>
              <a:prstGeom prst="ellipse">
                <a:avLst/>
              </a:prstGeom>
              <a:solidFill>
                <a:srgbClr val="59D37C"/>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8" name="Moon 17"/>
              <p:cNvSpPr/>
              <p:nvPr/>
            </p:nvSpPr>
            <p:spPr>
              <a:xfrm rot="14621543">
                <a:off x="8599281" y="2873428"/>
                <a:ext cx="1487596" cy="875903"/>
              </a:xfrm>
              <a:prstGeom prst="moon">
                <a:avLst>
                  <a:gd name="adj" fmla="val 27280"/>
                </a:avLst>
              </a:prstGeom>
              <a:gradFill flip="none" rotWithShape="1">
                <a:gsLst>
                  <a:gs pos="0">
                    <a:srgbClr val="31FB83">
                      <a:shade val="30000"/>
                      <a:satMod val="115000"/>
                    </a:srgbClr>
                  </a:gs>
                  <a:gs pos="50000">
                    <a:srgbClr val="31FB83">
                      <a:shade val="67500"/>
                      <a:satMod val="115000"/>
                    </a:srgbClr>
                  </a:gs>
                  <a:gs pos="100000">
                    <a:srgbClr val="31FB83">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19" name="Oval 18"/>
              <p:cNvSpPr/>
              <p:nvPr/>
            </p:nvSpPr>
            <p:spPr>
              <a:xfrm rot="19741877">
                <a:off x="9202366" y="3142909"/>
                <a:ext cx="280288" cy="463962"/>
              </a:xfrm>
              <a:prstGeom prst="ellipse">
                <a:avLst/>
              </a:prstGeom>
              <a:solidFill>
                <a:srgbClr val="36C860"/>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20" name="Moon 19"/>
              <p:cNvSpPr/>
              <p:nvPr/>
            </p:nvSpPr>
            <p:spPr>
              <a:xfrm rot="17296746">
                <a:off x="7580187" y="2756702"/>
                <a:ext cx="2325829" cy="792875"/>
              </a:xfrm>
              <a:prstGeom prst="moon">
                <a:avLst>
                  <a:gd name="adj" fmla="val 25120"/>
                </a:avLst>
              </a:prstGeom>
              <a:gradFill flip="none" rotWithShape="1">
                <a:gsLst>
                  <a:gs pos="0">
                    <a:srgbClr val="05E961">
                      <a:shade val="30000"/>
                      <a:satMod val="115000"/>
                    </a:srgbClr>
                  </a:gs>
                  <a:gs pos="50000">
                    <a:srgbClr val="05E961">
                      <a:shade val="67500"/>
                      <a:satMod val="115000"/>
                    </a:srgbClr>
                  </a:gs>
                  <a:gs pos="100000">
                    <a:srgbClr val="05E961">
                      <a:shade val="100000"/>
                      <a:satMod val="115000"/>
                    </a:srgbClr>
                  </a:gs>
                </a:gsLst>
                <a:path path="circle">
                  <a:fillToRect l="50000" t="50000" r="50000" b="50000"/>
                </a:path>
                <a:tileRect/>
              </a:gradFill>
              <a:ln>
                <a:solidFill>
                  <a:srgbClr val="00EA5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sp>
            <p:nvSpPr>
              <p:cNvPr id="21" name="Rectangle 20"/>
              <p:cNvSpPr/>
              <p:nvPr/>
            </p:nvSpPr>
            <p:spPr>
              <a:xfrm>
                <a:off x="8415420" y="1465600"/>
                <a:ext cx="1321162" cy="1077218"/>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cap="none" spc="0" dirty="0">
                    <a:ln w="9525">
                      <a:solidFill>
                        <a:schemeClr val="bg1"/>
                      </a:solidFill>
                      <a:prstDash val="solid"/>
                    </a:ln>
                    <a:effectLst>
                      <a:outerShdw blurRad="12700" dist="38100" dir="2700000" algn="tl" rotWithShape="0">
                        <a:schemeClr val="bg1">
                          <a:lumMod val="50000"/>
                        </a:schemeClr>
                      </a:outerShdw>
                    </a:effectLst>
                  </a:rPr>
                  <a:t>SAFE</a:t>
                </a:r>
                <a:r>
                  <a:rPr lang="en-US" sz="1600" b="1" cap="none" spc="0" baseline="0" dirty="0">
                    <a:ln w="9525">
                      <a:solidFill>
                        <a:schemeClr val="bg1"/>
                      </a:solidFill>
                      <a:prstDash val="solid"/>
                    </a:ln>
                    <a:effectLst>
                      <a:outerShdw blurRad="12700" dist="38100" dir="2700000" algn="tl" rotWithShape="0">
                        <a:schemeClr val="bg1">
                          <a:lumMod val="50000"/>
                        </a:schemeClr>
                      </a:outerShdw>
                    </a:effectLst>
                  </a:rPr>
                  <a:t> AND </a:t>
                </a:r>
              </a:p>
              <a:p>
                <a:pPr algn="ctr"/>
                <a:r>
                  <a:rPr lang="en-US" sz="1600" b="1" cap="none" spc="0" baseline="0" dirty="0">
                    <a:ln w="9525">
                      <a:solidFill>
                        <a:schemeClr val="bg1"/>
                      </a:solidFill>
                      <a:prstDash val="solid"/>
                    </a:ln>
                    <a:effectLst>
                      <a:outerShdw blurRad="12700" dist="38100" dir="2700000" algn="tl" rotWithShape="0">
                        <a:schemeClr val="bg1">
                          <a:lumMod val="50000"/>
                        </a:schemeClr>
                      </a:outerShdw>
                    </a:effectLst>
                  </a:rPr>
                  <a:t>HEALTHY </a:t>
                </a:r>
              </a:p>
              <a:p>
                <a:pPr algn="ctr"/>
                <a:r>
                  <a:rPr lang="en-US" sz="1600" b="1" cap="none" spc="0" baseline="0" dirty="0">
                    <a:ln w="9525">
                      <a:solidFill>
                        <a:schemeClr val="bg1"/>
                      </a:solidFill>
                      <a:prstDash val="solid"/>
                    </a:ln>
                    <a:effectLst>
                      <a:outerShdw blurRad="12700" dist="38100" dir="2700000" algn="tl" rotWithShape="0">
                        <a:schemeClr val="bg1">
                          <a:lumMod val="50000"/>
                        </a:schemeClr>
                      </a:outerShdw>
                    </a:effectLst>
                  </a:rPr>
                  <a:t>WORK </a:t>
                </a:r>
              </a:p>
              <a:p>
                <a:pPr algn="ctr"/>
                <a:r>
                  <a:rPr lang="en-US" sz="1600" b="1" cap="none" spc="0" baseline="0" dirty="0">
                    <a:ln w="9525">
                      <a:solidFill>
                        <a:schemeClr val="bg1"/>
                      </a:solidFill>
                      <a:prstDash val="solid"/>
                    </a:ln>
                    <a:effectLst>
                      <a:outerShdw blurRad="12700" dist="38100" dir="2700000" algn="tl" rotWithShape="0">
                        <a:schemeClr val="bg1">
                          <a:lumMod val="50000"/>
                        </a:schemeClr>
                      </a:outerShdw>
                    </a:effectLst>
                  </a:rPr>
                  <a:t>CULTURE</a:t>
                </a:r>
                <a:endParaRPr lang="en-US" sz="1600" b="1" cap="none" spc="0" dirty="0">
                  <a:ln w="9525">
                    <a:solidFill>
                      <a:schemeClr val="bg1"/>
                    </a:solidFill>
                    <a:prstDash val="solid"/>
                  </a:ln>
                  <a:effectLst>
                    <a:outerShdw blurRad="12700" dist="38100" dir="2700000" algn="tl" rotWithShape="0">
                      <a:schemeClr val="bg1">
                        <a:lumMod val="50000"/>
                      </a:schemeClr>
                    </a:outerShdw>
                  </a:effectLst>
                </a:endParaRPr>
              </a:p>
            </p:txBody>
          </p:sp>
          <p:sp>
            <p:nvSpPr>
              <p:cNvPr id="22" name="Rectangle 21"/>
              <p:cNvSpPr/>
              <p:nvPr/>
            </p:nvSpPr>
            <p:spPr>
              <a:xfrm>
                <a:off x="9465727" y="910277"/>
                <a:ext cx="2201658" cy="338554"/>
              </a:xfrm>
              <a:prstGeom prst="rect">
                <a:avLst/>
              </a:prstGeom>
              <a:solidFill>
                <a:schemeClr val="tx2">
                  <a:lumMod val="50000"/>
                </a:schemeClr>
              </a:solidFill>
              <a:effectLst>
                <a:reflection blurRad="6350" stA="50000" endA="300" endPos="38500" dist="50800" dir="5400000" sy="-100000" algn="bl" rotWithShape="0"/>
              </a:effectLst>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cap="none" spc="50">
                    <a:ln w="9525" cmpd="sng">
                      <a:solidFill>
                        <a:schemeClr val="accent1"/>
                      </a:solidFill>
                      <a:prstDash val="solid"/>
                    </a:ln>
                    <a:solidFill>
                      <a:srgbClr val="70AD47">
                        <a:tint val="1000"/>
                      </a:srgbClr>
                    </a:solidFill>
                    <a:effectLst>
                      <a:glow rad="38100">
                        <a:schemeClr val="accent1">
                          <a:alpha val="40000"/>
                        </a:schemeClr>
                      </a:glow>
                    </a:effectLst>
                  </a:rPr>
                  <a:t>TRANSFORMING OSH</a:t>
                </a:r>
              </a:p>
            </p:txBody>
          </p:sp>
          <p:sp>
            <p:nvSpPr>
              <p:cNvPr id="23" name="Rectangle 22"/>
              <p:cNvSpPr/>
              <p:nvPr/>
            </p:nvSpPr>
            <p:spPr>
              <a:xfrm>
                <a:off x="8960637" y="440406"/>
                <a:ext cx="2706748" cy="404084"/>
              </a:xfrm>
              <a:prstGeom prst="rect">
                <a:avLst/>
              </a:prstGeom>
              <a:solidFill>
                <a:schemeClr val="tx2">
                  <a:lumMod val="50000"/>
                </a:schemeClr>
              </a:solidFill>
              <a:ln>
                <a:solidFill>
                  <a:schemeClr val="bg1"/>
                </a:solidFill>
              </a:ln>
              <a:effectLst>
                <a:reflection blurRad="6350" stA="50000" endA="300" endPos="38500" dist="50800" dir="5400000" sy="-100000" algn="bl" rotWithShape="0"/>
              </a:effectLst>
              <a:scene3d>
                <a:camera prst="orthographicFront"/>
                <a:lightRig rig="threePt" dir="t"/>
              </a:scene3d>
              <a:sp3d>
                <a:bevelT prst="slope"/>
              </a:sp3d>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OSHMP 2020</a:t>
                </a:r>
                <a:endPar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4" name="Oval 23"/>
              <p:cNvSpPr/>
              <p:nvPr/>
            </p:nvSpPr>
            <p:spPr>
              <a:xfrm rot="1148662">
                <a:off x="8553323" y="2964069"/>
                <a:ext cx="301523" cy="573855"/>
              </a:xfrm>
              <a:prstGeom prst="ellipse">
                <a:avLst/>
              </a:prstGeom>
              <a:solidFill>
                <a:srgbClr val="36C860"/>
              </a:solidFill>
              <a:ln>
                <a:noFill/>
              </a:ln>
              <a:effectLst>
                <a:outerShdw blurRad="149987" dist="250190" dir="8460000" algn="ctr">
                  <a:srgbClr val="000000">
                    <a:alpha val="28000"/>
                  </a:srgbClr>
                </a:outerShdw>
                <a:reflection blurRad="6350" stA="50000" endA="300" endPos="38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MY" sz="1100"/>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9815" y="584461"/>
            <a:ext cx="10143241" cy="5637229"/>
          </a:xfrm>
          <a:prstGeom prst="rect">
            <a:avLst/>
          </a:prstGeom>
        </p:spPr>
      </p:pic>
      <p:sp>
        <p:nvSpPr>
          <p:cNvPr id="3" name="Rectangle 2"/>
          <p:cNvSpPr/>
          <p:nvPr/>
        </p:nvSpPr>
        <p:spPr>
          <a:xfrm>
            <a:off x="5440815" y="5780145"/>
            <a:ext cx="5061001" cy="369332"/>
          </a:xfrm>
          <a:prstGeom prst="rect">
            <a:avLst/>
          </a:prstGeom>
        </p:spPr>
        <p:txBody>
          <a:bodyPr wrap="none">
            <a:spAutoFit/>
          </a:bodyPr>
          <a:lstStyle/>
          <a:p>
            <a:r>
              <a:rPr lang="fi-FI" b="1" dirty="0">
                <a:solidFill>
                  <a:srgbClr val="C00000"/>
                </a:solidFill>
              </a:rPr>
              <a:t>Laporan Kesejahteraan Rakyat Malaysia </a:t>
            </a:r>
            <a:r>
              <a:rPr lang="fi-FI" b="1" dirty="0" smtClean="0">
                <a:solidFill>
                  <a:srgbClr val="C00000"/>
                </a:solidFill>
              </a:rPr>
              <a:t>2013 - EPU</a:t>
            </a:r>
            <a:endParaRPr lang="en-MY" b="1" dirty="0">
              <a:solidFill>
                <a:srgbClr val="C00000"/>
              </a:solidFill>
            </a:endParaRPr>
          </a:p>
        </p:txBody>
      </p:sp>
      <p:sp>
        <p:nvSpPr>
          <p:cNvPr id="4" name="Rectangle 3"/>
          <p:cNvSpPr/>
          <p:nvPr/>
        </p:nvSpPr>
        <p:spPr>
          <a:xfrm>
            <a:off x="1765119" y="105208"/>
            <a:ext cx="8405314" cy="584775"/>
          </a:xfrm>
          <a:prstGeom prst="rect">
            <a:avLst/>
          </a:prstGeom>
        </p:spPr>
        <p:txBody>
          <a:bodyPr wrap="none">
            <a:spAutoFit/>
          </a:bodyPr>
          <a:lstStyle/>
          <a:p>
            <a:r>
              <a:rPr lang="fi-FI" sz="3200" dirty="0" smtClean="0"/>
              <a:t>Indeks </a:t>
            </a:r>
            <a:r>
              <a:rPr lang="fi-FI" sz="3200" dirty="0"/>
              <a:t>Kesejahteraan Rakyat Malaysia </a:t>
            </a:r>
            <a:r>
              <a:rPr lang="fi-FI" sz="3200" dirty="0" smtClean="0"/>
              <a:t>2013 - EPU</a:t>
            </a:r>
            <a:endParaRPr lang="en-MY" sz="3200" dirty="0"/>
          </a:p>
        </p:txBody>
      </p:sp>
      <p:sp>
        <p:nvSpPr>
          <p:cNvPr id="5" name="Rectangle 4"/>
          <p:cNvSpPr/>
          <p:nvPr/>
        </p:nvSpPr>
        <p:spPr>
          <a:xfrm>
            <a:off x="1159497" y="2450969"/>
            <a:ext cx="9568206" cy="245097"/>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rgbClr val="C00000"/>
              </a:solidFill>
            </a:endParaRPr>
          </a:p>
        </p:txBody>
      </p:sp>
      <p:sp>
        <p:nvSpPr>
          <p:cNvPr id="6" name="Right Arrow 5"/>
          <p:cNvSpPr/>
          <p:nvPr/>
        </p:nvSpPr>
        <p:spPr>
          <a:xfrm rot="12039741">
            <a:off x="10812776" y="2399122"/>
            <a:ext cx="612742" cy="593889"/>
          </a:xfrm>
          <a:prstGeom prst="rightArrow">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472018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120" y="1259647"/>
            <a:ext cx="10515305" cy="4739759"/>
          </a:xfrm>
          <a:prstGeom prst="rect">
            <a:avLst/>
          </a:prstGeom>
        </p:spPr>
        <p:txBody>
          <a:bodyPr wrap="square">
            <a:spAutoFit/>
          </a:bodyPr>
          <a:lstStyle/>
          <a:p>
            <a:pPr algn="just"/>
            <a:r>
              <a:rPr lang="en-MY" sz="2800" b="1" dirty="0">
                <a:solidFill>
                  <a:srgbClr val="000000"/>
                </a:solidFill>
                <a:latin typeface="AvenirNext LT Pro Bold"/>
              </a:rPr>
              <a:t>14. WORKING LIFE </a:t>
            </a:r>
            <a:endParaRPr lang="en-MY" sz="2800" b="1" dirty="0" smtClean="0">
              <a:solidFill>
                <a:srgbClr val="000000"/>
              </a:solidFill>
              <a:latin typeface="AvenirNext LT Pro Bold"/>
            </a:endParaRPr>
          </a:p>
          <a:p>
            <a:pPr algn="just"/>
            <a:endParaRPr lang="en-MY" dirty="0">
              <a:solidFill>
                <a:srgbClr val="000000"/>
              </a:solidFill>
              <a:latin typeface="AvenirNext LT Pro Bold"/>
            </a:endParaRPr>
          </a:p>
          <a:p>
            <a:pPr algn="just"/>
            <a:r>
              <a:rPr lang="en-MY" sz="3200" dirty="0">
                <a:solidFill>
                  <a:srgbClr val="000000"/>
                </a:solidFill>
                <a:latin typeface="AvenirNext LT Pro Regular"/>
              </a:rPr>
              <a:t>The condition of working life is one of the important elements of an </a:t>
            </a:r>
            <a:r>
              <a:rPr lang="en-MY" sz="3200" b="1" dirty="0">
                <a:solidFill>
                  <a:srgbClr val="C00000"/>
                </a:solidFill>
                <a:latin typeface="AvenirNext LT Pro Regular"/>
              </a:rPr>
              <a:t>individual’s well-being </a:t>
            </a:r>
            <a:r>
              <a:rPr lang="en-MY" sz="3200" dirty="0">
                <a:solidFill>
                  <a:srgbClr val="000000"/>
                </a:solidFill>
                <a:latin typeface="AvenirNext LT Pro Regular"/>
              </a:rPr>
              <a:t>because it promotes both security and peace of mind. Work produces a source of income that increases the capability to </a:t>
            </a:r>
            <a:r>
              <a:rPr lang="en-MY" sz="3200" b="1" i="1" dirty="0">
                <a:solidFill>
                  <a:srgbClr val="C00000"/>
                </a:solidFill>
                <a:latin typeface="AvenirNext LT Pro Regular"/>
              </a:rPr>
              <a:t>improve the standard of living and quality of life</a:t>
            </a:r>
            <a:r>
              <a:rPr lang="en-MY" sz="3200" dirty="0">
                <a:solidFill>
                  <a:srgbClr val="000000"/>
                </a:solidFill>
                <a:latin typeface="AvenirNext LT Pro Regular"/>
              </a:rPr>
              <a:t>. On top of having to work for a living, having a comfortable place to work with </a:t>
            </a:r>
            <a:r>
              <a:rPr lang="en-MY" sz="3200" b="1" i="1" dirty="0">
                <a:solidFill>
                  <a:srgbClr val="C00000"/>
                </a:solidFill>
                <a:latin typeface="AvenirNext LT Pro Regular"/>
              </a:rPr>
              <a:t>less stress and risk </a:t>
            </a:r>
            <a:r>
              <a:rPr lang="en-MY" sz="3200" dirty="0">
                <a:solidFill>
                  <a:srgbClr val="000000"/>
                </a:solidFill>
                <a:latin typeface="AvenirNext LT Pro Regular"/>
              </a:rPr>
              <a:t>promotes a healthy mind that leads to </a:t>
            </a:r>
            <a:r>
              <a:rPr lang="en-MY" sz="3200" b="1" i="1" dirty="0">
                <a:solidFill>
                  <a:srgbClr val="C00000"/>
                </a:solidFill>
                <a:latin typeface="AvenirNext LT Pro Regular"/>
              </a:rPr>
              <a:t>productivity</a:t>
            </a:r>
            <a:r>
              <a:rPr lang="en-MY" sz="3200" dirty="0">
                <a:solidFill>
                  <a:srgbClr val="C00000"/>
                </a:solidFill>
                <a:latin typeface="AvenirNext LT Pro Regular"/>
              </a:rPr>
              <a:t>.</a:t>
            </a:r>
            <a:endParaRPr lang="en-MY" sz="3200" dirty="0">
              <a:solidFill>
                <a:srgbClr val="C00000"/>
              </a:solidFill>
            </a:endParaRPr>
          </a:p>
        </p:txBody>
      </p:sp>
      <p:sp>
        <p:nvSpPr>
          <p:cNvPr id="3" name="Rectangle 2"/>
          <p:cNvSpPr/>
          <p:nvPr/>
        </p:nvSpPr>
        <p:spPr>
          <a:xfrm>
            <a:off x="639528" y="472853"/>
            <a:ext cx="8650125" cy="584775"/>
          </a:xfrm>
          <a:prstGeom prst="rect">
            <a:avLst/>
          </a:prstGeom>
        </p:spPr>
        <p:txBody>
          <a:bodyPr wrap="none">
            <a:spAutoFit/>
          </a:bodyPr>
          <a:lstStyle/>
          <a:p>
            <a:r>
              <a:rPr lang="en-MY" sz="3200" b="1" dirty="0">
                <a:solidFill>
                  <a:srgbClr val="000000"/>
                </a:solidFill>
                <a:latin typeface="AvenirNext LT Pro Bold"/>
              </a:rPr>
              <a:t>Explanation of Components and Indicators </a:t>
            </a:r>
            <a:endParaRPr lang="en-MY" sz="3200" dirty="0"/>
          </a:p>
        </p:txBody>
      </p:sp>
      <p:sp>
        <p:nvSpPr>
          <p:cNvPr id="4" name="Rectangle 3"/>
          <p:cNvSpPr/>
          <p:nvPr/>
        </p:nvSpPr>
        <p:spPr>
          <a:xfrm>
            <a:off x="7392164" y="5902693"/>
            <a:ext cx="4402359" cy="369332"/>
          </a:xfrm>
          <a:prstGeom prst="rect">
            <a:avLst/>
          </a:prstGeom>
        </p:spPr>
        <p:txBody>
          <a:bodyPr wrap="none">
            <a:spAutoFit/>
          </a:bodyPr>
          <a:lstStyle/>
          <a:p>
            <a:r>
              <a:rPr lang="fi-FI" dirty="0">
                <a:solidFill>
                  <a:srgbClr val="C00000"/>
                </a:solidFill>
              </a:rPr>
              <a:t>Laporan Kesejahteraan Rakyat Malaysia 2013</a:t>
            </a:r>
            <a:endParaRPr lang="en-MY" dirty="0">
              <a:solidFill>
                <a:srgbClr val="C00000"/>
              </a:solidFill>
            </a:endParaRPr>
          </a:p>
        </p:txBody>
      </p:sp>
    </p:spTree>
    <p:extLst>
      <p:ext uri="{BB962C8B-B14F-4D97-AF65-F5344CB8AC3E}">
        <p14:creationId xmlns:p14="http://schemas.microsoft.com/office/powerpoint/2010/main" val="1347986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480" y="751396"/>
            <a:ext cx="5341857" cy="4862870"/>
          </a:xfrm>
          <a:prstGeom prst="rect">
            <a:avLst/>
          </a:prstGeom>
        </p:spPr>
        <p:txBody>
          <a:bodyPr wrap="square">
            <a:spAutoFit/>
          </a:bodyPr>
          <a:lstStyle/>
          <a:p>
            <a:pPr algn="just"/>
            <a:r>
              <a:rPr lang="en-MY" sz="3200" b="1" dirty="0" smtClean="0">
                <a:solidFill>
                  <a:srgbClr val="000000"/>
                </a:solidFill>
                <a:latin typeface="AvenirNext LT Pro Bold"/>
              </a:rPr>
              <a:t>14</a:t>
            </a:r>
            <a:r>
              <a:rPr lang="en-MY" sz="3200" b="1" dirty="0">
                <a:solidFill>
                  <a:srgbClr val="000000"/>
                </a:solidFill>
                <a:latin typeface="AvenirNext LT Pro Bold"/>
              </a:rPr>
              <a:t>. WORKING </a:t>
            </a:r>
            <a:r>
              <a:rPr lang="en-MY" sz="3200" b="1" dirty="0" smtClean="0">
                <a:solidFill>
                  <a:srgbClr val="000000"/>
                </a:solidFill>
                <a:latin typeface="AvenirNext LT Pro Bold"/>
              </a:rPr>
              <a:t>LIFE</a:t>
            </a:r>
          </a:p>
          <a:p>
            <a:pPr algn="just"/>
            <a:r>
              <a:rPr lang="en-MY" b="1" dirty="0" smtClean="0">
                <a:solidFill>
                  <a:srgbClr val="000000"/>
                </a:solidFill>
                <a:latin typeface="AvenirNext LT Pro Bold"/>
              </a:rPr>
              <a:t> </a:t>
            </a:r>
            <a:endParaRPr lang="en-MY" dirty="0">
              <a:solidFill>
                <a:srgbClr val="000000"/>
              </a:solidFill>
              <a:latin typeface="AvenirNext LT Pro Bold"/>
            </a:endParaRPr>
          </a:p>
          <a:p>
            <a:pPr algn="just"/>
            <a:r>
              <a:rPr lang="en-MY" sz="2000" b="1" dirty="0">
                <a:solidFill>
                  <a:srgbClr val="000000"/>
                </a:solidFill>
                <a:latin typeface="AvenirNext LT Pro Bold"/>
              </a:rPr>
              <a:t>1. Trade disputes (-) </a:t>
            </a:r>
            <a:endParaRPr lang="en-MY" sz="2000" dirty="0">
              <a:solidFill>
                <a:srgbClr val="000000"/>
              </a:solidFill>
              <a:latin typeface="AvenirNext LT Pro Bold"/>
            </a:endParaRPr>
          </a:p>
          <a:p>
            <a:pPr algn="just"/>
            <a:r>
              <a:rPr lang="en-MY" sz="2000" dirty="0">
                <a:solidFill>
                  <a:srgbClr val="000000"/>
                </a:solidFill>
                <a:latin typeface="AvenirNext LT Pro Regular"/>
              </a:rPr>
              <a:t>Refers to the number of disputes filed between the employer and his workmen on issues relating to employment or non-employment or terms and conditions of employment or conditions of work. </a:t>
            </a:r>
            <a:endParaRPr lang="en-MY" sz="2000" dirty="0" smtClean="0">
              <a:solidFill>
                <a:srgbClr val="000000"/>
              </a:solidFill>
              <a:latin typeface="AvenirNext LT Pro Regular"/>
            </a:endParaRPr>
          </a:p>
          <a:p>
            <a:pPr algn="just"/>
            <a:endParaRPr lang="en-MY" sz="2000" dirty="0">
              <a:solidFill>
                <a:srgbClr val="000000"/>
              </a:solidFill>
              <a:latin typeface="AvenirNext LT Pro Regular"/>
            </a:endParaRPr>
          </a:p>
          <a:p>
            <a:pPr algn="just"/>
            <a:r>
              <a:rPr lang="en-MY" sz="2000" b="1" dirty="0">
                <a:solidFill>
                  <a:srgbClr val="000000"/>
                </a:solidFill>
                <a:latin typeface="AvenirNext LT Pro Bold"/>
              </a:rPr>
              <a:t>2. Man-days lost due to industrial action (‘000) (-) </a:t>
            </a:r>
            <a:endParaRPr lang="en-MY" sz="2000" dirty="0">
              <a:solidFill>
                <a:srgbClr val="000000"/>
              </a:solidFill>
              <a:latin typeface="AvenirNext LT Pro Bold"/>
            </a:endParaRPr>
          </a:p>
          <a:p>
            <a:pPr algn="just"/>
            <a:r>
              <a:rPr lang="en-MY" sz="2000" dirty="0">
                <a:solidFill>
                  <a:srgbClr val="000000"/>
                </a:solidFill>
                <a:latin typeface="AvenirNext LT Pro Regular"/>
              </a:rPr>
              <a:t>Refers to the number of total working days lost to-date or within a period (usually one year) due to reasons such as </a:t>
            </a:r>
            <a:r>
              <a:rPr lang="en-MY" sz="2000" b="1" i="1" dirty="0">
                <a:solidFill>
                  <a:srgbClr val="FF0000"/>
                </a:solidFill>
                <a:latin typeface="AvenirNext LT Pro Regular"/>
              </a:rPr>
              <a:t>accidents</a:t>
            </a:r>
            <a:r>
              <a:rPr lang="en-MY" sz="2000" dirty="0">
                <a:solidFill>
                  <a:srgbClr val="000000"/>
                </a:solidFill>
                <a:latin typeface="AvenirNext LT Pro Regular"/>
              </a:rPr>
              <a:t>, lockouts or strikes. </a:t>
            </a:r>
            <a:endParaRPr lang="en-MY" sz="2000" dirty="0"/>
          </a:p>
        </p:txBody>
      </p:sp>
      <p:sp>
        <p:nvSpPr>
          <p:cNvPr id="3" name="Rectangle 2"/>
          <p:cNvSpPr/>
          <p:nvPr/>
        </p:nvSpPr>
        <p:spPr>
          <a:xfrm>
            <a:off x="6052006" y="1253122"/>
            <a:ext cx="5637231" cy="4524315"/>
          </a:xfrm>
          <a:prstGeom prst="rect">
            <a:avLst/>
          </a:prstGeom>
        </p:spPr>
        <p:txBody>
          <a:bodyPr wrap="square">
            <a:spAutoFit/>
          </a:bodyPr>
          <a:lstStyle/>
          <a:p>
            <a:pPr algn="just"/>
            <a:r>
              <a:rPr lang="en-MY" sz="2800" b="1" dirty="0">
                <a:solidFill>
                  <a:srgbClr val="000000"/>
                </a:solidFill>
                <a:latin typeface="AvenirNext LT Pro Bold"/>
              </a:rPr>
              <a:t>3. Industrial accidents (-) </a:t>
            </a:r>
          </a:p>
          <a:p>
            <a:r>
              <a:rPr lang="en-MY" sz="2400" dirty="0">
                <a:solidFill>
                  <a:srgbClr val="000000"/>
                </a:solidFill>
                <a:latin typeface="AvenirNext LT Pro Regular"/>
              </a:rPr>
              <a:t>Refers to the number of fatalities, permanent disablement and temporary disablement </a:t>
            </a:r>
            <a:r>
              <a:rPr lang="en-MY" sz="2400" b="1" i="1" dirty="0">
                <a:solidFill>
                  <a:srgbClr val="FF0000"/>
                </a:solidFill>
                <a:latin typeface="AvenirNext LT Pro Regular"/>
              </a:rPr>
              <a:t>due to workplace accidents and occupational disease. </a:t>
            </a:r>
            <a:endParaRPr lang="en-MY" sz="2400" b="1" i="1" dirty="0" smtClean="0">
              <a:solidFill>
                <a:srgbClr val="FF0000"/>
              </a:solidFill>
              <a:latin typeface="AvenirNext LT Pro Regular"/>
            </a:endParaRPr>
          </a:p>
          <a:p>
            <a:endParaRPr lang="en-MY" sz="2400" b="1" i="1" dirty="0">
              <a:solidFill>
                <a:srgbClr val="FF0000"/>
              </a:solidFill>
              <a:latin typeface="AvenirNext LT Pro Regular"/>
            </a:endParaRPr>
          </a:p>
          <a:p>
            <a:pPr algn="just"/>
            <a:r>
              <a:rPr lang="en-MY" sz="2000" b="1" dirty="0">
                <a:solidFill>
                  <a:srgbClr val="000000"/>
                </a:solidFill>
                <a:latin typeface="AvenirNext LT Pro Bold"/>
              </a:rPr>
              <a:t>4. Average working hours (-) </a:t>
            </a:r>
            <a:endParaRPr lang="en-MY" sz="2000" dirty="0">
              <a:solidFill>
                <a:srgbClr val="000000"/>
              </a:solidFill>
              <a:latin typeface="AvenirNext LT Pro Bold"/>
            </a:endParaRPr>
          </a:p>
          <a:p>
            <a:pPr algn="just"/>
            <a:r>
              <a:rPr lang="en-MY" sz="2000" dirty="0">
                <a:solidFill>
                  <a:srgbClr val="000000"/>
                </a:solidFill>
                <a:latin typeface="AvenirNext LT Pro Regular"/>
              </a:rPr>
              <a:t>Refers to the average weekly hours of work among employed persons. Data refers to total working hours divided with total number of employment. Standard working hours of countries worldwide are around 40 to 44 hours per week. </a:t>
            </a:r>
            <a:endParaRPr lang="en-MY" sz="2000" dirty="0"/>
          </a:p>
        </p:txBody>
      </p:sp>
      <p:sp>
        <p:nvSpPr>
          <p:cNvPr id="4" name="Rectangle 3"/>
          <p:cNvSpPr/>
          <p:nvPr/>
        </p:nvSpPr>
        <p:spPr>
          <a:xfrm>
            <a:off x="7130999" y="5922042"/>
            <a:ext cx="5061001" cy="369332"/>
          </a:xfrm>
          <a:prstGeom prst="rect">
            <a:avLst/>
          </a:prstGeom>
        </p:spPr>
        <p:txBody>
          <a:bodyPr wrap="none">
            <a:spAutoFit/>
          </a:bodyPr>
          <a:lstStyle/>
          <a:p>
            <a:r>
              <a:rPr lang="fi-FI" b="1" dirty="0">
                <a:solidFill>
                  <a:srgbClr val="C00000"/>
                </a:solidFill>
              </a:rPr>
              <a:t>Laporan Kesejahteraan Rakyat Malaysia </a:t>
            </a:r>
            <a:r>
              <a:rPr lang="fi-FI" b="1" dirty="0" smtClean="0">
                <a:solidFill>
                  <a:srgbClr val="C00000"/>
                </a:solidFill>
              </a:rPr>
              <a:t>2013 - EPU</a:t>
            </a:r>
            <a:endParaRPr lang="en-MY" b="1" dirty="0">
              <a:solidFill>
                <a:srgbClr val="C00000"/>
              </a:solidFill>
            </a:endParaRPr>
          </a:p>
        </p:txBody>
      </p:sp>
    </p:spTree>
    <p:extLst>
      <p:ext uri="{BB962C8B-B14F-4D97-AF65-F5344CB8AC3E}">
        <p14:creationId xmlns:p14="http://schemas.microsoft.com/office/powerpoint/2010/main" val="1544905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7909"/>
            <a:ext cx="4760536" cy="248020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bg1"/>
              </a:solidFill>
            </a:endParaRPr>
          </a:p>
        </p:txBody>
      </p:sp>
      <p:sp>
        <p:nvSpPr>
          <p:cNvPr id="2" name="Content Placeholder 2"/>
          <p:cNvSpPr txBox="1">
            <a:spLocks/>
          </p:cNvSpPr>
          <p:nvPr/>
        </p:nvSpPr>
        <p:spPr>
          <a:xfrm>
            <a:off x="339365" y="2855494"/>
            <a:ext cx="11562216" cy="3357331"/>
          </a:xfrm>
          <a:prstGeom prst="rect">
            <a:avLst/>
          </a:prstGeom>
        </p:spPr>
        <p:txBody>
          <a:bodyPr/>
          <a:lstStyle>
            <a:lvl1pPr marL="90488" indent="-90488" algn="l" rtl="0" fontAlgn="base">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defTabSz="914400" eaLnBrk="1" hangingPunct="1"/>
            <a:r>
              <a:rPr lang="fi-FI" sz="2800" b="1" dirty="0" smtClean="0"/>
              <a:t>Indeks komponen persekitaran kerja meningkat kepada </a:t>
            </a:r>
          </a:p>
          <a:p>
            <a:pPr algn="ctr" defTabSz="914400" eaLnBrk="1" hangingPunct="1"/>
            <a:r>
              <a:rPr lang="fi-FI" sz="3200" b="1" dirty="0" smtClean="0">
                <a:solidFill>
                  <a:srgbClr val="C00000"/>
                </a:solidFill>
              </a:rPr>
              <a:t>128.6 mata pada tahun 2012. </a:t>
            </a:r>
          </a:p>
          <a:p>
            <a:pPr algn="ctr" defTabSz="914400" eaLnBrk="1" hangingPunct="1"/>
            <a:r>
              <a:rPr lang="fi-FI" sz="3200" b="1" dirty="0" smtClean="0">
                <a:solidFill>
                  <a:srgbClr val="C00000"/>
                </a:solidFill>
              </a:rPr>
              <a:t>Peningkatan ini </a:t>
            </a:r>
            <a:r>
              <a:rPr lang="en-MY" sz="3200" b="1" dirty="0" err="1" smtClean="0">
                <a:solidFill>
                  <a:srgbClr val="C00000"/>
                </a:solidFill>
              </a:rPr>
              <a:t>terutamanya</a:t>
            </a:r>
            <a:r>
              <a:rPr lang="en-MY" sz="3200" b="1" dirty="0" smtClean="0">
                <a:solidFill>
                  <a:srgbClr val="C00000"/>
                </a:solidFill>
              </a:rPr>
              <a:t> </a:t>
            </a:r>
            <a:r>
              <a:rPr lang="en-MY" sz="3200" b="1" dirty="0" err="1" smtClean="0">
                <a:solidFill>
                  <a:srgbClr val="C00000"/>
                </a:solidFill>
              </a:rPr>
              <a:t>disumbangkan</a:t>
            </a:r>
            <a:r>
              <a:rPr lang="en-MY" sz="3200" b="1" dirty="0" smtClean="0">
                <a:solidFill>
                  <a:srgbClr val="C00000"/>
                </a:solidFill>
              </a:rPr>
              <a:t> </a:t>
            </a:r>
            <a:r>
              <a:rPr lang="en-MY" sz="3200" b="1" dirty="0" err="1" smtClean="0">
                <a:solidFill>
                  <a:srgbClr val="C00000"/>
                </a:solidFill>
              </a:rPr>
              <a:t>oleh</a:t>
            </a:r>
            <a:r>
              <a:rPr lang="en-MY" sz="3200" b="1" dirty="0" smtClean="0">
                <a:solidFill>
                  <a:srgbClr val="C00000"/>
                </a:solidFill>
              </a:rPr>
              <a:t> </a:t>
            </a:r>
            <a:r>
              <a:rPr lang="en-MY" sz="3200" b="1" dirty="0" err="1" smtClean="0">
                <a:solidFill>
                  <a:srgbClr val="C00000"/>
                </a:solidFill>
              </a:rPr>
              <a:t>kadar</a:t>
            </a:r>
            <a:r>
              <a:rPr lang="en-MY" sz="3200" b="1" dirty="0" smtClean="0">
                <a:solidFill>
                  <a:srgbClr val="C00000"/>
                </a:solidFill>
              </a:rPr>
              <a:t> </a:t>
            </a:r>
            <a:r>
              <a:rPr lang="en-MY" sz="3200" b="1" dirty="0" err="1" smtClean="0">
                <a:solidFill>
                  <a:srgbClr val="C00000"/>
                </a:solidFill>
              </a:rPr>
              <a:t>kemalangan</a:t>
            </a:r>
            <a:r>
              <a:rPr lang="en-MY" sz="3200" b="1" dirty="0" smtClean="0">
                <a:solidFill>
                  <a:srgbClr val="C00000"/>
                </a:solidFill>
              </a:rPr>
              <a:t> di </a:t>
            </a:r>
            <a:r>
              <a:rPr lang="en-MY" sz="3200" b="1" dirty="0" err="1" smtClean="0">
                <a:solidFill>
                  <a:srgbClr val="C00000"/>
                </a:solidFill>
              </a:rPr>
              <a:t>tempat</a:t>
            </a:r>
            <a:r>
              <a:rPr lang="en-MY" sz="3200" b="1" dirty="0" smtClean="0">
                <a:solidFill>
                  <a:srgbClr val="C00000"/>
                </a:solidFill>
              </a:rPr>
              <a:t> </a:t>
            </a:r>
            <a:r>
              <a:rPr lang="en-MY" sz="3200" b="1" dirty="0" err="1" smtClean="0">
                <a:solidFill>
                  <a:srgbClr val="C00000"/>
                </a:solidFill>
              </a:rPr>
              <a:t>kerja</a:t>
            </a:r>
            <a:r>
              <a:rPr lang="en-MY" sz="3200" b="1" dirty="0" smtClean="0">
                <a:solidFill>
                  <a:srgbClr val="C00000"/>
                </a:solidFill>
              </a:rPr>
              <a:t> yang </a:t>
            </a:r>
            <a:r>
              <a:rPr lang="en-MY" sz="3200" b="1" dirty="0" err="1" smtClean="0">
                <a:solidFill>
                  <a:srgbClr val="C00000"/>
                </a:solidFill>
              </a:rPr>
              <a:t>rendah</a:t>
            </a:r>
            <a:endParaRPr lang="en-MY" sz="3200" b="1" dirty="0">
              <a:solidFill>
                <a:srgbClr val="C00000"/>
              </a:solidFill>
            </a:endParaRPr>
          </a:p>
          <a:p>
            <a:pPr algn="ctr" defTabSz="914400" eaLnBrk="1" hangingPunct="1"/>
            <a:r>
              <a:rPr lang="en-MY" sz="2400" b="1" dirty="0" err="1" smtClean="0"/>
              <a:t>dan</a:t>
            </a:r>
            <a:r>
              <a:rPr lang="en-MY" sz="2400" b="1" dirty="0" smtClean="0"/>
              <a:t> </a:t>
            </a:r>
            <a:r>
              <a:rPr lang="en-MY" sz="2400" b="1" dirty="0" err="1" smtClean="0"/>
              <a:t>pengurangan</a:t>
            </a:r>
            <a:r>
              <a:rPr lang="en-MY" sz="2400" b="1" dirty="0" smtClean="0"/>
              <a:t> </a:t>
            </a:r>
            <a:r>
              <a:rPr lang="fi-FI" sz="2400" b="1" dirty="0" smtClean="0"/>
              <a:t>bilangan pertikaian perusahaan dan purata jam bekerja. Ini mencerminkan kewujudan persekitaran </a:t>
            </a:r>
            <a:r>
              <a:rPr lang="en-MY" sz="2400" b="1" dirty="0" err="1" smtClean="0"/>
              <a:t>kerja</a:t>
            </a:r>
            <a:r>
              <a:rPr lang="en-MY" sz="2400" b="1" dirty="0" smtClean="0"/>
              <a:t> yang </a:t>
            </a:r>
            <a:r>
              <a:rPr lang="en-MY" sz="2400" b="1" dirty="0" err="1" smtClean="0"/>
              <a:t>lebih</a:t>
            </a:r>
            <a:r>
              <a:rPr lang="en-MY" sz="2400" b="1" dirty="0" smtClean="0"/>
              <a:t> </a:t>
            </a:r>
            <a:r>
              <a:rPr lang="en-MY" sz="2400" b="1" dirty="0" err="1" smtClean="0"/>
              <a:t>kondusif</a:t>
            </a:r>
            <a:r>
              <a:rPr lang="en-MY" sz="2400" b="1" dirty="0" smtClean="0"/>
              <a:t> </a:t>
            </a:r>
            <a:r>
              <a:rPr lang="en-MY" sz="2400" b="1" dirty="0" err="1" smtClean="0"/>
              <a:t>dan</a:t>
            </a:r>
            <a:r>
              <a:rPr lang="en-MY" sz="2400" b="1" dirty="0" smtClean="0"/>
              <a:t> </a:t>
            </a:r>
            <a:r>
              <a:rPr lang="en-MY" sz="2400" b="1" dirty="0" err="1" smtClean="0"/>
              <a:t>hubungan</a:t>
            </a:r>
            <a:r>
              <a:rPr lang="en-MY" sz="2400" b="1" dirty="0" smtClean="0"/>
              <a:t> </a:t>
            </a:r>
            <a:r>
              <a:rPr lang="en-MY" sz="2400" b="1" dirty="0" err="1" smtClean="0"/>
              <a:t>majikan</a:t>
            </a:r>
            <a:r>
              <a:rPr lang="en-MY" sz="2400" b="1" dirty="0" smtClean="0"/>
              <a:t> </a:t>
            </a:r>
            <a:r>
              <a:rPr lang="en-MY" sz="2400" b="1" dirty="0" err="1" smtClean="0"/>
              <a:t>pekerja</a:t>
            </a:r>
            <a:r>
              <a:rPr lang="en-MY" sz="2400" b="1" dirty="0" smtClean="0"/>
              <a:t> yang </a:t>
            </a:r>
            <a:r>
              <a:rPr lang="en-MY" sz="2400" b="1" dirty="0" err="1" smtClean="0"/>
              <a:t>lebih</a:t>
            </a:r>
            <a:r>
              <a:rPr lang="en-MY" sz="2400" b="1" dirty="0" smtClean="0"/>
              <a:t> </a:t>
            </a:r>
            <a:r>
              <a:rPr lang="en-MY" sz="2400" b="1" dirty="0" err="1" smtClean="0"/>
              <a:t>harmoni</a:t>
            </a:r>
            <a:r>
              <a:rPr lang="en-MY" sz="2400" b="1" dirty="0" smtClean="0"/>
              <a:t>.</a:t>
            </a:r>
            <a:endParaRPr lang="en-MY" sz="2400" b="1" dirty="0"/>
          </a:p>
        </p:txBody>
      </p:sp>
      <p:sp>
        <p:nvSpPr>
          <p:cNvPr id="3" name="Rectangle 2"/>
          <p:cNvSpPr/>
          <p:nvPr/>
        </p:nvSpPr>
        <p:spPr>
          <a:xfrm>
            <a:off x="263950" y="2220012"/>
            <a:ext cx="4520918" cy="338554"/>
          </a:xfrm>
          <a:prstGeom prst="rect">
            <a:avLst/>
          </a:prstGeom>
        </p:spPr>
        <p:txBody>
          <a:bodyPr wrap="none">
            <a:spAutoFit/>
          </a:bodyPr>
          <a:lstStyle/>
          <a:p>
            <a:r>
              <a:rPr lang="fi-FI" sz="1600" b="1" dirty="0">
                <a:solidFill>
                  <a:schemeClr val="bg1"/>
                </a:solidFill>
              </a:rPr>
              <a:t>Laporan Kesejahteraan Rakyat Malaysia </a:t>
            </a:r>
            <a:r>
              <a:rPr lang="fi-FI" sz="1600" b="1" dirty="0" smtClean="0">
                <a:solidFill>
                  <a:schemeClr val="bg1"/>
                </a:solidFill>
              </a:rPr>
              <a:t>2013 - EPU</a:t>
            </a:r>
            <a:endParaRPr lang="en-MY" sz="1600" b="1" dirty="0">
              <a:solidFill>
                <a:schemeClr val="bg1"/>
              </a:solidFill>
            </a:endParaRPr>
          </a:p>
        </p:txBody>
      </p:sp>
      <p:sp>
        <p:nvSpPr>
          <p:cNvPr id="4" name="Rectangle 3"/>
          <p:cNvSpPr/>
          <p:nvPr/>
        </p:nvSpPr>
        <p:spPr>
          <a:xfrm>
            <a:off x="288283" y="281020"/>
            <a:ext cx="4496585" cy="1815882"/>
          </a:xfrm>
          <a:prstGeom prst="rect">
            <a:avLst/>
          </a:prstGeom>
        </p:spPr>
        <p:txBody>
          <a:bodyPr wrap="square">
            <a:spAutoFit/>
          </a:bodyPr>
          <a:lstStyle/>
          <a:p>
            <a:r>
              <a:rPr lang="en-MY" sz="2800" b="1" dirty="0" err="1">
                <a:solidFill>
                  <a:schemeClr val="bg1"/>
                </a:solidFill>
                <a:latin typeface="AvenirNextLTPro-Demi"/>
              </a:rPr>
              <a:t>Indeks</a:t>
            </a:r>
            <a:r>
              <a:rPr lang="en-MY" sz="2800" b="1" dirty="0">
                <a:solidFill>
                  <a:schemeClr val="bg1"/>
                </a:solidFill>
                <a:latin typeface="AvenirNextLTPro-Demi"/>
              </a:rPr>
              <a:t> </a:t>
            </a:r>
            <a:r>
              <a:rPr lang="en-MY" sz="2800" b="1" dirty="0" err="1">
                <a:solidFill>
                  <a:schemeClr val="bg1"/>
                </a:solidFill>
                <a:latin typeface="AvenirNextLTPro-Demi"/>
              </a:rPr>
              <a:t>K</a:t>
            </a:r>
            <a:r>
              <a:rPr lang="en-MY" sz="2800" b="1" dirty="0" err="1" smtClean="0">
                <a:solidFill>
                  <a:schemeClr val="bg1"/>
                </a:solidFill>
                <a:latin typeface="AvenirNextLTPro-Demi"/>
              </a:rPr>
              <a:t>omponen</a:t>
            </a:r>
            <a:r>
              <a:rPr lang="en-MY" sz="2800" b="1" dirty="0" smtClean="0">
                <a:solidFill>
                  <a:schemeClr val="bg1"/>
                </a:solidFill>
                <a:latin typeface="AvenirNextLTPro-Demi"/>
              </a:rPr>
              <a:t> </a:t>
            </a:r>
            <a:r>
              <a:rPr lang="en-MY" sz="2800" b="1" dirty="0" err="1">
                <a:solidFill>
                  <a:schemeClr val="bg1"/>
                </a:solidFill>
                <a:latin typeface="AvenirNextLTPro-Demi"/>
              </a:rPr>
              <a:t>P</a:t>
            </a:r>
            <a:r>
              <a:rPr lang="en-MY" sz="2800" b="1" dirty="0" err="1" smtClean="0">
                <a:solidFill>
                  <a:schemeClr val="bg1"/>
                </a:solidFill>
                <a:latin typeface="AvenirNextLTPro-Demi"/>
              </a:rPr>
              <a:t>ersekitaran</a:t>
            </a:r>
            <a:r>
              <a:rPr lang="en-MY" sz="2800" b="1" dirty="0" smtClean="0">
                <a:solidFill>
                  <a:schemeClr val="bg1"/>
                </a:solidFill>
                <a:latin typeface="AvenirNextLTPro-Demi"/>
              </a:rPr>
              <a:t> </a:t>
            </a:r>
            <a:r>
              <a:rPr lang="en-MY" sz="2800" b="1" dirty="0" err="1" smtClean="0">
                <a:solidFill>
                  <a:schemeClr val="bg1"/>
                </a:solidFill>
                <a:latin typeface="AvenirNextLTPro-Demi"/>
              </a:rPr>
              <a:t>Kerja</a:t>
            </a:r>
            <a:endParaRPr lang="en-MY" sz="2800" b="1" dirty="0" smtClean="0">
              <a:solidFill>
                <a:schemeClr val="bg1"/>
              </a:solidFill>
              <a:latin typeface="AvenirNextLTPro-Demi"/>
            </a:endParaRPr>
          </a:p>
          <a:p>
            <a:r>
              <a:rPr lang="en-MY" sz="2800" b="1" dirty="0">
                <a:solidFill>
                  <a:schemeClr val="bg1"/>
                </a:solidFill>
                <a:latin typeface="AvenirNextLTPro-Demi"/>
              </a:rPr>
              <a:t>d</a:t>
            </a:r>
            <a:r>
              <a:rPr lang="en-MY" sz="2800" b="1" dirty="0" smtClean="0">
                <a:solidFill>
                  <a:schemeClr val="bg1"/>
                </a:solidFill>
                <a:latin typeface="AvenirNextLTPro-Demi"/>
              </a:rPr>
              <a:t>i </a:t>
            </a:r>
            <a:r>
              <a:rPr lang="en-MY" sz="2800" b="1" dirty="0" err="1" smtClean="0">
                <a:solidFill>
                  <a:schemeClr val="bg1"/>
                </a:solidFill>
                <a:latin typeface="AvenirNextLTPro-Demi"/>
              </a:rPr>
              <a:t>bawah</a:t>
            </a:r>
            <a:r>
              <a:rPr lang="en-MY" sz="2800" b="1" dirty="0" smtClean="0">
                <a:solidFill>
                  <a:schemeClr val="bg1"/>
                </a:solidFill>
                <a:latin typeface="AvenirNextLTPro-Demi"/>
              </a:rPr>
              <a:t> </a:t>
            </a:r>
            <a:r>
              <a:rPr lang="en-MY" sz="2800" b="1" dirty="0" err="1" smtClean="0">
                <a:solidFill>
                  <a:schemeClr val="bg1"/>
                </a:solidFill>
                <a:latin typeface="AvenirNextLTPro-Demi"/>
              </a:rPr>
              <a:t>Indeks</a:t>
            </a:r>
            <a:r>
              <a:rPr lang="en-MY" sz="2800" b="1" dirty="0" smtClean="0">
                <a:solidFill>
                  <a:schemeClr val="bg1"/>
                </a:solidFill>
                <a:latin typeface="AvenirNextLTPro-Demi"/>
              </a:rPr>
              <a:t> </a:t>
            </a:r>
            <a:r>
              <a:rPr lang="en-MY" sz="2800" b="1" dirty="0" err="1" smtClean="0">
                <a:solidFill>
                  <a:schemeClr val="bg1"/>
                </a:solidFill>
                <a:latin typeface="AvenirNextLTPro-Demi"/>
              </a:rPr>
              <a:t>Kesejahteraan</a:t>
            </a:r>
            <a:r>
              <a:rPr lang="en-MY" sz="2800" b="1" dirty="0" smtClean="0">
                <a:solidFill>
                  <a:schemeClr val="bg1"/>
                </a:solidFill>
                <a:latin typeface="AvenirNextLTPro-Demi"/>
              </a:rPr>
              <a:t> Rakyat </a:t>
            </a:r>
            <a:endParaRPr lang="en-MY" sz="2800" b="1" dirty="0">
              <a:solidFill>
                <a:schemeClr val="bg1"/>
              </a:solidFill>
            </a:endParaRPr>
          </a:p>
        </p:txBody>
      </p:sp>
      <p:pic>
        <p:nvPicPr>
          <p:cNvPr id="1026" name="Picture 2" descr="http://www.1malaysia.info/myimages/home_slideshow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536" y="157909"/>
            <a:ext cx="7141045" cy="248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737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11189</TotalTime>
  <Words>3382</Words>
  <Application>Microsoft Office PowerPoint</Application>
  <PresentationFormat>Widescreen</PresentationFormat>
  <Paragraphs>650</Paragraphs>
  <Slides>50</Slides>
  <Notes>35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50</vt:i4>
      </vt:variant>
    </vt:vector>
  </HeadingPairs>
  <TitlesOfParts>
    <vt:vector size="67" baseType="lpstr">
      <vt:lpstr>Agency FB</vt:lpstr>
      <vt:lpstr>Arial</vt:lpstr>
      <vt:lpstr>Arial Narrow</vt:lpstr>
      <vt:lpstr>AvenirNext LT Pro Bold</vt:lpstr>
      <vt:lpstr>AvenirNext LT Pro Regular</vt:lpstr>
      <vt:lpstr>AvenirNextLTPro-Demi</vt:lpstr>
      <vt:lpstr>Berlin Sans FB</vt:lpstr>
      <vt:lpstr>Calibri</vt:lpstr>
      <vt:lpstr>Calibri Light</vt:lpstr>
      <vt:lpstr>Helvetica</vt:lpstr>
      <vt:lpstr>Helvetica-Bold</vt:lpstr>
      <vt:lpstr>Pristina</vt:lpstr>
      <vt:lpstr>Times New Roman</vt:lpstr>
      <vt:lpstr>Trebuchet MS</vt:lpstr>
      <vt:lpstr>TT10Ct00</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Presentation</dc:title>
  <dc:subject>OSH in Malaysia</dc:subject>
  <dc:creator>Mohd Fazli Masri</dc:creator>
  <cp:keywords>OSH in MALAYSIA</cp:keywords>
  <cp:lastModifiedBy>emmanuar mb</cp:lastModifiedBy>
  <cp:revision>331</cp:revision>
  <cp:lastPrinted>2015-04-09T09:41:32Z</cp:lastPrinted>
  <dcterms:created xsi:type="dcterms:W3CDTF">2015-04-09T01:00:30Z</dcterms:created>
  <dcterms:modified xsi:type="dcterms:W3CDTF">2016-04-18T22:11:55Z</dcterms:modified>
  <cp:category>Confidential</cp:category>
</cp:coreProperties>
</file>