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5" r:id="rId3"/>
    <p:sldId id="306" r:id="rId4"/>
    <p:sldId id="304" r:id="rId5"/>
    <p:sldId id="257" r:id="rId6"/>
    <p:sldId id="276" r:id="rId7"/>
    <p:sldId id="279" r:id="rId8"/>
    <p:sldId id="280" r:id="rId9"/>
    <p:sldId id="281" r:id="rId10"/>
    <p:sldId id="282" r:id="rId11"/>
    <p:sldId id="283" r:id="rId12"/>
    <p:sldId id="292" r:id="rId13"/>
    <p:sldId id="284" r:id="rId14"/>
    <p:sldId id="297" r:id="rId15"/>
    <p:sldId id="298" r:id="rId16"/>
    <p:sldId id="299" r:id="rId17"/>
    <p:sldId id="301" r:id="rId18"/>
    <p:sldId id="302" r:id="rId19"/>
    <p:sldId id="300" r:id="rId20"/>
    <p:sldId id="303" r:id="rId21"/>
    <p:sldId id="285" r:id="rId22"/>
    <p:sldId id="286" r:id="rId23"/>
    <p:sldId id="287" r:id="rId24"/>
    <p:sldId id="288" r:id="rId25"/>
    <p:sldId id="289" r:id="rId26"/>
    <p:sldId id="293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265-CDE7-47F1-A6FE-58EC29AAD685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F881-E574-4018-B342-FFDCA34F86F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86366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893A-51CF-41B3-AFF6-BDF7610212B9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A14EF-9A58-4B22-82F1-55335754DE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1103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14EF-9A58-4B22-82F1-55335754DE1D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65382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03707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494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60401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16970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6289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0137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2247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132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0919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4449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955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E075-59FB-4E3F-B2BC-8C9EDD34369A}" type="datetimeFigureOut">
              <a:rPr lang="en-MY" smtClean="0"/>
              <a:pPr/>
              <a:t>16/3/2017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354-D514-4839-B064-04C4006A6A5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386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pqe.pdf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hyperlink" Target="cpim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PDPM.pdf" TargetMode="Externa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32.png"/><Relationship Id="rId21" Type="http://schemas.openxmlformats.org/officeDocument/2006/relationships/image" Target="../media/image43.png"/><Relationship Id="rId7" Type="http://schemas.openxmlformats.org/officeDocument/2006/relationships/image" Target="../media/image34.png"/><Relationship Id="rId12" Type="http://schemas.microsoft.com/office/2007/relationships/hdphoto" Target="../media/hdphoto5.wdp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7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24" Type="http://schemas.openxmlformats.org/officeDocument/2006/relationships/image" Target="../media/image44.jpe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2.png"/><Relationship Id="rId10" Type="http://schemas.microsoft.com/office/2007/relationships/hdphoto" Target="../media/hdphoto4.wdp"/><Relationship Id="rId19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microsoft.com/office/2007/relationships/hdphoto" Target="../media/hdphoto6.wdp"/><Relationship Id="rId2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3.pn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17" Type="http://schemas.openxmlformats.org/officeDocument/2006/relationships/image" Target="../media/image66.jpeg"/><Relationship Id="rId25" Type="http://schemas.openxmlformats.org/officeDocument/2006/relationships/image" Target="../media/image72.jpeg"/><Relationship Id="rId2" Type="http://schemas.openxmlformats.org/officeDocument/2006/relationships/image" Target="../media/image51.png"/><Relationship Id="rId16" Type="http://schemas.openxmlformats.org/officeDocument/2006/relationships/image" Target="../media/image65.jpeg"/><Relationship Id="rId20" Type="http://schemas.openxmlformats.org/officeDocument/2006/relationships/image" Target="../media/image69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2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1.png"/><Relationship Id="rId28" Type="http://schemas.openxmlformats.org/officeDocument/2006/relationships/image" Target="../media/image75.png"/><Relationship Id="rId10" Type="http://schemas.openxmlformats.org/officeDocument/2006/relationships/image" Target="../media/image59.png"/><Relationship Id="rId19" Type="http://schemas.openxmlformats.org/officeDocument/2006/relationships/image" Target="../media/image68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eg"/><Relationship Id="rId22" Type="http://schemas.openxmlformats.org/officeDocument/2006/relationships/image" Target="../media/image71.png"/><Relationship Id="rId27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caglobal.com/my/en.html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www.ilamalaysia.org/" TargetMode="External"/><Relationship Id="rId7" Type="http://schemas.openxmlformats.org/officeDocument/2006/relationships/hyperlink" Target="http://www.maicsa.org.my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hyperlink" Target="http://www.rism.org.my/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omm.org.my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cilt-m.com.my/en/index.php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hyperlink" Target="http://www.myiem.org.my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IIPM%20VA%20PA%20Cert%20Course%20Draft%201%205%20Aug%2016/COVER%20va%20pa.docx" TargetMode="External"/><Relationship Id="rId2" Type="http://schemas.openxmlformats.org/officeDocument/2006/relationships/hyperlink" Target="pq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flipV="1">
            <a:off x="990600" y="0"/>
            <a:ext cx="6858000" cy="68580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Parallelogram 4"/>
          <p:cNvSpPr/>
          <p:nvPr/>
        </p:nvSpPr>
        <p:spPr>
          <a:xfrm flipV="1">
            <a:off x="0" y="914400"/>
            <a:ext cx="12115800" cy="5943600"/>
          </a:xfrm>
          <a:prstGeom prst="parallelogram">
            <a:avLst>
              <a:gd name="adj" fmla="val 48875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0" y="5142879"/>
            <a:ext cx="9220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Algerian" panose="04020705040A02060702" pitchFamily="82" charset="0"/>
              </a:rPr>
              <a:t>BRIDGING THE WORLD THROUGH planters</a:t>
            </a:r>
            <a:endParaRPr lang="en-MY" b="1" i="1" dirty="0">
              <a:latin typeface="Algerian" panose="04020705040A02060702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5083813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007613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074" y="1828800"/>
            <a:ext cx="7315200" cy="1295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EMPOWERMENT OF TALENT IN THE OCCUPATIONAL SAFETY AND HEALTH OF THE FOREST PLANTATION AND TIMBER INDUSTRY</a:t>
            </a:r>
            <a:endParaRPr lang="en-MY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4198974" y="0"/>
            <a:ext cx="1295400" cy="8754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41148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Prepared by</a:t>
            </a:r>
          </a:p>
          <a:p>
            <a:pPr>
              <a:defRPr/>
            </a:pPr>
            <a:r>
              <a:rPr lang="en-US" b="1" dirty="0" smtClean="0"/>
              <a:t>DATUK HAJI DAUD AMATZIN </a:t>
            </a:r>
            <a:r>
              <a:rPr lang="en-US" sz="1400" b="1" i="1" dirty="0" err="1" smtClean="0"/>
              <a:t>F</a:t>
            </a:r>
            <a:r>
              <a:rPr lang="en-US" sz="1400" b="1" dirty="0" err="1" smtClean="0"/>
              <a:t>iiPM</a:t>
            </a:r>
            <a:endParaRPr lang="en-US" sz="1400" b="1" dirty="0"/>
          </a:p>
          <a:p>
            <a:pPr>
              <a:defRPr/>
            </a:pPr>
            <a:r>
              <a:rPr lang="en-US" dirty="0" smtClean="0"/>
              <a:t>Deputy President, IIPM</a:t>
            </a:r>
            <a:endParaRPr lang="en-US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1705" y="62277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35800" y="60960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58674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7912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57200" y="1219200"/>
            <a:ext cx="8246451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73050" lvl="1" indent="-273050" algn="ctr" eaLnBrk="1" hangingPunct="1">
              <a:buFont typeface="Arial" charset="0"/>
              <a:buNone/>
              <a:defRPr/>
            </a:pPr>
            <a:r>
              <a:rPr lang="en-US" altLang="en-US" sz="4000" b="1" i="1" dirty="0" smtClean="0"/>
              <a:t>“Excellent </a:t>
            </a:r>
            <a:r>
              <a:rPr lang="en-US" altLang="en-US" sz="4000" b="1" i="1" dirty="0"/>
              <a:t>Professional Plantation </a:t>
            </a:r>
          </a:p>
          <a:p>
            <a:pPr marL="273050" lvl="1" indent="-273050" algn="ctr" eaLnBrk="1" hangingPunct="1">
              <a:buFont typeface="Arial" charset="0"/>
              <a:buNone/>
              <a:defRPr/>
            </a:pPr>
            <a:r>
              <a:rPr lang="en-US" altLang="en-US" sz="4000" b="1" i="1" dirty="0"/>
              <a:t>Management </a:t>
            </a:r>
            <a:r>
              <a:rPr lang="en-US" altLang="en-US" sz="4000" b="1" i="1" dirty="0" smtClean="0"/>
              <a:t>Programs </a:t>
            </a:r>
            <a:r>
              <a:rPr lang="en-US" altLang="en-US" sz="4000" b="1" i="1" dirty="0"/>
              <a:t>at Your </a:t>
            </a:r>
            <a:r>
              <a:rPr lang="en-US" altLang="en-US" sz="4000" b="1" i="1" dirty="0" smtClean="0"/>
              <a:t>Doorstep”</a:t>
            </a:r>
            <a:endParaRPr lang="en-US" altLang="en-US" sz="4000" i="1" dirty="0"/>
          </a:p>
        </p:txBody>
      </p:sp>
      <p:sp>
        <p:nvSpPr>
          <p:cNvPr id="15" name="Parallelogram 14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Parallelogram 1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MOTTO OF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8" name="Parallelogram 1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299" y="3046855"/>
            <a:ext cx="5143501" cy="34290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3124199"/>
            <a:ext cx="5167313" cy="34448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136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6888" y="5240338"/>
            <a:ext cx="2274887" cy="91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Professional Qualifying  Examination (PQE)</a:t>
            </a:r>
            <a:endParaRPr lang="en-MY" sz="1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in Plantation Industry Management</a:t>
            </a:r>
            <a:endParaRPr lang="en-MY" sz="1100" b="1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684" y="5486400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0825" y="5943600"/>
            <a:ext cx="286543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u="sng" dirty="0">
                <a:solidFill>
                  <a:schemeClr val="tx1"/>
                </a:solidFill>
              </a:rPr>
              <a:t>(</a:t>
            </a:r>
            <a:r>
              <a:rPr lang="en-US" sz="1000" b="1" u="sng" dirty="0" smtClean="0">
                <a:solidFill>
                  <a:schemeClr val="tx1"/>
                </a:solidFill>
              </a:rPr>
              <a:t>equivalent to Level</a:t>
            </a:r>
            <a:r>
              <a:rPr lang="en-US" sz="1000" b="1" i="1" u="sng" dirty="0" smtClean="0">
                <a:solidFill>
                  <a:schemeClr val="tx1"/>
                </a:solidFill>
              </a:rPr>
              <a:t> </a:t>
            </a:r>
            <a:r>
              <a:rPr lang="en-US" sz="1000" b="1" i="1" u="sng" dirty="0">
                <a:solidFill>
                  <a:schemeClr val="tx1"/>
                </a:solidFill>
              </a:rPr>
              <a:t>6 (Bachelor Degree))</a:t>
            </a:r>
            <a:endParaRPr lang="en-MY" sz="1000" b="1" i="1" u="sng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888" y="1295400"/>
            <a:ext cx="2274887" cy="655638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Professional Education </a:t>
            </a:r>
            <a:r>
              <a:rPr lang="en-US" sz="1400" dirty="0" smtClean="0">
                <a:solidFill>
                  <a:schemeClr val="bg1"/>
                </a:solidFill>
              </a:rPr>
              <a:t>Programs</a:t>
            </a:r>
          </a:p>
          <a:p>
            <a:pPr algn="ctr"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(Plantation Management)</a:t>
            </a:r>
            <a:endParaRPr lang="en-MY" sz="14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6888" y="1295400"/>
            <a:ext cx="2274887" cy="4006850"/>
          </a:xfrm>
          <a:prstGeom prst="round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>
              <a:hlinkClick r:id="rId3" action="ppaction://hlinkfile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>
              <a:hlinkClick r:id="rId3" action="ppaction://hlinkfile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>
              <a:hlinkClick r:id="rId3" action="ppaction://hlinkfile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file"/>
              </a:rPr>
              <a:t>Professional </a:t>
            </a:r>
            <a:r>
              <a:rPr lang="en-US" sz="1400" dirty="0">
                <a:hlinkClick r:id="rId3" action="ppaction://hlinkfile"/>
              </a:rPr>
              <a:t>Qualifying Examination in Plantation Industry Management</a:t>
            </a: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hlinkClick r:id="rId4" action="ppaction://hlinkfile"/>
              </a:rPr>
              <a:t>Professional Diploma in Plantation Management</a:t>
            </a: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hlinkClick r:id="rId5" action="ppaction://hlinkfile"/>
              </a:rPr>
              <a:t>Certificate in Plantation Industry Management</a:t>
            </a: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/>
              <a:t>Certificate in Forest Plantation </a:t>
            </a:r>
            <a:r>
              <a:rPr lang="en-US" sz="1400" dirty="0" smtClean="0"/>
              <a:t>Management</a:t>
            </a:r>
            <a:endParaRPr lang="en-MY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3390900" y="1295400"/>
            <a:ext cx="2260600" cy="400685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Professional Diploma in Palm Oil Mill Technology and Management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Certificate in Palm Oil Mill Management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(the above programs </a:t>
            </a:r>
            <a:r>
              <a:rPr lang="en-US" sz="1400" dirty="0"/>
              <a:t>are in early development stage</a:t>
            </a:r>
            <a:r>
              <a:rPr lang="en-US" sz="1400" dirty="0" smtClean="0"/>
              <a:t>)</a:t>
            </a:r>
            <a:endParaRPr lang="en-MY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MY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6300788" y="1295400"/>
            <a:ext cx="2260600" cy="4006850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Professional Diploma in Occupational Safety and Health Management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Certificate in Occupational Safety and Health Management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400" dirty="0" smtClean="0"/>
              <a:t>(the above programs are in early development stage)</a:t>
            </a:r>
            <a:endParaRPr lang="en-MY" sz="1400" dirty="0"/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452" y="3886200"/>
            <a:ext cx="487839" cy="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06776" y="1295400"/>
            <a:ext cx="2244724" cy="6556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Professional Education </a:t>
            </a:r>
            <a:r>
              <a:rPr lang="en-US" sz="1400" dirty="0" smtClean="0">
                <a:solidFill>
                  <a:schemeClr val="tx1"/>
                </a:solidFill>
              </a:rPr>
              <a:t>Programs 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(Palm Oil Mill Management)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19475" y="5302250"/>
            <a:ext cx="2232025" cy="98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Certificate </a:t>
            </a:r>
            <a:r>
              <a:rPr lang="en-US" sz="1200" b="1" dirty="0">
                <a:solidFill>
                  <a:schemeClr val="tx1"/>
                </a:solidFill>
              </a:rPr>
              <a:t>in Plantation Industry Management (CPIM)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(equivalent </a:t>
            </a:r>
            <a:r>
              <a:rPr lang="en-US" sz="1050" b="1" dirty="0" smtClean="0">
                <a:solidFill>
                  <a:schemeClr val="tx1"/>
                </a:solidFill>
              </a:rPr>
              <a:t>to </a:t>
            </a:r>
            <a:r>
              <a:rPr lang="en-US" sz="1050" b="1" dirty="0">
                <a:solidFill>
                  <a:schemeClr val="tx1"/>
                </a:solidFill>
              </a:rPr>
              <a:t>level 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(Department of Skill Development))</a:t>
            </a:r>
            <a:endParaRPr lang="en-MY" sz="1050" b="1" dirty="0">
              <a:solidFill>
                <a:schemeClr val="tx1"/>
              </a:solidFill>
            </a:endParaRPr>
          </a:p>
        </p:txBody>
      </p:sp>
      <p:pic>
        <p:nvPicPr>
          <p:cNvPr id="3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311775"/>
            <a:ext cx="6905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3" t="14590" r="5127" b="16820"/>
          <a:stretch>
            <a:fillRect/>
          </a:stretch>
        </p:blipFill>
        <p:spPr bwMode="auto">
          <a:xfrm>
            <a:off x="5613400" y="5892800"/>
            <a:ext cx="4810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520123" cy="2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3" t="14590" r="5127" b="16820"/>
          <a:stretch>
            <a:fillRect/>
          </a:stretch>
        </p:blipFill>
        <p:spPr bwMode="auto">
          <a:xfrm>
            <a:off x="2567655" y="4495800"/>
            <a:ext cx="362293" cy="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655" y="3429000"/>
            <a:ext cx="487839" cy="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361" y="2514600"/>
            <a:ext cx="487839" cy="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arallelogram 28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Rectangle 38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40" name="Parallelogram 39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788" y="1295400"/>
            <a:ext cx="2260599" cy="655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Professional Education </a:t>
            </a:r>
            <a:r>
              <a:rPr lang="en-US" sz="1200" dirty="0" smtClean="0">
                <a:solidFill>
                  <a:schemeClr val="tx1"/>
                </a:solidFill>
              </a:rPr>
              <a:t>Programs 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(Occupational Safety and Health Management)</a:t>
            </a:r>
            <a:endParaRPr lang="en-MY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31" y="5696744"/>
            <a:ext cx="2599369" cy="37365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286000" y="3505200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MQA/NT0187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65763" y="5486400"/>
            <a:ext cx="1849437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Level 3: E </a:t>
            </a:r>
            <a:r>
              <a:rPr lang="en-US" sz="800" b="1" dirty="0" smtClean="0">
                <a:solidFill>
                  <a:schemeClr val="tx1"/>
                </a:solidFill>
              </a:rPr>
              <a:t>16755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29470" y="6105525"/>
            <a:ext cx="1733330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Certificate of Accreditation Training Centre </a:t>
            </a:r>
            <a:r>
              <a:rPr lang="en-US" sz="800" b="1" dirty="0" smtClean="0">
                <a:solidFill>
                  <a:schemeClr val="tx1"/>
                </a:solidFill>
              </a:rPr>
              <a:t>NDTS (PD5692</a:t>
            </a:r>
            <a:r>
              <a:rPr lang="en-US" sz="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49500" y="2741161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MQA 10/4 </a:t>
            </a:r>
            <a:r>
              <a:rPr lang="en-US" sz="800" b="1" dirty="0" err="1">
                <a:solidFill>
                  <a:schemeClr val="tx1"/>
                </a:solidFill>
              </a:rPr>
              <a:t>Jld</a:t>
            </a:r>
            <a:r>
              <a:rPr lang="en-US" sz="800" b="1" dirty="0">
                <a:solidFill>
                  <a:schemeClr val="tx1"/>
                </a:solidFill>
              </a:rPr>
              <a:t>. 11(86)</a:t>
            </a:r>
          </a:p>
          <a:p>
            <a:pPr algn="ctr"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Equivalent level 6: Bachelor Degree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73300" y="3962400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MQA/NT0188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Parallelogram 48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CONTRIBUTION TO HUMAN CAPITAL DEVELOPMENT AND NATION BUILDING</a:t>
            </a:r>
          </a:p>
        </p:txBody>
      </p:sp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6338888" y="1295400"/>
            <a:ext cx="2260600" cy="378936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Certified Planter (CP)</a:t>
            </a: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Research &amp; Development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Consultancy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MY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82600" y="1295400"/>
            <a:ext cx="2260600" cy="378936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 err="1" smtClean="0"/>
              <a:t>Sijil</a:t>
            </a:r>
            <a:r>
              <a:rPr lang="en-US" sz="1600" dirty="0" smtClean="0"/>
              <a:t> </a:t>
            </a:r>
            <a:r>
              <a:rPr lang="en-US" sz="1600" dirty="0" err="1" smtClean="0"/>
              <a:t>Penyeliaan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Operasi</a:t>
            </a:r>
            <a:r>
              <a:rPr lang="en-US" sz="1600" dirty="0" smtClean="0"/>
              <a:t> </a:t>
            </a:r>
            <a:r>
              <a:rPr lang="en-US" sz="1600" dirty="0" err="1" smtClean="0"/>
              <a:t>Ladang</a:t>
            </a:r>
            <a:endParaRPr lang="en-US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 err="1" smtClean="0"/>
              <a:t>Kursus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</a:t>
            </a:r>
            <a:r>
              <a:rPr lang="en-US" sz="1600" dirty="0" smtClean="0"/>
              <a:t> </a:t>
            </a:r>
            <a:r>
              <a:rPr lang="en-US" sz="1600" dirty="0" err="1" smtClean="0"/>
              <a:t>Mahir</a:t>
            </a:r>
            <a:r>
              <a:rPr lang="en-US" sz="1600" dirty="0" smtClean="0"/>
              <a:t> </a:t>
            </a:r>
            <a:r>
              <a:rPr lang="en-US" sz="1600" dirty="0" err="1" smtClean="0"/>
              <a:t>Ladang</a:t>
            </a:r>
            <a:endParaRPr lang="en-US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 smtClean="0"/>
              <a:t>Pembangunan </a:t>
            </a:r>
            <a:r>
              <a:rPr lang="en-US" sz="1600" dirty="0" err="1" smtClean="0"/>
              <a:t>Minda</a:t>
            </a:r>
            <a:r>
              <a:rPr lang="en-US" sz="1600" dirty="0" smtClean="0"/>
              <a:t> </a:t>
            </a:r>
            <a:r>
              <a:rPr lang="en-US" sz="1600" dirty="0" err="1" smtClean="0"/>
              <a:t>Insan</a:t>
            </a:r>
            <a:endParaRPr lang="en-US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 err="1" smtClean="0"/>
              <a:t>Kecemerlangan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endParaRPr lang="en-MY" sz="16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5105400"/>
            <a:ext cx="2232025" cy="12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chemeClr val="tx1"/>
                </a:solidFill>
              </a:rPr>
              <a:t>Sijil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Penyeliaan</a:t>
            </a:r>
            <a:r>
              <a:rPr lang="en-US" sz="1200" b="1" dirty="0" smtClean="0">
                <a:solidFill>
                  <a:schemeClr val="tx1"/>
                </a:solidFill>
              </a:rPr>
              <a:t> &amp; </a:t>
            </a:r>
            <a:r>
              <a:rPr lang="en-US" sz="1200" b="1" dirty="0" err="1" smtClean="0">
                <a:solidFill>
                  <a:schemeClr val="tx1"/>
                </a:solidFill>
              </a:rPr>
              <a:t>Operasi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Ladang</a:t>
            </a:r>
            <a:r>
              <a:rPr lang="en-US" sz="1200" b="1" dirty="0" smtClean="0">
                <a:solidFill>
                  <a:schemeClr val="tx1"/>
                </a:solidFill>
              </a:rPr>
              <a:t> (SPOL)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(</a:t>
            </a:r>
            <a:r>
              <a:rPr lang="en-US" sz="1050" b="1" dirty="0">
                <a:solidFill>
                  <a:schemeClr val="tx1"/>
                </a:solidFill>
              </a:rPr>
              <a:t>equivalent </a:t>
            </a:r>
            <a:r>
              <a:rPr lang="en-US" sz="1050" b="1" dirty="0" smtClean="0">
                <a:solidFill>
                  <a:schemeClr val="tx1"/>
                </a:solidFill>
              </a:rPr>
              <a:t>to </a:t>
            </a:r>
            <a:r>
              <a:rPr lang="en-US" sz="1050" b="1" dirty="0">
                <a:solidFill>
                  <a:schemeClr val="tx1"/>
                </a:solidFill>
              </a:rPr>
              <a:t>level 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(Department of Skill Development))</a:t>
            </a:r>
            <a:endParaRPr lang="en-MY" sz="105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442" y="1295400"/>
            <a:ext cx="2283758" cy="65563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/>
              <a:t>Skills Development Program</a:t>
            </a:r>
            <a:endParaRPr lang="en-MY" sz="1600" dirty="0"/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592" y="5334000"/>
            <a:ext cx="6905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3" t="14590" r="5127" b="16820"/>
          <a:stretch>
            <a:fillRect/>
          </a:stretch>
        </p:blipFill>
        <p:spPr bwMode="auto">
          <a:xfrm>
            <a:off x="2653367" y="5797550"/>
            <a:ext cx="4810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429000" y="1295400"/>
            <a:ext cx="2260600" cy="6556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Continuous Professional Development Program</a:t>
            </a:r>
            <a:endParaRPr lang="en-MY" sz="1400" dirty="0"/>
          </a:p>
        </p:txBody>
      </p:sp>
      <p:sp>
        <p:nvSpPr>
          <p:cNvPr id="33" name="Rectangle 32"/>
          <p:cNvSpPr/>
          <p:nvPr/>
        </p:nvSpPr>
        <p:spPr>
          <a:xfrm>
            <a:off x="6338888" y="1295400"/>
            <a:ext cx="2260599" cy="655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/>
              <a:t>Specialist Professional Qualification</a:t>
            </a:r>
            <a:endParaRPr lang="en-MY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295400"/>
            <a:ext cx="2260600" cy="37893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Conference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Seminar/Tea Talk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err="1" smtClean="0"/>
              <a:t>Kursus</a:t>
            </a:r>
            <a:r>
              <a:rPr lang="en-US" sz="1400" dirty="0" smtClean="0"/>
              <a:t> </a:t>
            </a:r>
            <a:r>
              <a:rPr lang="en-US" sz="1400" dirty="0" err="1" smtClean="0"/>
              <a:t>Usahawan</a:t>
            </a:r>
            <a:r>
              <a:rPr lang="en-US" sz="1400" dirty="0" smtClean="0"/>
              <a:t> </a:t>
            </a:r>
            <a:r>
              <a:rPr lang="en-US" sz="1400" dirty="0" err="1" smtClean="0"/>
              <a:t>Tani</a:t>
            </a:r>
            <a:r>
              <a:rPr lang="en-US" sz="1400" dirty="0" smtClean="0"/>
              <a:t> </a:t>
            </a:r>
            <a:r>
              <a:rPr lang="en-US" sz="1400" dirty="0" err="1" smtClean="0"/>
              <a:t>Fertigasi</a:t>
            </a: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err="1" smtClean="0"/>
              <a:t>Kursus</a:t>
            </a:r>
            <a:r>
              <a:rPr lang="en-US" sz="1400" dirty="0" smtClean="0"/>
              <a:t> </a:t>
            </a:r>
            <a:r>
              <a:rPr lang="en-US" sz="1400" dirty="0" err="1" smtClean="0"/>
              <a:t>Pengurusan</a:t>
            </a:r>
            <a:r>
              <a:rPr lang="en-US" sz="1400" dirty="0" smtClean="0"/>
              <a:t> </a:t>
            </a:r>
            <a:r>
              <a:rPr lang="en-US" sz="1400" dirty="0" err="1" smtClean="0"/>
              <a:t>Tapak</a:t>
            </a:r>
            <a:r>
              <a:rPr lang="en-US" sz="1400" dirty="0" smtClean="0"/>
              <a:t> </a:t>
            </a:r>
            <a:r>
              <a:rPr lang="en-US" sz="1400" dirty="0" err="1" smtClean="0"/>
              <a:t>Semaian</a:t>
            </a:r>
            <a:r>
              <a:rPr lang="en-US" sz="1400" dirty="0" smtClean="0"/>
              <a:t>: </a:t>
            </a:r>
            <a:r>
              <a:rPr lang="en-US" sz="1400" dirty="0" err="1" smtClean="0"/>
              <a:t>Kelapa</a:t>
            </a:r>
            <a:r>
              <a:rPr lang="en-US" sz="1400" dirty="0" smtClean="0"/>
              <a:t> </a:t>
            </a:r>
            <a:r>
              <a:rPr lang="en-US" sz="1400" dirty="0" err="1" smtClean="0"/>
              <a:t>Sawit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Getah</a:t>
            </a: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err="1" smtClean="0"/>
              <a:t>Kursus</a:t>
            </a:r>
            <a:r>
              <a:rPr lang="en-US" sz="1400" dirty="0" smtClean="0"/>
              <a:t> </a:t>
            </a:r>
            <a:r>
              <a:rPr lang="en-US" sz="1400" dirty="0" err="1" smtClean="0"/>
              <a:t>Landskap</a:t>
            </a:r>
            <a:r>
              <a:rPr lang="en-US" sz="1400" dirty="0" smtClean="0"/>
              <a:t> </a:t>
            </a:r>
            <a:r>
              <a:rPr lang="en-US" sz="1400" dirty="0" err="1" smtClean="0"/>
              <a:t>Ameniti</a:t>
            </a:r>
            <a:endParaRPr lang="en-US" sz="14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err="1" smtClean="0"/>
              <a:t>Kursus</a:t>
            </a:r>
            <a:r>
              <a:rPr lang="en-US" sz="1400" dirty="0" smtClean="0"/>
              <a:t> </a:t>
            </a:r>
            <a:r>
              <a:rPr lang="en-US" sz="1400" dirty="0" err="1" smtClean="0"/>
              <a:t>Usahawan</a:t>
            </a:r>
            <a:r>
              <a:rPr lang="en-US" sz="1400" dirty="0" smtClean="0"/>
              <a:t> </a:t>
            </a:r>
            <a:r>
              <a:rPr lang="en-US" sz="1400" dirty="0" err="1" smtClean="0"/>
              <a:t>Ladang</a:t>
            </a:r>
            <a:endParaRPr lang="en-MY" sz="1400" dirty="0"/>
          </a:p>
        </p:txBody>
      </p:sp>
      <p:sp>
        <p:nvSpPr>
          <p:cNvPr id="22" name="Parallelogram 21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28" name="Parallelogram 2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14600" y="5500688"/>
            <a:ext cx="1849437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Level 3: E </a:t>
            </a:r>
            <a:r>
              <a:rPr lang="en-US" sz="800" b="1" dirty="0" smtClean="0">
                <a:solidFill>
                  <a:schemeClr val="tx1"/>
                </a:solidFill>
              </a:rPr>
              <a:t>16755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33870" y="6029325"/>
            <a:ext cx="1733330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Certificate of Accreditation Training Centre </a:t>
            </a:r>
            <a:r>
              <a:rPr lang="en-US" sz="800" b="1" dirty="0" smtClean="0">
                <a:solidFill>
                  <a:schemeClr val="tx1"/>
                </a:solidFill>
              </a:rPr>
              <a:t>NDTS (PD5692</a:t>
            </a:r>
            <a:r>
              <a:rPr lang="en-US" sz="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Parallelogram 19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IIPM TRAINING PROGRAMME</a:t>
            </a:r>
          </a:p>
        </p:txBody>
      </p:sp>
    </p:spTree>
    <p:extLst>
      <p:ext uri="{BB962C8B-B14F-4D97-AF65-F5344CB8AC3E}">
        <p14:creationId xmlns:p14="http://schemas.microsoft.com/office/powerpoint/2010/main" xmlns="" val="37951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Arrow Connector 90"/>
          <p:cNvCxnSpPr/>
          <p:nvPr/>
        </p:nvCxnSpPr>
        <p:spPr>
          <a:xfrm flipV="1">
            <a:off x="4265613" y="6235700"/>
            <a:ext cx="0" cy="2889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34"/>
          <p:cNvSpPr>
            <a:spLocks noChangeArrowheads="1"/>
          </p:cNvSpPr>
          <p:nvPr/>
        </p:nvSpPr>
        <p:spPr bwMode="auto">
          <a:xfrm>
            <a:off x="7453313" y="4446588"/>
            <a:ext cx="719137" cy="3540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 dirty="0">
                <a:latin typeface="Times New Roman" pitchFamily="18" charset="0"/>
              </a:rPr>
              <a:t>+ 8 years experience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96" name="Rectangle 33"/>
          <p:cNvSpPr>
            <a:spLocks noChangeArrowheads="1"/>
          </p:cNvSpPr>
          <p:nvPr/>
        </p:nvSpPr>
        <p:spPr bwMode="auto">
          <a:xfrm>
            <a:off x="6396038" y="4654550"/>
            <a:ext cx="757237" cy="2365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+ 3 years experience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000625" y="6092825"/>
            <a:ext cx="101917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Job Sector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Age ≥ 17 years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924175" y="2997200"/>
            <a:ext cx="1114425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 dirty="0">
                <a:latin typeface="Times New Roman" pitchFamily="18" charset="0"/>
              </a:rPr>
              <a:t>+ 3 </a:t>
            </a:r>
            <a:r>
              <a:rPr lang="en-US" altLang="en-US" sz="800" b="1" i="1" dirty="0" smtClean="0">
                <a:latin typeface="Times New Roman" pitchFamily="18" charset="0"/>
              </a:rPr>
              <a:t>years </a:t>
            </a:r>
            <a:r>
              <a:rPr lang="en-US" altLang="en-US" sz="800" b="1" i="1" dirty="0">
                <a:latin typeface="Times New Roman" pitchFamily="18" charset="0"/>
              </a:rPr>
              <a:t>experience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6396038" y="5765800"/>
            <a:ext cx="757237" cy="2365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+ 5 years experience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5089525" y="5300663"/>
            <a:ext cx="561975" cy="157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Pass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5002213" y="3611563"/>
            <a:ext cx="938212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Supervisor + 10 years experience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2700338" y="5230813"/>
            <a:ext cx="5810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 dirty="0">
                <a:latin typeface="Times New Roman" pitchFamily="18" charset="0"/>
              </a:rPr>
              <a:t>5 </a:t>
            </a:r>
            <a:r>
              <a:rPr lang="en-US" altLang="en-US" sz="800" b="1" i="1" dirty="0" smtClean="0">
                <a:latin typeface="Times New Roman" pitchFamily="18" charset="0"/>
              </a:rPr>
              <a:t>Credits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5040313" y="4624388"/>
            <a:ext cx="938212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Supervisor + 5 years experience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>
            <a:off x="1376363" y="2997200"/>
            <a:ext cx="1114425" cy="5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Bachelor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Degree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5491163" y="2925763"/>
            <a:ext cx="1771650" cy="6191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0" cmpd="thickThin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Professional Qualifying Examination (PQE)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- Bachelor Degree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6" name="AutoShape 13"/>
          <p:cNvSpPr>
            <a:spLocks noChangeArrowheads="1"/>
          </p:cNvSpPr>
          <p:nvPr/>
        </p:nvSpPr>
        <p:spPr bwMode="auto">
          <a:xfrm>
            <a:off x="2152650" y="4187825"/>
            <a:ext cx="1114425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Diploma</a:t>
            </a:r>
          </a:p>
        </p:txBody>
      </p:sp>
      <p:sp>
        <p:nvSpPr>
          <p:cNvPr id="107" name="AutoShape 15"/>
          <p:cNvSpPr>
            <a:spLocks noChangeArrowheads="1"/>
          </p:cNvSpPr>
          <p:nvPr/>
        </p:nvSpPr>
        <p:spPr bwMode="auto">
          <a:xfrm>
            <a:off x="5738813" y="5240338"/>
            <a:ext cx="1295400" cy="49371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0" cmpd="thickThin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 smtClean="0">
                <a:latin typeface="Times New Roman" pitchFamily="18" charset="0"/>
              </a:rPr>
              <a:t>Certificate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 smtClean="0">
                <a:latin typeface="Times New Roman" pitchFamily="18" charset="0"/>
              </a:rPr>
              <a:t>(CPIM / CFPM)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08" name="AutoShape 16"/>
          <p:cNvSpPr>
            <a:spLocks noChangeArrowheads="1"/>
          </p:cNvSpPr>
          <p:nvPr/>
        </p:nvSpPr>
        <p:spPr bwMode="auto">
          <a:xfrm>
            <a:off x="1381125" y="5268913"/>
            <a:ext cx="1114425" cy="465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Matriculation/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Foundation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9" name="AutoShape 18"/>
          <p:cNvSpPr>
            <a:spLocks noChangeArrowheads="1"/>
          </p:cNvSpPr>
          <p:nvPr/>
        </p:nvSpPr>
        <p:spPr bwMode="auto">
          <a:xfrm>
            <a:off x="1371600" y="1882775"/>
            <a:ext cx="111442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Post Graduate Program (Master / PhD)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auto">
          <a:xfrm>
            <a:off x="3708400" y="6383338"/>
            <a:ext cx="1114425" cy="430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Times New Roman" pitchFamily="18" charset="0"/>
              </a:rPr>
              <a:t>SRP </a:t>
            </a:r>
            <a:r>
              <a:rPr lang="en-GB" altLang="en-US" sz="1000" b="1" dirty="0" smtClean="0">
                <a:latin typeface="Times New Roman" pitchFamily="18" charset="0"/>
              </a:rPr>
              <a:t>/PMR</a:t>
            </a:r>
            <a:endParaRPr lang="en-US" altLang="en-US" sz="1800" dirty="0">
              <a:latin typeface="Arial" charset="0"/>
            </a:endParaRPr>
          </a:p>
        </p:txBody>
      </p:sp>
      <p:cxnSp>
        <p:nvCxnSpPr>
          <p:cNvPr id="111" name="AutoShape 20"/>
          <p:cNvCxnSpPr>
            <a:cxnSpLocks noChangeShapeType="1"/>
            <a:stCxn id="110" idx="3"/>
          </p:cNvCxnSpPr>
          <p:nvPr/>
        </p:nvCxnSpPr>
        <p:spPr bwMode="auto">
          <a:xfrm flipV="1">
            <a:off x="4822825" y="6597650"/>
            <a:ext cx="1587500" cy="0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AutoShape 21"/>
          <p:cNvCxnSpPr>
            <a:cxnSpLocks noChangeShapeType="1"/>
            <a:endCxn id="107" idx="2"/>
          </p:cNvCxnSpPr>
          <p:nvPr/>
        </p:nvCxnSpPr>
        <p:spPr bwMode="auto">
          <a:xfrm flipH="1" flipV="1">
            <a:off x="6386513" y="5734050"/>
            <a:ext cx="23812" cy="863600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" name="AutoShape 22"/>
          <p:cNvCxnSpPr>
            <a:cxnSpLocks noChangeShapeType="1"/>
          </p:cNvCxnSpPr>
          <p:nvPr/>
        </p:nvCxnSpPr>
        <p:spPr bwMode="auto">
          <a:xfrm flipH="1">
            <a:off x="2495550" y="5534025"/>
            <a:ext cx="1019175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23"/>
          <p:cNvCxnSpPr>
            <a:cxnSpLocks noChangeShapeType="1"/>
          </p:cNvCxnSpPr>
          <p:nvPr/>
        </p:nvCxnSpPr>
        <p:spPr bwMode="auto">
          <a:xfrm>
            <a:off x="5089525" y="5534025"/>
            <a:ext cx="649288" cy="0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5" name="Rectangle 24"/>
          <p:cNvSpPr>
            <a:spLocks noChangeArrowheads="1"/>
          </p:cNvSpPr>
          <p:nvPr/>
        </p:nvSpPr>
        <p:spPr bwMode="auto">
          <a:xfrm>
            <a:off x="2749550" y="4787900"/>
            <a:ext cx="642938" cy="150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 dirty="0">
                <a:latin typeface="Times New Roman" pitchFamily="18" charset="0"/>
              </a:rPr>
              <a:t>3 </a:t>
            </a:r>
            <a:r>
              <a:rPr lang="en-US" altLang="en-US" sz="800" b="1" i="1" dirty="0" smtClean="0">
                <a:latin typeface="Times New Roman" pitchFamily="18" charset="0"/>
              </a:rPr>
              <a:t>Credits</a:t>
            </a:r>
            <a:endParaRPr lang="en-US" altLang="en-US" sz="1800" dirty="0">
              <a:latin typeface="Arial" charset="0"/>
            </a:endParaRPr>
          </a:p>
        </p:txBody>
      </p:sp>
      <p:cxnSp>
        <p:nvCxnSpPr>
          <p:cNvPr id="116" name="AutoShape 25"/>
          <p:cNvCxnSpPr>
            <a:cxnSpLocks noChangeShapeType="1"/>
          </p:cNvCxnSpPr>
          <p:nvPr/>
        </p:nvCxnSpPr>
        <p:spPr bwMode="auto">
          <a:xfrm flipV="1">
            <a:off x="3514725" y="4365625"/>
            <a:ext cx="0" cy="15113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AutoShape 26"/>
          <p:cNvCxnSpPr>
            <a:cxnSpLocks noChangeShapeType="1"/>
          </p:cNvCxnSpPr>
          <p:nvPr/>
        </p:nvCxnSpPr>
        <p:spPr bwMode="auto">
          <a:xfrm flipH="1" flipV="1">
            <a:off x="3271838" y="4365625"/>
            <a:ext cx="242887" cy="174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AutoShape 27"/>
          <p:cNvCxnSpPr>
            <a:cxnSpLocks noChangeShapeType="1"/>
          </p:cNvCxnSpPr>
          <p:nvPr/>
        </p:nvCxnSpPr>
        <p:spPr bwMode="auto">
          <a:xfrm flipV="1">
            <a:off x="1933575" y="3505200"/>
            <a:ext cx="0" cy="17557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AutoShape 29"/>
          <p:cNvCxnSpPr>
            <a:cxnSpLocks noChangeShapeType="1"/>
          </p:cNvCxnSpPr>
          <p:nvPr/>
        </p:nvCxnSpPr>
        <p:spPr bwMode="auto">
          <a:xfrm>
            <a:off x="909638" y="2703513"/>
            <a:ext cx="609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AutoShape 30"/>
          <p:cNvCxnSpPr>
            <a:cxnSpLocks noChangeShapeType="1"/>
            <a:endCxn id="133" idx="2"/>
          </p:cNvCxnSpPr>
          <p:nvPr/>
        </p:nvCxnSpPr>
        <p:spPr bwMode="auto">
          <a:xfrm flipH="1" flipV="1">
            <a:off x="6381750" y="4616450"/>
            <a:ext cx="4763" cy="576263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AutoShape 31"/>
          <p:cNvCxnSpPr>
            <a:cxnSpLocks noChangeShapeType="1"/>
          </p:cNvCxnSpPr>
          <p:nvPr/>
        </p:nvCxnSpPr>
        <p:spPr bwMode="auto">
          <a:xfrm>
            <a:off x="957263" y="4975225"/>
            <a:ext cx="609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AutoShape 32"/>
          <p:cNvCxnSpPr>
            <a:cxnSpLocks noChangeShapeType="1"/>
          </p:cNvCxnSpPr>
          <p:nvPr/>
        </p:nvCxnSpPr>
        <p:spPr bwMode="auto">
          <a:xfrm flipV="1">
            <a:off x="6381750" y="3551238"/>
            <a:ext cx="0" cy="617537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" name="Rectangle 34"/>
          <p:cNvSpPr>
            <a:spLocks noChangeArrowheads="1"/>
          </p:cNvSpPr>
          <p:nvPr/>
        </p:nvSpPr>
        <p:spPr bwMode="auto">
          <a:xfrm>
            <a:off x="6410325" y="3622675"/>
            <a:ext cx="719138" cy="3095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Times New Roman" pitchFamily="18" charset="0"/>
              </a:rPr>
              <a:t>+ 2 years experience</a:t>
            </a:r>
            <a:endParaRPr lang="en-US" altLang="en-US" sz="1800">
              <a:latin typeface="Arial" charset="0"/>
            </a:endParaRPr>
          </a:p>
        </p:txBody>
      </p:sp>
      <p:cxnSp>
        <p:nvCxnSpPr>
          <p:cNvPr id="124" name="AutoShape 35"/>
          <p:cNvCxnSpPr>
            <a:cxnSpLocks noChangeShapeType="1"/>
            <a:stCxn id="104" idx="0"/>
            <a:endCxn id="109" idx="2"/>
          </p:cNvCxnSpPr>
          <p:nvPr/>
        </p:nvCxnSpPr>
        <p:spPr bwMode="auto">
          <a:xfrm flipH="1" flipV="1">
            <a:off x="1928813" y="2493963"/>
            <a:ext cx="4762" cy="50323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AutoShape 36"/>
          <p:cNvCxnSpPr>
            <a:cxnSpLocks noChangeShapeType="1"/>
            <a:stCxn id="105" idx="0"/>
          </p:cNvCxnSpPr>
          <p:nvPr/>
        </p:nvCxnSpPr>
        <p:spPr bwMode="auto">
          <a:xfrm flipH="1" flipV="1">
            <a:off x="6372225" y="2185988"/>
            <a:ext cx="4763" cy="739775"/>
          </a:xfrm>
          <a:prstGeom prst="straightConnector1">
            <a:avLst/>
          </a:prstGeom>
          <a:noFill/>
          <a:ln w="1270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AutoShape 37"/>
          <p:cNvCxnSpPr>
            <a:cxnSpLocks noChangeShapeType="1"/>
          </p:cNvCxnSpPr>
          <p:nvPr/>
        </p:nvCxnSpPr>
        <p:spPr bwMode="auto">
          <a:xfrm flipH="1">
            <a:off x="2495550" y="2185988"/>
            <a:ext cx="3886200" cy="0"/>
          </a:xfrm>
          <a:prstGeom prst="straightConnector1">
            <a:avLst/>
          </a:prstGeom>
          <a:noFill/>
          <a:ln w="12700">
            <a:solidFill>
              <a:srgbClr val="7030A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AutoShape 40"/>
          <p:cNvCxnSpPr>
            <a:cxnSpLocks noChangeShapeType="1"/>
          </p:cNvCxnSpPr>
          <p:nvPr/>
        </p:nvCxnSpPr>
        <p:spPr bwMode="auto">
          <a:xfrm flipV="1">
            <a:off x="2619375" y="3338513"/>
            <a:ext cx="0" cy="8302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AutoShape 41"/>
          <p:cNvCxnSpPr>
            <a:cxnSpLocks noChangeShapeType="1"/>
          </p:cNvCxnSpPr>
          <p:nvPr/>
        </p:nvCxnSpPr>
        <p:spPr bwMode="auto">
          <a:xfrm flipH="1">
            <a:off x="2495550" y="3338513"/>
            <a:ext cx="123825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AutoShape 42"/>
          <p:cNvCxnSpPr>
            <a:cxnSpLocks noChangeShapeType="1"/>
          </p:cNvCxnSpPr>
          <p:nvPr/>
        </p:nvCxnSpPr>
        <p:spPr bwMode="auto">
          <a:xfrm flipV="1">
            <a:off x="2838450" y="3240088"/>
            <a:ext cx="0" cy="935037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AutoShape 43"/>
          <p:cNvCxnSpPr>
            <a:cxnSpLocks noChangeShapeType="1"/>
          </p:cNvCxnSpPr>
          <p:nvPr/>
        </p:nvCxnSpPr>
        <p:spPr bwMode="auto">
          <a:xfrm>
            <a:off x="2838450" y="3240088"/>
            <a:ext cx="26289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1" name="AutoShape 44"/>
          <p:cNvCxnSpPr>
            <a:cxnSpLocks noChangeShapeType="1"/>
          </p:cNvCxnSpPr>
          <p:nvPr/>
        </p:nvCxnSpPr>
        <p:spPr bwMode="auto">
          <a:xfrm flipV="1">
            <a:off x="5091113" y="3425825"/>
            <a:ext cx="376237" cy="14288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738188" y="1054100"/>
            <a:ext cx="2654300" cy="792163"/>
          </a:xfrm>
          <a:prstGeom prst="leftRightArrow">
            <a:avLst>
              <a:gd name="adj1" fmla="val 67861"/>
              <a:gd name="adj2" fmla="val 42436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100" b="1" dirty="0">
                <a:latin typeface="Times New Roman" pitchFamily="18" charset="0"/>
              </a:rPr>
              <a:t>ACADEMIC PATHWAY</a:t>
            </a:r>
          </a:p>
          <a:p>
            <a:pPr algn="ctr" eaLnBrk="1" hangingPunct="1">
              <a:defRPr/>
            </a:pPr>
            <a:r>
              <a:rPr lang="en-US" altLang="en-US" sz="1050" b="1" dirty="0">
                <a:latin typeface="Times New Roman" pitchFamily="18" charset="0"/>
              </a:rPr>
              <a:t>(HIGHER LEARNING INSTITUTION)</a:t>
            </a:r>
            <a:endParaRPr lang="en-US" altLang="en-US" sz="1050" dirty="0"/>
          </a:p>
        </p:txBody>
      </p:sp>
      <p:sp>
        <p:nvSpPr>
          <p:cNvPr id="133" name="AutoShape 14"/>
          <p:cNvSpPr>
            <a:spLocks noChangeArrowheads="1"/>
          </p:cNvSpPr>
          <p:nvPr/>
        </p:nvSpPr>
        <p:spPr bwMode="auto">
          <a:xfrm>
            <a:off x="5715000" y="4149725"/>
            <a:ext cx="1333500" cy="466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0" cmpd="thickThin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1000" b="1">
                <a:latin typeface="Times New Roman" pitchFamily="18" charset="0"/>
              </a:rPr>
              <a:t>Professional Diploma</a:t>
            </a:r>
            <a:endParaRPr lang="en-US" altLang="en-US" sz="1800">
              <a:latin typeface="Arial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5089525" y="4351338"/>
            <a:ext cx="0" cy="14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3" idx="0"/>
            <a:endCxn id="133" idx="1"/>
          </p:cNvCxnSpPr>
          <p:nvPr/>
        </p:nvCxnSpPr>
        <p:spPr>
          <a:xfrm flipV="1">
            <a:off x="5510213" y="4383088"/>
            <a:ext cx="204787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5091113" y="3440113"/>
            <a:ext cx="0" cy="98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7453313" y="3286125"/>
            <a:ext cx="0" cy="223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AutoShape 20"/>
          <p:cNvCxnSpPr>
            <a:cxnSpLocks noChangeShapeType="1"/>
          </p:cNvCxnSpPr>
          <p:nvPr/>
        </p:nvCxnSpPr>
        <p:spPr bwMode="auto">
          <a:xfrm>
            <a:off x="7019925" y="5526088"/>
            <a:ext cx="433388" cy="0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38"/>
          <p:cNvCxnSpPr/>
          <p:nvPr/>
        </p:nvCxnSpPr>
        <p:spPr>
          <a:xfrm flipH="1">
            <a:off x="7262813" y="3286125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AutoShape 28"/>
          <p:cNvCxnSpPr>
            <a:cxnSpLocks noChangeShapeType="1"/>
          </p:cNvCxnSpPr>
          <p:nvPr/>
        </p:nvCxnSpPr>
        <p:spPr bwMode="auto">
          <a:xfrm>
            <a:off x="938213" y="3932238"/>
            <a:ext cx="609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1" name="Picture 53" descr="http://www.orbitage.com/uploads/images/logos/logomq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138" y="2909888"/>
            <a:ext cx="6842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/>
          <p:cNvSpPr/>
          <p:nvPr/>
        </p:nvSpPr>
        <p:spPr>
          <a:xfrm>
            <a:off x="7543800" y="5029200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MQA/NT0188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143" name="AutoShape 43"/>
          <p:cNvCxnSpPr>
            <a:cxnSpLocks noChangeShapeType="1"/>
          </p:cNvCxnSpPr>
          <p:nvPr/>
        </p:nvCxnSpPr>
        <p:spPr bwMode="auto">
          <a:xfrm>
            <a:off x="7289800" y="3108325"/>
            <a:ext cx="4143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4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393384"/>
            <a:ext cx="703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AutoShape 43"/>
          <p:cNvCxnSpPr>
            <a:cxnSpLocks noChangeShapeType="1"/>
          </p:cNvCxnSpPr>
          <p:nvPr/>
        </p:nvCxnSpPr>
        <p:spPr bwMode="auto">
          <a:xfrm flipV="1">
            <a:off x="7021513" y="5589588"/>
            <a:ext cx="682625" cy="793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6" name="Rectangle 145"/>
          <p:cNvSpPr/>
          <p:nvPr/>
        </p:nvSpPr>
        <p:spPr>
          <a:xfrm>
            <a:off x="7072313" y="5805488"/>
            <a:ext cx="1849437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Level 3: E 16755</a:t>
            </a:r>
          </a:p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Equivalent </a:t>
            </a:r>
            <a:r>
              <a:rPr lang="en-US" sz="800" b="1" dirty="0" smtClean="0">
                <a:solidFill>
                  <a:schemeClr val="tx1"/>
                </a:solidFill>
              </a:rPr>
              <a:t>to level </a:t>
            </a:r>
            <a:r>
              <a:rPr lang="en-US" sz="800" b="1" dirty="0">
                <a:solidFill>
                  <a:schemeClr val="tx1"/>
                </a:solidFill>
              </a:rPr>
              <a:t>3: Department of Skill Development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07504" y="5562600"/>
            <a:ext cx="432048" cy="920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1 &amp; 2</a:t>
            </a:r>
            <a:endParaRPr lang="en-MY" sz="1200" dirty="0"/>
          </a:p>
        </p:txBody>
      </p:sp>
      <p:sp>
        <p:nvSpPr>
          <p:cNvPr id="152" name="Rectangle 151"/>
          <p:cNvSpPr/>
          <p:nvPr/>
        </p:nvSpPr>
        <p:spPr>
          <a:xfrm>
            <a:off x="107504" y="4972719"/>
            <a:ext cx="432048" cy="645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3</a:t>
            </a:r>
            <a:endParaRPr lang="en-MY" sz="1200" dirty="0"/>
          </a:p>
        </p:txBody>
      </p:sp>
      <p:sp>
        <p:nvSpPr>
          <p:cNvPr id="153" name="Rectangle 152"/>
          <p:cNvSpPr/>
          <p:nvPr/>
        </p:nvSpPr>
        <p:spPr>
          <a:xfrm>
            <a:off x="107132" y="3887613"/>
            <a:ext cx="432048" cy="10764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4</a:t>
            </a:r>
            <a:endParaRPr lang="en-MY" sz="1200" dirty="0"/>
          </a:p>
        </p:txBody>
      </p:sp>
      <p:sp>
        <p:nvSpPr>
          <p:cNvPr id="154" name="Rectangle 153"/>
          <p:cNvSpPr/>
          <p:nvPr/>
        </p:nvSpPr>
        <p:spPr>
          <a:xfrm>
            <a:off x="107132" y="3460575"/>
            <a:ext cx="432048" cy="5444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5</a:t>
            </a:r>
            <a:endParaRPr lang="en-MY" sz="1200" dirty="0"/>
          </a:p>
        </p:txBody>
      </p:sp>
      <p:sp>
        <p:nvSpPr>
          <p:cNvPr id="155" name="Rectangle 154"/>
          <p:cNvSpPr/>
          <p:nvPr/>
        </p:nvSpPr>
        <p:spPr>
          <a:xfrm>
            <a:off x="107504" y="2658887"/>
            <a:ext cx="432048" cy="801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6</a:t>
            </a:r>
            <a:endParaRPr lang="en-MY" sz="1200" dirty="0"/>
          </a:p>
        </p:txBody>
      </p:sp>
      <p:sp>
        <p:nvSpPr>
          <p:cNvPr id="156" name="Rectangle 155"/>
          <p:cNvSpPr/>
          <p:nvPr/>
        </p:nvSpPr>
        <p:spPr>
          <a:xfrm>
            <a:off x="107504" y="1801638"/>
            <a:ext cx="432048" cy="8596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US" sz="1200" dirty="0"/>
              <a:t>Level 7 &amp; 8</a:t>
            </a:r>
            <a:endParaRPr lang="en-MY" sz="1200" dirty="0"/>
          </a:p>
        </p:txBody>
      </p:sp>
      <p:sp>
        <p:nvSpPr>
          <p:cNvPr id="157" name="Rectangle 156"/>
          <p:cNvSpPr/>
          <p:nvPr/>
        </p:nvSpPr>
        <p:spPr>
          <a:xfrm>
            <a:off x="34925" y="1223963"/>
            <a:ext cx="649288" cy="549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MQF Level</a:t>
            </a:r>
            <a:endParaRPr lang="en-MY" sz="1200" dirty="0"/>
          </a:p>
        </p:txBody>
      </p:sp>
      <p:sp>
        <p:nvSpPr>
          <p:cNvPr id="158" name="AutoShape 46"/>
          <p:cNvSpPr>
            <a:spLocks noChangeArrowheads="1"/>
          </p:cNvSpPr>
          <p:nvPr/>
        </p:nvSpPr>
        <p:spPr bwMode="auto">
          <a:xfrm>
            <a:off x="5148263" y="1068388"/>
            <a:ext cx="2376487" cy="736600"/>
          </a:xfrm>
          <a:prstGeom prst="leftRightArrow">
            <a:avLst>
              <a:gd name="adj1" fmla="val 69639"/>
              <a:gd name="adj2" fmla="val 41316"/>
            </a:avLst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100" b="1" dirty="0">
                <a:latin typeface="Times New Roman" pitchFamily="18" charset="0"/>
              </a:rPr>
              <a:t>PROFESSIONAL PATHWAY</a:t>
            </a:r>
          </a:p>
          <a:p>
            <a:pPr algn="ctr" eaLnBrk="1" hangingPunct="1">
              <a:defRPr/>
            </a:pPr>
            <a:r>
              <a:rPr lang="en-US" altLang="en-US" sz="1100" b="1" dirty="0">
                <a:latin typeface="Times New Roman" pitchFamily="18" charset="0"/>
              </a:rPr>
              <a:t>(IIPM)</a:t>
            </a:r>
            <a:endParaRPr lang="en-US" altLang="en-US" sz="1600" dirty="0"/>
          </a:p>
        </p:txBody>
      </p:sp>
      <p:sp>
        <p:nvSpPr>
          <p:cNvPr id="159" name="AutoShape 46"/>
          <p:cNvSpPr>
            <a:spLocks noChangeArrowheads="1"/>
          </p:cNvSpPr>
          <p:nvPr/>
        </p:nvSpPr>
        <p:spPr bwMode="auto">
          <a:xfrm>
            <a:off x="3406775" y="1081088"/>
            <a:ext cx="1698625" cy="736600"/>
          </a:xfrm>
          <a:prstGeom prst="leftRightArrow">
            <a:avLst>
              <a:gd name="adj1" fmla="val 69639"/>
              <a:gd name="adj2" fmla="val 41316"/>
            </a:avLst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200" b="1" dirty="0">
                <a:latin typeface="Times New Roman" pitchFamily="18" charset="0"/>
              </a:rPr>
              <a:t>Skill Sector </a:t>
            </a:r>
            <a:r>
              <a:rPr lang="en-US" altLang="en-US" sz="1050" b="1" dirty="0">
                <a:latin typeface="Times New Roman" pitchFamily="18" charset="0"/>
              </a:rPr>
              <a:t>(Ministry of Human Resources)</a:t>
            </a:r>
            <a:endParaRPr lang="en-US" altLang="en-US" sz="1400" dirty="0"/>
          </a:p>
        </p:txBody>
      </p:sp>
      <p:sp>
        <p:nvSpPr>
          <p:cNvPr id="160" name="AutoShape 13"/>
          <p:cNvSpPr>
            <a:spLocks noChangeArrowheads="1"/>
          </p:cNvSpPr>
          <p:nvPr/>
        </p:nvSpPr>
        <p:spPr bwMode="auto">
          <a:xfrm>
            <a:off x="3721100" y="3357563"/>
            <a:ext cx="1114425" cy="487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1000" b="1" dirty="0">
                <a:latin typeface="Times New Roman" pitchFamily="18" charset="0"/>
              </a:rPr>
              <a:t>Skills Advanced Diploma</a:t>
            </a:r>
          </a:p>
        </p:txBody>
      </p:sp>
      <p:sp>
        <p:nvSpPr>
          <p:cNvPr id="161" name="AutoShape 13"/>
          <p:cNvSpPr>
            <a:spLocks noChangeArrowheads="1"/>
          </p:cNvSpPr>
          <p:nvPr/>
        </p:nvSpPr>
        <p:spPr bwMode="auto">
          <a:xfrm>
            <a:off x="3716338" y="4221163"/>
            <a:ext cx="1114425" cy="487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en-GB" altLang="en-US" sz="1000" b="1" dirty="0">
                <a:latin typeface="Times New Roman" pitchFamily="18" charset="0"/>
              </a:rPr>
              <a:t>Skills Diploma</a:t>
            </a:r>
          </a:p>
        </p:txBody>
      </p:sp>
      <p:cxnSp>
        <p:nvCxnSpPr>
          <p:cNvPr id="162" name="AutoShape 25"/>
          <p:cNvCxnSpPr>
            <a:cxnSpLocks noChangeShapeType="1"/>
          </p:cNvCxnSpPr>
          <p:nvPr/>
        </p:nvCxnSpPr>
        <p:spPr bwMode="auto">
          <a:xfrm>
            <a:off x="3514725" y="5876925"/>
            <a:ext cx="193675" cy="47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" name="AutoShape 20"/>
          <p:cNvCxnSpPr>
            <a:cxnSpLocks noChangeShapeType="1"/>
          </p:cNvCxnSpPr>
          <p:nvPr/>
        </p:nvCxnSpPr>
        <p:spPr bwMode="auto">
          <a:xfrm flipV="1">
            <a:off x="5089525" y="5526088"/>
            <a:ext cx="0" cy="420687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" name="AutoShape 20"/>
          <p:cNvCxnSpPr>
            <a:cxnSpLocks noChangeShapeType="1"/>
          </p:cNvCxnSpPr>
          <p:nvPr/>
        </p:nvCxnSpPr>
        <p:spPr bwMode="auto">
          <a:xfrm flipV="1">
            <a:off x="4840288" y="5946775"/>
            <a:ext cx="242887" cy="3175"/>
          </a:xfrm>
          <a:prstGeom prst="straightConnector1">
            <a:avLst/>
          </a:prstGeom>
          <a:noFill/>
          <a:ln w="12700">
            <a:solidFill>
              <a:srgbClr val="5F4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5" name="Straight Arrow Connector 164"/>
          <p:cNvCxnSpPr/>
          <p:nvPr/>
        </p:nvCxnSpPr>
        <p:spPr>
          <a:xfrm flipV="1">
            <a:off x="4241800" y="5732463"/>
            <a:ext cx="0" cy="2889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AutoShape 17"/>
          <p:cNvSpPr>
            <a:spLocks noChangeArrowheads="1"/>
          </p:cNvSpPr>
          <p:nvPr/>
        </p:nvSpPr>
        <p:spPr bwMode="auto">
          <a:xfrm>
            <a:off x="3708400" y="5897563"/>
            <a:ext cx="1114425" cy="411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Times New Roman" pitchFamily="18" charset="0"/>
              </a:rPr>
              <a:t>SPM / </a:t>
            </a:r>
            <a:r>
              <a:rPr lang="en-GB" altLang="en-US" sz="1000" b="1" dirty="0" smtClean="0">
                <a:latin typeface="Times New Roman" pitchFamily="18" charset="0"/>
              </a:rPr>
              <a:t>MCE</a:t>
            </a:r>
            <a:endParaRPr lang="en-US" altLang="en-US" sz="1800" dirty="0">
              <a:latin typeface="Arial" charset="0"/>
            </a:endParaRPr>
          </a:p>
        </p:txBody>
      </p:sp>
      <p:cxnSp>
        <p:nvCxnSpPr>
          <p:cNvPr id="167" name="Straight Arrow Connector 166"/>
          <p:cNvCxnSpPr>
            <a:stCxn id="168" idx="0"/>
          </p:cNvCxnSpPr>
          <p:nvPr/>
        </p:nvCxnSpPr>
        <p:spPr>
          <a:xfrm flipH="1" flipV="1">
            <a:off x="4267200" y="4724400"/>
            <a:ext cx="17463" cy="5207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AutoShape 13"/>
          <p:cNvSpPr>
            <a:spLocks noChangeArrowheads="1"/>
          </p:cNvSpPr>
          <p:nvPr/>
        </p:nvSpPr>
        <p:spPr bwMode="auto">
          <a:xfrm>
            <a:off x="3725863" y="5245100"/>
            <a:ext cx="1114425" cy="487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1000" b="1" dirty="0">
                <a:latin typeface="Times New Roman" pitchFamily="18" charset="0"/>
              </a:rPr>
              <a:t>Skills Certificate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4259263" y="3860800"/>
            <a:ext cx="0" cy="2889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3" t="14590" r="5127" b="16820"/>
          <a:stretch>
            <a:fillRect/>
          </a:stretch>
        </p:blipFill>
        <p:spPr bwMode="auto">
          <a:xfrm>
            <a:off x="6619137" y="6338888"/>
            <a:ext cx="431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0813" y="39465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876800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3" name="AutoShape 43"/>
          <p:cNvCxnSpPr>
            <a:cxnSpLocks noChangeShapeType="1"/>
          </p:cNvCxnSpPr>
          <p:nvPr/>
        </p:nvCxnSpPr>
        <p:spPr bwMode="auto">
          <a:xfrm>
            <a:off x="7380288" y="4076700"/>
            <a:ext cx="414337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" name="AutoShape 43"/>
          <p:cNvCxnSpPr>
            <a:cxnSpLocks noChangeShapeType="1"/>
          </p:cNvCxnSpPr>
          <p:nvPr/>
        </p:nvCxnSpPr>
        <p:spPr bwMode="auto">
          <a:xfrm>
            <a:off x="7072313" y="4383088"/>
            <a:ext cx="217487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5" name="AutoShape 43"/>
          <p:cNvCxnSpPr>
            <a:cxnSpLocks noChangeShapeType="1"/>
          </p:cNvCxnSpPr>
          <p:nvPr/>
        </p:nvCxnSpPr>
        <p:spPr bwMode="auto">
          <a:xfrm flipV="1">
            <a:off x="7321550" y="4076700"/>
            <a:ext cx="0" cy="296863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6" name="AutoShape 43"/>
          <p:cNvCxnSpPr>
            <a:cxnSpLocks noChangeShapeType="1"/>
          </p:cNvCxnSpPr>
          <p:nvPr/>
        </p:nvCxnSpPr>
        <p:spPr bwMode="auto">
          <a:xfrm flipV="1">
            <a:off x="7321550" y="5146675"/>
            <a:ext cx="506413" cy="3175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7" name="AutoShape 43"/>
          <p:cNvCxnSpPr>
            <a:cxnSpLocks noChangeShapeType="1"/>
          </p:cNvCxnSpPr>
          <p:nvPr/>
        </p:nvCxnSpPr>
        <p:spPr bwMode="auto">
          <a:xfrm flipV="1">
            <a:off x="7321550" y="5154613"/>
            <a:ext cx="0" cy="4635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0" name="Parallelogram 89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2" name="Parallelogram 91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ACADEMIC SKILLS AND PROFESSIONAL PATHWAY</a:t>
            </a:r>
            <a:endParaRPr lang="en-MY" sz="2400" b="1" dirty="0">
              <a:solidFill>
                <a:schemeClr val="tx1"/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sp>
        <p:nvSpPr>
          <p:cNvPr id="179" name="AutoShape 12"/>
          <p:cNvSpPr>
            <a:spLocks noChangeArrowheads="1"/>
          </p:cNvSpPr>
          <p:nvPr/>
        </p:nvSpPr>
        <p:spPr bwMode="auto">
          <a:xfrm>
            <a:off x="5467350" y="1936750"/>
            <a:ext cx="1771650" cy="6191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0" cmpd="thickThin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 smtClean="0">
                <a:latin typeface="Times New Roman" pitchFamily="18" charset="0"/>
              </a:rPr>
              <a:t>Specialist  Professional Qualification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148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177" y="1204913"/>
            <a:ext cx="933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46"/>
          <p:cNvSpPr/>
          <p:nvPr/>
        </p:nvSpPr>
        <p:spPr>
          <a:xfrm>
            <a:off x="7034213" y="6308725"/>
            <a:ext cx="1733330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Certificate of Accreditation Training Centre </a:t>
            </a:r>
            <a:r>
              <a:rPr lang="en-US" sz="800" b="1" dirty="0" smtClean="0">
                <a:solidFill>
                  <a:schemeClr val="tx1"/>
                </a:solidFill>
              </a:rPr>
              <a:t>NDTS (PD5692</a:t>
            </a:r>
            <a:r>
              <a:rPr lang="en-US" sz="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620000" y="3276600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MQA 10/4 </a:t>
            </a:r>
            <a:r>
              <a:rPr lang="en-US" sz="800" b="1" dirty="0" err="1">
                <a:solidFill>
                  <a:schemeClr val="tx1"/>
                </a:solidFill>
              </a:rPr>
              <a:t>Jld</a:t>
            </a:r>
            <a:r>
              <a:rPr lang="en-US" sz="800" b="1" dirty="0">
                <a:solidFill>
                  <a:schemeClr val="tx1"/>
                </a:solidFill>
              </a:rPr>
              <a:t>. 11(86)</a:t>
            </a:r>
          </a:p>
          <a:p>
            <a:pPr algn="ctr" eaLnBrk="1" hangingPunct="1">
              <a:defRPr/>
            </a:pPr>
            <a:r>
              <a:rPr lang="en-US" sz="800" b="1" dirty="0">
                <a:solidFill>
                  <a:schemeClr val="tx1"/>
                </a:solidFill>
              </a:rPr>
              <a:t>Equivalent level 6: Bachelor Degree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587456" y="4114800"/>
            <a:ext cx="1079500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MQA/NT0187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84994" y="6261099"/>
            <a:ext cx="2539206" cy="352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smtClean="0"/>
              <a:t>Malaysian Qualification Framework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1447800"/>
            <a:ext cx="67056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algn="ctr" defTabSz="239713" eaLnBrk="1" hangingPunct="1">
              <a:tabLst>
                <a:tab pos="5380038" algn="l"/>
              </a:tabLst>
              <a:defRPr/>
            </a:pPr>
            <a:r>
              <a:rPr lang="en-US" sz="4000" b="1" dirty="0" smtClean="0">
                <a:solidFill>
                  <a:srgbClr val="000000"/>
                </a:solidFill>
                <a:cs typeface="Arial" charset="0"/>
              </a:rPr>
              <a:t>“Industry depends on skill and passion of our workers, so these issues are top priority” </a:t>
            </a:r>
            <a:r>
              <a:rPr lang="en-US" sz="4000" b="1" i="1" dirty="0" err="1" smtClean="0">
                <a:solidFill>
                  <a:srgbClr val="000000"/>
                </a:solidFill>
                <a:cs typeface="Arial" charset="0"/>
              </a:rPr>
              <a:t>Randgold</a:t>
            </a:r>
            <a:r>
              <a:rPr lang="en-US" sz="4000" b="1" i="1" dirty="0" smtClean="0">
                <a:solidFill>
                  <a:srgbClr val="000000"/>
                </a:solidFill>
                <a:cs typeface="Arial" charset="0"/>
              </a:rPr>
              <a:t> Resources</a:t>
            </a:r>
            <a:endParaRPr lang="en-MY" sz="20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OCCUPATIONAL SAFETY AND HEALTH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2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ACCIDENTAL CAUSES IN THE WORKPLACE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411" y="1091859"/>
            <a:ext cx="7112293" cy="52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0600" y="1524000"/>
            <a:ext cx="7467600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PROFESSIONAL EDUCATION PROGRAM</a:t>
            </a:r>
          </a:p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marL="639763" lvl="1" indent="-457200" defTabSz="239713" eaLnBrk="1" hangingPunct="1">
              <a:buFont typeface="+mj-lt"/>
              <a:buAutoNum type="arabi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Certificate in Occupational Safety And Health Management</a:t>
            </a:r>
          </a:p>
          <a:p>
            <a:pPr marL="639763" lvl="1" indent="-457200" defTabSz="239713" eaLnBrk="1" hangingPunct="1">
              <a:buFont typeface="+mj-lt"/>
              <a:buAutoNum type="arabi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Professional Diploma in Occupational Safety And Health Management </a:t>
            </a:r>
            <a:endParaRPr lang="en-MY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EMPOWERMENT OF TALENT IN THE OSHA WITH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1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524000"/>
            <a:ext cx="7467600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MY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arallelogram 4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Parallelogram 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EMPOWERMENT OF TALENT IN THE OSHA WITH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1524000"/>
            <a:ext cx="7467600" cy="426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>
              <a:tabLst>
                <a:tab pos="5380038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Professional Diploma in Occupational Safety </a:t>
            </a: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Health Management </a:t>
            </a:r>
            <a:endParaRPr lang="en-MY" sz="1400" b="1" dirty="0">
              <a:solidFill>
                <a:srgbClr val="000000"/>
              </a:solidFill>
              <a:cs typeface="Arial" charset="0"/>
            </a:endParaRPr>
          </a:p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MQA Level 4 with 19 modules (90 credit hours)</a:t>
            </a: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Consists of 6  occupational safety and health modules, 10 foundation management modules, research, practical training and internship.</a:t>
            </a: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Safety and Health Officer from NIOSH</a:t>
            </a:r>
          </a:p>
        </p:txBody>
      </p:sp>
    </p:spTree>
    <p:extLst>
      <p:ext uri="{BB962C8B-B14F-4D97-AF65-F5344CB8AC3E}">
        <p14:creationId xmlns:p14="http://schemas.microsoft.com/office/powerpoint/2010/main" xmlns="" val="383545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524000"/>
            <a:ext cx="7467600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MY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arallelogram 4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Parallelogram 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EMPOWERMENT OF TALENT IN THE OSHA WITH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1524000"/>
            <a:ext cx="7467600" cy="426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Certificate in Occupational Safety And Health Management</a:t>
            </a:r>
          </a:p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MQA Level 3 with 12 modules (60 credit hours)</a:t>
            </a: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Consists of 4  occupational safety and health modules, 5 foundation management modules, research, practical training and internship.</a:t>
            </a: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Plantation Safety Supervisor Certificate from NIOSH.</a:t>
            </a:r>
          </a:p>
          <a:p>
            <a:pPr marL="754063" lvl="1" indent="-571500" defTabSz="239713" eaLnBrk="1" hangingPunct="1">
              <a:buFont typeface="+mj-lt"/>
              <a:buAutoNum type="romanLcPeriod"/>
              <a:tabLst>
                <a:tab pos="5380038" algn="l"/>
              </a:tabLst>
              <a:defRPr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67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0600" y="1295400"/>
            <a:ext cx="7467600" cy="487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CONTINUOUS PROFESSIONAL DEVELOPMENT PROGRAM</a:t>
            </a:r>
          </a:p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ms-MY" dirty="0" smtClean="0"/>
              <a:t>Occupational </a:t>
            </a:r>
            <a:r>
              <a:rPr lang="ms-MY" dirty="0"/>
              <a:t>Safety and Health in the Office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High Impact OSH Presentation Skills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Undestanding, Evaluation and Implementing Effective HIRARC at workplace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OSH and Environmetal Management Programme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Safety and Health Officer Enrichment Program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Back Protection Programme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Ergonomics and Manual Handling in the Workplace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Efective Safety and Health Committee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Compliance </a:t>
            </a:r>
            <a:r>
              <a:rPr lang="ms-MY" dirty="0" smtClean="0"/>
              <a:t>to </a:t>
            </a:r>
            <a:r>
              <a:rPr lang="ms-MY" dirty="0"/>
              <a:t>Factories and Machinery Act 1967 and Its Regulations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 smtClean="0"/>
              <a:t>Compliance </a:t>
            </a:r>
            <a:r>
              <a:rPr lang="ms-MY" dirty="0"/>
              <a:t>to Regulations Under OSHA 1994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Occupational Safety and Health Act 1994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ms-MY" dirty="0"/>
              <a:t>Train the </a:t>
            </a:r>
            <a:r>
              <a:rPr lang="ms-MY" dirty="0" smtClean="0"/>
              <a:t>Trainer</a:t>
            </a:r>
            <a:endParaRPr lang="en-MY" dirty="0"/>
          </a:p>
          <a:p>
            <a:pPr marL="800100" lvl="1" indent="-342900">
              <a:buFont typeface="+mj-lt"/>
              <a:buAutoNum type="arabicPeriod"/>
            </a:pPr>
            <a:r>
              <a:rPr lang="en-MY" dirty="0" smtClean="0"/>
              <a:t>Training </a:t>
            </a:r>
            <a:r>
              <a:rPr lang="en-MY" dirty="0"/>
              <a:t>Management for Business</a:t>
            </a:r>
            <a:endParaRPr lang="en-MY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EMPOWERMENT OF TALENT IN THE OSHA WITH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Parallelogram 4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7" name="Parallelogram 6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SEKSYEN 24,OSHA 1994 - KEWAJIPAN AM PEKERJA YANG SEDANG BEKERJA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762000" y="1143000"/>
            <a:ext cx="7645807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buAutoNum type="arabicParenBoth"/>
              <a:tabLst>
                <a:tab pos="299720" algn="l"/>
              </a:tabLst>
            </a:pPr>
            <a:r>
              <a:rPr lang="en-MY" sz="2000" dirty="0" err="1" smtClean="0">
                <a:cs typeface="Arial"/>
              </a:rPr>
              <a:t>Adalah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menjadi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kewajipan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tiap-tiap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pekerja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sedang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bekerja</a:t>
            </a:r>
            <a:r>
              <a:rPr lang="en-MY" sz="2000" dirty="0" smtClean="0">
                <a:cs typeface="Arial"/>
              </a:rPr>
              <a:t> :</a:t>
            </a:r>
          </a:p>
          <a:p>
            <a:pPr marL="469900" indent="-457200" algn="just">
              <a:lnSpc>
                <a:spcPct val="100000"/>
              </a:lnSpc>
              <a:tabLst>
                <a:tab pos="299720" algn="l"/>
              </a:tabLst>
            </a:pPr>
            <a:endParaRPr lang="en-MY" sz="2000" dirty="0" smtClean="0"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299720" algn="l"/>
              </a:tabLst>
            </a:pPr>
            <a:r>
              <a:rPr lang="en-MY" sz="2000" dirty="0" err="1" smtClean="0">
                <a:cs typeface="Arial"/>
              </a:rPr>
              <a:t>Untuk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memberikan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perhatian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munasabah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bagi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keselamatan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kesihatan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dirinya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orang</a:t>
            </a:r>
            <a:r>
              <a:rPr lang="en-MY" sz="2000" dirty="0" smtClean="0">
                <a:cs typeface="Arial"/>
              </a:rPr>
              <a:t> lain yang </a:t>
            </a:r>
            <a:r>
              <a:rPr lang="en-MY" sz="2000" dirty="0" err="1" smtClean="0">
                <a:cs typeface="Arial"/>
              </a:rPr>
              <a:t>mungkin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terjejas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oleh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tindakan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peninggalannya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semasa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bekerja</a:t>
            </a:r>
            <a:r>
              <a:rPr lang="en-MY" sz="2000" dirty="0" smtClean="0">
                <a:cs typeface="Arial"/>
              </a:rPr>
              <a:t> ;</a:t>
            </a: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299720" algn="l"/>
              </a:tabLst>
            </a:pPr>
            <a:r>
              <a:rPr lang="en-MY" sz="2000" dirty="0" err="1" smtClean="0">
                <a:cs typeface="Arial"/>
              </a:rPr>
              <a:t>Untuk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bekerjasama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dengan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majikannya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mana-mana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orang</a:t>
            </a:r>
            <a:r>
              <a:rPr lang="en-MY" sz="2000" dirty="0" smtClean="0">
                <a:cs typeface="Arial"/>
              </a:rPr>
              <a:t> lain </a:t>
            </a:r>
            <a:r>
              <a:rPr lang="en-MY" sz="2000" dirty="0" err="1" smtClean="0">
                <a:cs typeface="Arial"/>
              </a:rPr>
              <a:t>dalam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menunaikan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apa-apa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kewajipan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kehendak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kenakan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atas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majikan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orang</a:t>
            </a:r>
            <a:r>
              <a:rPr lang="en-MY" sz="2000" dirty="0" smtClean="0">
                <a:cs typeface="Arial"/>
              </a:rPr>
              <a:t> lain </a:t>
            </a:r>
            <a:r>
              <a:rPr lang="en-MY" sz="2000" dirty="0" err="1" smtClean="0">
                <a:cs typeface="Arial"/>
              </a:rPr>
              <a:t>itu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melalui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Akta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ini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mana-mana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peraturan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buat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bawahnya</a:t>
            </a:r>
            <a:r>
              <a:rPr lang="en-MY" sz="2000" dirty="0" smtClean="0">
                <a:cs typeface="Arial"/>
              </a:rPr>
              <a:t>;</a:t>
            </a: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299720" algn="l"/>
              </a:tabLst>
            </a:pPr>
            <a:r>
              <a:rPr lang="en-MY" sz="2000" dirty="0" err="1" smtClean="0">
                <a:cs typeface="Arial"/>
              </a:rPr>
              <a:t>Untuk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memakai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menggunakan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pada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sepanjang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masa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apa-apa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kelengkapan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pakaian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perlindungan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adakan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oleh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majikan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bagi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maksud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mencegah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apa-apa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risiko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kepada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keselamatan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kesihatannya</a:t>
            </a:r>
            <a:r>
              <a:rPr lang="en-MY" sz="2000" dirty="0" smtClean="0">
                <a:cs typeface="Arial"/>
              </a:rPr>
              <a:t>:</a:t>
            </a:r>
          </a:p>
          <a:p>
            <a:pPr marL="469900" indent="-457200" algn="just">
              <a:buFontTx/>
              <a:buAutoNum type="alphaLcParenR"/>
              <a:tabLst>
                <a:tab pos="299720" algn="l"/>
              </a:tabLst>
            </a:pPr>
            <a:r>
              <a:rPr lang="en-MY" sz="2000" dirty="0" err="1" smtClean="0">
                <a:cs typeface="Arial"/>
              </a:rPr>
              <a:t>Untuk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mematuhi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apa-apa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arahan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langkah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tentang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keselamatan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kesihatan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pekerjaan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perkenalkan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oleh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majikannya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mana-mana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orang</a:t>
            </a:r>
            <a:r>
              <a:rPr lang="en-MY" sz="2000" dirty="0" smtClean="0">
                <a:cs typeface="Arial"/>
              </a:rPr>
              <a:t> lain </a:t>
            </a:r>
            <a:r>
              <a:rPr lang="en-MY" sz="2000" dirty="0" err="1" smtClean="0">
                <a:cs typeface="Arial"/>
              </a:rPr>
              <a:t>melalui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bawah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akta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ini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atau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mana-mana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peraturan</a:t>
            </a:r>
            <a:r>
              <a:rPr lang="en-MY" sz="2000" dirty="0" smtClean="0">
                <a:cs typeface="Arial"/>
              </a:rPr>
              <a:t> yang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buat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di</a:t>
            </a:r>
            <a:r>
              <a:rPr lang="en-MY" sz="2000" dirty="0" smtClean="0">
                <a:cs typeface="Arial"/>
              </a:rPr>
              <a:t> </a:t>
            </a:r>
            <a:r>
              <a:rPr lang="en-MY" sz="2000" dirty="0" err="1" smtClean="0">
                <a:cs typeface="Arial"/>
              </a:rPr>
              <a:t>bawahnya</a:t>
            </a:r>
            <a:r>
              <a:rPr lang="en-MY" sz="2000" dirty="0" smtClean="0">
                <a:cs typeface="Arial"/>
              </a:rPr>
              <a:t>.</a:t>
            </a: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29972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Parallelogram 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WORKPLACE INJURIES &amp; ACCIDENTS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accident in workpl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72" y="1219200"/>
            <a:ext cx="2852746" cy="24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03985"/>
            <a:ext cx="2880322" cy="24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ccident in workpl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5550"/>
            <a:ext cx="2895600" cy="24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ccident in workpla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231" y="3810000"/>
            <a:ext cx="2853369" cy="21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ccident in workpla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810000"/>
            <a:ext cx="2880322" cy="21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racun rumpa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72" y="3810000"/>
            <a:ext cx="2852746" cy="21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68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143736"/>
              </p:ext>
            </p:extLst>
          </p:nvPr>
        </p:nvGraphicFramePr>
        <p:xfrm>
          <a:off x="511969" y="1219200"/>
          <a:ext cx="8327231" cy="476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31"/>
                <a:gridCol w="685800"/>
                <a:gridCol w="914400"/>
                <a:gridCol w="762000"/>
                <a:gridCol w="838200"/>
                <a:gridCol w="592443"/>
                <a:gridCol w="702957"/>
                <a:gridCol w="1600200"/>
                <a:gridCol w="838200"/>
              </a:tblGrid>
              <a:tr h="71617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Professional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Education 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Development Programs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16173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PQE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PDPM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CPIM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CFPM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SDP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ADP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 &amp; Talks</a:t>
                      </a:r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843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Government</a:t>
                      </a:r>
                    </a:p>
                    <a:p>
                      <a:r>
                        <a:rPr lang="en-US" sz="1800" dirty="0" smtClean="0"/>
                        <a:t>agencies</a:t>
                      </a:r>
                      <a:endParaRPr lang="en-MY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</a:t>
                      </a:r>
                      <a:r>
                        <a:rPr lang="en-US" sz="1100" baseline="0" dirty="0" err="1" smtClean="0"/>
                        <a:t>Felda</a:t>
                      </a:r>
                      <a:r>
                        <a:rPr lang="en-US" sz="1100" baseline="0" dirty="0" smtClean="0"/>
                        <a:t> &amp; MARDI)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136 </a:t>
                      </a:r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Felcra</a:t>
                      </a:r>
                      <a:r>
                        <a:rPr lang="en-US" sz="1100" baseline="0" dirty="0" smtClean="0"/>
                        <a:t> , KYS &amp; MARDI)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baseline="0" dirty="0" smtClean="0"/>
                        <a:t>KKLW)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141</a:t>
                      </a:r>
                    </a:p>
                    <a:p>
                      <a:pPr algn="ctr"/>
                      <a:r>
                        <a:rPr lang="en-US" sz="1100" dirty="0" smtClean="0"/>
                        <a:t>(KKLW)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780</a:t>
                      </a:r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UiTM</a:t>
                      </a:r>
                      <a:r>
                        <a:rPr lang="en-US" sz="1100" dirty="0" smtClean="0"/>
                        <a:t>,,</a:t>
                      </a:r>
                      <a:r>
                        <a:rPr lang="en-US" sz="1100" baseline="0" dirty="0" smtClean="0"/>
                        <a:t> MARDI, </a:t>
                      </a:r>
                      <a:r>
                        <a:rPr lang="en-US" sz="1100" dirty="0" smtClean="0"/>
                        <a:t>MRB &amp; LKTN)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1,196</a:t>
                      </a: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3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GLCs &amp; Agencies</a:t>
                      </a:r>
                      <a:endParaRPr lang="en-MY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581 </a:t>
                      </a:r>
                      <a:r>
                        <a:rPr lang="en-US" sz="1100" dirty="0" smtClean="0"/>
                        <a:t>(FGVHB &amp; SSB)</a:t>
                      </a:r>
                      <a:endParaRPr lang="en-MY" sz="1100" dirty="0" smtClean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 </a:t>
                      </a:r>
                    </a:p>
                    <a:p>
                      <a:pPr algn="ctr"/>
                      <a:r>
                        <a:rPr lang="en-US" sz="1100" dirty="0" smtClean="0"/>
                        <a:t>(SSB)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</a:t>
                      </a:r>
                    </a:p>
                    <a:p>
                      <a:pPr algn="ctr"/>
                      <a:r>
                        <a:rPr lang="en-US" sz="1100" dirty="0" smtClean="0"/>
                        <a:t>(PPPNP</a:t>
                      </a:r>
                      <a:r>
                        <a:rPr lang="en-US" sz="1100" baseline="0" dirty="0" smtClean="0"/>
                        <a:t>)</a:t>
                      </a:r>
                      <a:endParaRPr lang="en-MY" sz="1100" dirty="0" smtClean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100" dirty="0" smtClean="0"/>
                        <a:t>(SSB &amp; PPNJ)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805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NGOs</a:t>
                      </a:r>
                      <a:endParaRPr lang="en-MY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</a:p>
                    <a:p>
                      <a:pPr algn="ctr"/>
                      <a:r>
                        <a:rPr lang="en-US" sz="1100" dirty="0" smtClean="0"/>
                        <a:t>(AIM)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</a:p>
                    <a:p>
                      <a:pPr algn="ctr"/>
                      <a:r>
                        <a:rPr lang="en-US" sz="1100" dirty="0" smtClean="0"/>
                        <a:t>(AIM)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92</a:t>
                      </a: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3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Industries</a:t>
                      </a:r>
                      <a:endParaRPr lang="en-MY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46</a:t>
                      </a:r>
                      <a:endParaRPr lang="en-MY" sz="1800" dirty="0" smtClean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 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</a:p>
                    <a:p>
                      <a:pPr algn="ctr"/>
                      <a:r>
                        <a:rPr lang="en-US" sz="1100" dirty="0" smtClean="0"/>
                        <a:t>(FTC)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</a:t>
                      </a:r>
                    </a:p>
                    <a:p>
                      <a:pPr algn="ctr"/>
                      <a:r>
                        <a:rPr lang="en-US" sz="1100" dirty="0" smtClean="0"/>
                        <a:t>(FTC)</a:t>
                      </a:r>
                      <a:endParaRPr lang="en-MY" sz="11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1,808</a:t>
                      </a: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1,935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MY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730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274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259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2,638</a:t>
                      </a:r>
                      <a:endParaRPr lang="en-MY" sz="18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4,028</a:t>
                      </a: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Parallelogram 12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Parallelogram 1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ACHIEVEMENT RECORD – TRAINING STATISTICS</a:t>
            </a:r>
            <a:endParaRPr lang="en-MY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8" name="Parallelogram 1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134" y="1110734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Motto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81000" y="6023882"/>
            <a:ext cx="151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008080"/>
                </a:solidFill>
                <a:latin typeface="Arial" charset="0"/>
              </a:rPr>
              <a:t> Knowledge</a:t>
            </a:r>
            <a:endParaRPr lang="ms-MY" altLang="en-US" sz="1400" b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724400" y="6023882"/>
            <a:ext cx="154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008080"/>
                </a:solidFill>
                <a:latin typeface="Arial" charset="0"/>
              </a:rPr>
              <a:t> Networking</a:t>
            </a:r>
            <a:endParaRPr lang="ms-MY" altLang="en-US" sz="1400" b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905000" y="6019800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008080"/>
                </a:solidFill>
                <a:latin typeface="Arial" charset="0"/>
              </a:rPr>
              <a:t> Skills</a:t>
            </a:r>
            <a:endParaRPr lang="ms-MY" altLang="en-US" sz="1400" b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20" name="Striped Right Arrow 19"/>
          <p:cNvSpPr/>
          <p:nvPr/>
        </p:nvSpPr>
        <p:spPr bwMode="auto">
          <a:xfrm>
            <a:off x="444571" y="5867400"/>
            <a:ext cx="4903278" cy="1524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276600" y="6039757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008080"/>
                </a:solidFill>
                <a:latin typeface="Arial" charset="0"/>
              </a:rPr>
              <a:t> Attitude</a:t>
            </a:r>
            <a:endParaRPr lang="ms-MY" altLang="en-US" sz="1400" b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7551" y="1644879"/>
            <a:ext cx="4614888" cy="2522309"/>
          </a:xfrm>
          <a:custGeom>
            <a:avLst/>
            <a:gdLst>
              <a:gd name="connsiteX0" fmla="*/ 0 w 6253656"/>
              <a:gd name="connsiteY0" fmla="*/ 4361793 h 4361793"/>
              <a:gd name="connsiteX1" fmla="*/ 788276 w 6253656"/>
              <a:gd name="connsiteY1" fmla="*/ 3205655 h 4361793"/>
              <a:gd name="connsiteX2" fmla="*/ 3268718 w 6253656"/>
              <a:gd name="connsiteY2" fmla="*/ 2238704 h 4361793"/>
              <a:gd name="connsiteX3" fmla="*/ 4740166 w 6253656"/>
              <a:gd name="connsiteY3" fmla="*/ 493986 h 4361793"/>
              <a:gd name="connsiteX4" fmla="*/ 6253656 w 6253656"/>
              <a:gd name="connsiteY4" fmla="*/ 0 h 436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3656" h="4361793">
                <a:moveTo>
                  <a:pt x="0" y="4361793"/>
                </a:moveTo>
                <a:cubicBezTo>
                  <a:pt x="121745" y="3960648"/>
                  <a:pt x="243490" y="3559503"/>
                  <a:pt x="788276" y="3205655"/>
                </a:cubicBezTo>
                <a:cubicBezTo>
                  <a:pt x="1333062" y="2851807"/>
                  <a:pt x="2610070" y="2690649"/>
                  <a:pt x="3268718" y="2238704"/>
                </a:cubicBezTo>
                <a:cubicBezTo>
                  <a:pt x="3927366" y="1786759"/>
                  <a:pt x="4242676" y="867103"/>
                  <a:pt x="4740166" y="493986"/>
                </a:cubicBezTo>
                <a:cubicBezTo>
                  <a:pt x="5237656" y="120869"/>
                  <a:pt x="5973380" y="78828"/>
                  <a:pt x="6253656" y="0"/>
                </a:cubicBezTo>
              </a:path>
            </a:pathLst>
          </a:custGeom>
          <a:ln w="76200">
            <a:solidFill>
              <a:schemeClr val="tx1">
                <a:lumMod val="95000"/>
                <a:lumOff val="5000"/>
              </a:schemeClr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ms-MY"/>
          </a:p>
        </p:txBody>
      </p:sp>
      <p:grpSp>
        <p:nvGrpSpPr>
          <p:cNvPr id="29" name="Group 90"/>
          <p:cNvGrpSpPr>
            <a:grpSpLocks/>
          </p:cNvGrpSpPr>
          <p:nvPr/>
        </p:nvGrpSpPr>
        <p:grpSpPr bwMode="auto">
          <a:xfrm rot="-1480097">
            <a:off x="1335633" y="3117677"/>
            <a:ext cx="424858" cy="451015"/>
            <a:chOff x="2460625" y="2620963"/>
            <a:chExt cx="668337" cy="519113"/>
          </a:xfrm>
        </p:grpSpPr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2547938" y="2647950"/>
              <a:ext cx="558800" cy="481013"/>
            </a:xfrm>
            <a:custGeom>
              <a:avLst/>
              <a:gdLst>
                <a:gd name="T0" fmla="*/ 2147483647 w 705"/>
                <a:gd name="T1" fmla="*/ 2147483647 h 604"/>
                <a:gd name="T2" fmla="*/ 2147483647 w 705"/>
                <a:gd name="T3" fmla="*/ 2147483647 h 604"/>
                <a:gd name="T4" fmla="*/ 2147483647 w 705"/>
                <a:gd name="T5" fmla="*/ 2147483647 h 604"/>
                <a:gd name="T6" fmla="*/ 2147483647 w 705"/>
                <a:gd name="T7" fmla="*/ 2147483647 h 604"/>
                <a:gd name="T8" fmla="*/ 2147483647 w 705"/>
                <a:gd name="T9" fmla="*/ 2147483647 h 604"/>
                <a:gd name="T10" fmla="*/ 2147483647 w 705"/>
                <a:gd name="T11" fmla="*/ 2147483647 h 604"/>
                <a:gd name="T12" fmla="*/ 2147483647 w 705"/>
                <a:gd name="T13" fmla="*/ 2147483647 h 604"/>
                <a:gd name="T14" fmla="*/ 2147483647 w 705"/>
                <a:gd name="T15" fmla="*/ 2147483647 h 604"/>
                <a:gd name="T16" fmla="*/ 2147483647 w 705"/>
                <a:gd name="T17" fmla="*/ 2147483647 h 604"/>
                <a:gd name="T18" fmla="*/ 2147483647 w 705"/>
                <a:gd name="T19" fmla="*/ 2147483647 h 604"/>
                <a:gd name="T20" fmla="*/ 2147483647 w 705"/>
                <a:gd name="T21" fmla="*/ 2147483647 h 604"/>
                <a:gd name="T22" fmla="*/ 2147483647 w 705"/>
                <a:gd name="T23" fmla="*/ 2147483647 h 604"/>
                <a:gd name="T24" fmla="*/ 2147483647 w 705"/>
                <a:gd name="T25" fmla="*/ 2147483647 h 604"/>
                <a:gd name="T26" fmla="*/ 2147483647 w 705"/>
                <a:gd name="T27" fmla="*/ 2147483647 h 604"/>
                <a:gd name="T28" fmla="*/ 2147483647 w 705"/>
                <a:gd name="T29" fmla="*/ 2147483647 h 604"/>
                <a:gd name="T30" fmla="*/ 2147483647 w 705"/>
                <a:gd name="T31" fmla="*/ 2147483647 h 604"/>
                <a:gd name="T32" fmla="*/ 2147483647 w 705"/>
                <a:gd name="T33" fmla="*/ 2147483647 h 604"/>
                <a:gd name="T34" fmla="*/ 2147483647 w 705"/>
                <a:gd name="T35" fmla="*/ 2147483647 h 604"/>
                <a:gd name="T36" fmla="*/ 2147483647 w 705"/>
                <a:gd name="T37" fmla="*/ 2147483647 h 604"/>
                <a:gd name="T38" fmla="*/ 2147483647 w 705"/>
                <a:gd name="T39" fmla="*/ 2147483647 h 604"/>
                <a:gd name="T40" fmla="*/ 2147483647 w 705"/>
                <a:gd name="T41" fmla="*/ 2147483647 h 604"/>
                <a:gd name="T42" fmla="*/ 2147483647 w 705"/>
                <a:gd name="T43" fmla="*/ 2147483647 h 604"/>
                <a:gd name="T44" fmla="*/ 2147483647 w 705"/>
                <a:gd name="T45" fmla="*/ 2147483647 h 604"/>
                <a:gd name="T46" fmla="*/ 2147483647 w 705"/>
                <a:gd name="T47" fmla="*/ 2147483647 h 604"/>
                <a:gd name="T48" fmla="*/ 2147483647 w 705"/>
                <a:gd name="T49" fmla="*/ 2147483647 h 604"/>
                <a:gd name="T50" fmla="*/ 2147483647 w 705"/>
                <a:gd name="T51" fmla="*/ 2147483647 h 604"/>
                <a:gd name="T52" fmla="*/ 2147483647 w 705"/>
                <a:gd name="T53" fmla="*/ 2147483647 h 604"/>
                <a:gd name="T54" fmla="*/ 2147483647 w 705"/>
                <a:gd name="T55" fmla="*/ 2147483647 h 604"/>
                <a:gd name="T56" fmla="*/ 2147483647 w 705"/>
                <a:gd name="T57" fmla="*/ 2147483647 h 604"/>
                <a:gd name="T58" fmla="*/ 2147483647 w 705"/>
                <a:gd name="T59" fmla="*/ 2147483647 h 604"/>
                <a:gd name="T60" fmla="*/ 2147483647 w 705"/>
                <a:gd name="T61" fmla="*/ 2147483647 h 604"/>
                <a:gd name="T62" fmla="*/ 2147483647 w 705"/>
                <a:gd name="T63" fmla="*/ 2147483647 h 604"/>
                <a:gd name="T64" fmla="*/ 2147483647 w 705"/>
                <a:gd name="T65" fmla="*/ 2147483647 h 604"/>
                <a:gd name="T66" fmla="*/ 2147483647 w 705"/>
                <a:gd name="T67" fmla="*/ 2147483647 h 604"/>
                <a:gd name="T68" fmla="*/ 2147483647 w 705"/>
                <a:gd name="T69" fmla="*/ 2147483647 h 604"/>
                <a:gd name="T70" fmla="*/ 2147483647 w 705"/>
                <a:gd name="T71" fmla="*/ 2147483647 h 604"/>
                <a:gd name="T72" fmla="*/ 2147483647 w 705"/>
                <a:gd name="T73" fmla="*/ 2147483647 h 604"/>
                <a:gd name="T74" fmla="*/ 2147483647 w 705"/>
                <a:gd name="T75" fmla="*/ 2147483647 h 604"/>
                <a:gd name="T76" fmla="*/ 2147483647 w 705"/>
                <a:gd name="T77" fmla="*/ 2147483647 h 604"/>
                <a:gd name="T78" fmla="*/ 2147483647 w 705"/>
                <a:gd name="T79" fmla="*/ 2147483647 h 604"/>
                <a:gd name="T80" fmla="*/ 2147483647 w 705"/>
                <a:gd name="T81" fmla="*/ 2147483647 h 604"/>
                <a:gd name="T82" fmla="*/ 2147483647 w 705"/>
                <a:gd name="T83" fmla="*/ 2147483647 h 604"/>
                <a:gd name="T84" fmla="*/ 2147483647 w 705"/>
                <a:gd name="T85" fmla="*/ 2147483647 h 604"/>
                <a:gd name="T86" fmla="*/ 2147483647 w 705"/>
                <a:gd name="T87" fmla="*/ 2147483647 h 604"/>
                <a:gd name="T88" fmla="*/ 2147483647 w 705"/>
                <a:gd name="T89" fmla="*/ 2147483647 h 604"/>
                <a:gd name="T90" fmla="*/ 2147483647 w 705"/>
                <a:gd name="T91" fmla="*/ 2147483647 h 604"/>
                <a:gd name="T92" fmla="*/ 2147483647 w 705"/>
                <a:gd name="T93" fmla="*/ 2147483647 h 604"/>
                <a:gd name="T94" fmla="*/ 2147483647 w 705"/>
                <a:gd name="T95" fmla="*/ 2147483647 h 604"/>
                <a:gd name="T96" fmla="*/ 2147483647 w 705"/>
                <a:gd name="T97" fmla="*/ 2147483647 h 604"/>
                <a:gd name="T98" fmla="*/ 2147483647 w 705"/>
                <a:gd name="T99" fmla="*/ 2147483647 h 604"/>
                <a:gd name="T100" fmla="*/ 2147483647 w 705"/>
                <a:gd name="T101" fmla="*/ 2147483647 h 604"/>
                <a:gd name="T102" fmla="*/ 2147483647 w 705"/>
                <a:gd name="T103" fmla="*/ 2147483647 h 604"/>
                <a:gd name="T104" fmla="*/ 2147483647 w 705"/>
                <a:gd name="T105" fmla="*/ 2147483647 h 604"/>
                <a:gd name="T106" fmla="*/ 2147483647 w 705"/>
                <a:gd name="T107" fmla="*/ 2147483647 h 604"/>
                <a:gd name="T108" fmla="*/ 2147483647 w 705"/>
                <a:gd name="T109" fmla="*/ 2147483647 h 604"/>
                <a:gd name="T110" fmla="*/ 2147483647 w 705"/>
                <a:gd name="T111" fmla="*/ 2147483647 h 604"/>
                <a:gd name="T112" fmla="*/ 2147483647 w 705"/>
                <a:gd name="T113" fmla="*/ 2147483647 h 604"/>
                <a:gd name="T114" fmla="*/ 2147483647 w 705"/>
                <a:gd name="T115" fmla="*/ 0 h 604"/>
                <a:gd name="T116" fmla="*/ 2147483647 w 705"/>
                <a:gd name="T117" fmla="*/ 2147483647 h 604"/>
                <a:gd name="T118" fmla="*/ 2147483647 w 705"/>
                <a:gd name="T119" fmla="*/ 2147483647 h 604"/>
                <a:gd name="T120" fmla="*/ 2147483647 w 705"/>
                <a:gd name="T121" fmla="*/ 2147483647 h 604"/>
                <a:gd name="T122" fmla="*/ 2147483647 w 705"/>
                <a:gd name="T123" fmla="*/ 2147483647 h 604"/>
                <a:gd name="T124" fmla="*/ 2147483647 w 705"/>
                <a:gd name="T125" fmla="*/ 2147483647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604"/>
                <a:gd name="T191" fmla="*/ 705 w 705"/>
                <a:gd name="T192" fmla="*/ 604 h 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604">
                  <a:moveTo>
                    <a:pt x="500" y="64"/>
                  </a:moveTo>
                  <a:lnTo>
                    <a:pt x="504" y="66"/>
                  </a:lnTo>
                  <a:lnTo>
                    <a:pt x="510" y="72"/>
                  </a:lnTo>
                  <a:lnTo>
                    <a:pt x="517" y="78"/>
                  </a:lnTo>
                  <a:lnTo>
                    <a:pt x="523" y="85"/>
                  </a:lnTo>
                  <a:lnTo>
                    <a:pt x="529" y="89"/>
                  </a:lnTo>
                  <a:lnTo>
                    <a:pt x="536" y="97"/>
                  </a:lnTo>
                  <a:lnTo>
                    <a:pt x="542" y="104"/>
                  </a:lnTo>
                  <a:lnTo>
                    <a:pt x="550" y="112"/>
                  </a:lnTo>
                  <a:lnTo>
                    <a:pt x="555" y="117"/>
                  </a:lnTo>
                  <a:lnTo>
                    <a:pt x="561" y="123"/>
                  </a:lnTo>
                  <a:lnTo>
                    <a:pt x="567" y="129"/>
                  </a:lnTo>
                  <a:lnTo>
                    <a:pt x="572" y="135"/>
                  </a:lnTo>
                  <a:lnTo>
                    <a:pt x="578" y="142"/>
                  </a:lnTo>
                  <a:lnTo>
                    <a:pt x="582" y="146"/>
                  </a:lnTo>
                  <a:lnTo>
                    <a:pt x="705" y="157"/>
                  </a:lnTo>
                  <a:lnTo>
                    <a:pt x="704" y="157"/>
                  </a:lnTo>
                  <a:lnTo>
                    <a:pt x="700" y="159"/>
                  </a:lnTo>
                  <a:lnTo>
                    <a:pt x="696" y="161"/>
                  </a:lnTo>
                  <a:lnTo>
                    <a:pt x="690" y="163"/>
                  </a:lnTo>
                  <a:lnTo>
                    <a:pt x="683" y="167"/>
                  </a:lnTo>
                  <a:lnTo>
                    <a:pt x="673" y="171"/>
                  </a:lnTo>
                  <a:lnTo>
                    <a:pt x="664" y="176"/>
                  </a:lnTo>
                  <a:lnTo>
                    <a:pt x="654" y="182"/>
                  </a:lnTo>
                  <a:lnTo>
                    <a:pt x="648" y="182"/>
                  </a:lnTo>
                  <a:lnTo>
                    <a:pt x="643" y="184"/>
                  </a:lnTo>
                  <a:lnTo>
                    <a:pt x="637" y="186"/>
                  </a:lnTo>
                  <a:lnTo>
                    <a:pt x="633" y="188"/>
                  </a:lnTo>
                  <a:lnTo>
                    <a:pt x="626" y="190"/>
                  </a:lnTo>
                  <a:lnTo>
                    <a:pt x="620" y="192"/>
                  </a:lnTo>
                  <a:lnTo>
                    <a:pt x="614" y="194"/>
                  </a:lnTo>
                  <a:lnTo>
                    <a:pt x="610" y="195"/>
                  </a:lnTo>
                  <a:lnTo>
                    <a:pt x="603" y="195"/>
                  </a:lnTo>
                  <a:lnTo>
                    <a:pt x="597" y="195"/>
                  </a:lnTo>
                  <a:lnTo>
                    <a:pt x="591" y="195"/>
                  </a:lnTo>
                  <a:lnTo>
                    <a:pt x="586" y="197"/>
                  </a:lnTo>
                  <a:lnTo>
                    <a:pt x="580" y="195"/>
                  </a:lnTo>
                  <a:lnTo>
                    <a:pt x="574" y="195"/>
                  </a:lnTo>
                  <a:lnTo>
                    <a:pt x="569" y="195"/>
                  </a:lnTo>
                  <a:lnTo>
                    <a:pt x="565" y="195"/>
                  </a:lnTo>
                  <a:lnTo>
                    <a:pt x="559" y="194"/>
                  </a:lnTo>
                  <a:lnTo>
                    <a:pt x="553" y="192"/>
                  </a:lnTo>
                  <a:lnTo>
                    <a:pt x="548" y="190"/>
                  </a:lnTo>
                  <a:lnTo>
                    <a:pt x="542" y="188"/>
                  </a:lnTo>
                  <a:lnTo>
                    <a:pt x="532" y="182"/>
                  </a:lnTo>
                  <a:lnTo>
                    <a:pt x="525" y="178"/>
                  </a:lnTo>
                  <a:lnTo>
                    <a:pt x="515" y="173"/>
                  </a:lnTo>
                  <a:lnTo>
                    <a:pt x="506" y="169"/>
                  </a:lnTo>
                  <a:lnTo>
                    <a:pt x="498" y="163"/>
                  </a:lnTo>
                  <a:lnTo>
                    <a:pt x="492" y="159"/>
                  </a:lnTo>
                  <a:lnTo>
                    <a:pt x="483" y="154"/>
                  </a:lnTo>
                  <a:lnTo>
                    <a:pt x="479" y="148"/>
                  </a:lnTo>
                  <a:lnTo>
                    <a:pt x="473" y="144"/>
                  </a:lnTo>
                  <a:lnTo>
                    <a:pt x="470" y="142"/>
                  </a:lnTo>
                  <a:lnTo>
                    <a:pt x="462" y="136"/>
                  </a:lnTo>
                  <a:lnTo>
                    <a:pt x="462" y="135"/>
                  </a:lnTo>
                  <a:lnTo>
                    <a:pt x="382" y="230"/>
                  </a:lnTo>
                  <a:lnTo>
                    <a:pt x="384" y="230"/>
                  </a:lnTo>
                  <a:lnTo>
                    <a:pt x="392" y="232"/>
                  </a:lnTo>
                  <a:lnTo>
                    <a:pt x="397" y="233"/>
                  </a:lnTo>
                  <a:lnTo>
                    <a:pt x="403" y="237"/>
                  </a:lnTo>
                  <a:lnTo>
                    <a:pt x="411" y="239"/>
                  </a:lnTo>
                  <a:lnTo>
                    <a:pt x="420" y="245"/>
                  </a:lnTo>
                  <a:lnTo>
                    <a:pt x="424" y="247"/>
                  </a:lnTo>
                  <a:lnTo>
                    <a:pt x="430" y="249"/>
                  </a:lnTo>
                  <a:lnTo>
                    <a:pt x="435" y="252"/>
                  </a:lnTo>
                  <a:lnTo>
                    <a:pt x="441" y="256"/>
                  </a:lnTo>
                  <a:lnTo>
                    <a:pt x="447" y="258"/>
                  </a:lnTo>
                  <a:lnTo>
                    <a:pt x="453" y="262"/>
                  </a:lnTo>
                  <a:lnTo>
                    <a:pt x="458" y="266"/>
                  </a:lnTo>
                  <a:lnTo>
                    <a:pt x="466" y="271"/>
                  </a:lnTo>
                  <a:lnTo>
                    <a:pt x="472" y="275"/>
                  </a:lnTo>
                  <a:lnTo>
                    <a:pt x="479" y="281"/>
                  </a:lnTo>
                  <a:lnTo>
                    <a:pt x="485" y="287"/>
                  </a:lnTo>
                  <a:lnTo>
                    <a:pt x="494" y="292"/>
                  </a:lnTo>
                  <a:lnTo>
                    <a:pt x="500" y="298"/>
                  </a:lnTo>
                  <a:lnTo>
                    <a:pt x="510" y="304"/>
                  </a:lnTo>
                  <a:lnTo>
                    <a:pt x="517" y="310"/>
                  </a:lnTo>
                  <a:lnTo>
                    <a:pt x="527" y="317"/>
                  </a:lnTo>
                  <a:lnTo>
                    <a:pt x="534" y="325"/>
                  </a:lnTo>
                  <a:lnTo>
                    <a:pt x="540" y="332"/>
                  </a:lnTo>
                  <a:lnTo>
                    <a:pt x="548" y="340"/>
                  </a:lnTo>
                  <a:lnTo>
                    <a:pt x="555" y="351"/>
                  </a:lnTo>
                  <a:lnTo>
                    <a:pt x="557" y="355"/>
                  </a:lnTo>
                  <a:lnTo>
                    <a:pt x="561" y="361"/>
                  </a:lnTo>
                  <a:lnTo>
                    <a:pt x="563" y="367"/>
                  </a:lnTo>
                  <a:lnTo>
                    <a:pt x="567" y="372"/>
                  </a:lnTo>
                  <a:lnTo>
                    <a:pt x="570" y="376"/>
                  </a:lnTo>
                  <a:lnTo>
                    <a:pt x="572" y="382"/>
                  </a:lnTo>
                  <a:lnTo>
                    <a:pt x="576" y="387"/>
                  </a:lnTo>
                  <a:lnTo>
                    <a:pt x="578" y="395"/>
                  </a:lnTo>
                  <a:lnTo>
                    <a:pt x="580" y="399"/>
                  </a:lnTo>
                  <a:lnTo>
                    <a:pt x="584" y="405"/>
                  </a:lnTo>
                  <a:lnTo>
                    <a:pt x="586" y="410"/>
                  </a:lnTo>
                  <a:lnTo>
                    <a:pt x="588" y="416"/>
                  </a:lnTo>
                  <a:lnTo>
                    <a:pt x="589" y="422"/>
                  </a:lnTo>
                  <a:lnTo>
                    <a:pt x="593" y="427"/>
                  </a:lnTo>
                  <a:lnTo>
                    <a:pt x="595" y="433"/>
                  </a:lnTo>
                  <a:lnTo>
                    <a:pt x="597" y="441"/>
                  </a:lnTo>
                  <a:lnTo>
                    <a:pt x="597" y="446"/>
                  </a:lnTo>
                  <a:lnTo>
                    <a:pt x="601" y="452"/>
                  </a:lnTo>
                  <a:lnTo>
                    <a:pt x="601" y="458"/>
                  </a:lnTo>
                  <a:lnTo>
                    <a:pt x="605" y="465"/>
                  </a:lnTo>
                  <a:lnTo>
                    <a:pt x="605" y="471"/>
                  </a:lnTo>
                  <a:lnTo>
                    <a:pt x="607" y="477"/>
                  </a:lnTo>
                  <a:lnTo>
                    <a:pt x="608" y="483"/>
                  </a:lnTo>
                  <a:lnTo>
                    <a:pt x="610" y="490"/>
                  </a:lnTo>
                  <a:lnTo>
                    <a:pt x="612" y="494"/>
                  </a:lnTo>
                  <a:lnTo>
                    <a:pt x="612" y="500"/>
                  </a:lnTo>
                  <a:lnTo>
                    <a:pt x="614" y="505"/>
                  </a:lnTo>
                  <a:lnTo>
                    <a:pt x="614" y="511"/>
                  </a:lnTo>
                  <a:lnTo>
                    <a:pt x="614" y="517"/>
                  </a:lnTo>
                  <a:lnTo>
                    <a:pt x="616" y="523"/>
                  </a:lnTo>
                  <a:lnTo>
                    <a:pt x="616" y="528"/>
                  </a:lnTo>
                  <a:lnTo>
                    <a:pt x="618" y="532"/>
                  </a:lnTo>
                  <a:lnTo>
                    <a:pt x="620" y="542"/>
                  </a:lnTo>
                  <a:lnTo>
                    <a:pt x="622" y="551"/>
                  </a:lnTo>
                  <a:lnTo>
                    <a:pt x="624" y="561"/>
                  </a:lnTo>
                  <a:lnTo>
                    <a:pt x="626" y="570"/>
                  </a:lnTo>
                  <a:lnTo>
                    <a:pt x="626" y="576"/>
                  </a:lnTo>
                  <a:lnTo>
                    <a:pt x="626" y="583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9" y="602"/>
                  </a:lnTo>
                  <a:lnTo>
                    <a:pt x="629" y="604"/>
                  </a:lnTo>
                  <a:lnTo>
                    <a:pt x="622" y="599"/>
                  </a:lnTo>
                  <a:lnTo>
                    <a:pt x="616" y="593"/>
                  </a:lnTo>
                  <a:lnTo>
                    <a:pt x="610" y="587"/>
                  </a:lnTo>
                  <a:lnTo>
                    <a:pt x="605" y="581"/>
                  </a:lnTo>
                  <a:lnTo>
                    <a:pt x="599" y="576"/>
                  </a:lnTo>
                  <a:lnTo>
                    <a:pt x="593" y="570"/>
                  </a:lnTo>
                  <a:lnTo>
                    <a:pt x="588" y="566"/>
                  </a:lnTo>
                  <a:lnTo>
                    <a:pt x="584" y="561"/>
                  </a:lnTo>
                  <a:lnTo>
                    <a:pt x="578" y="553"/>
                  </a:lnTo>
                  <a:lnTo>
                    <a:pt x="572" y="549"/>
                  </a:lnTo>
                  <a:lnTo>
                    <a:pt x="569" y="543"/>
                  </a:lnTo>
                  <a:lnTo>
                    <a:pt x="565" y="538"/>
                  </a:lnTo>
                  <a:lnTo>
                    <a:pt x="559" y="532"/>
                  </a:lnTo>
                  <a:lnTo>
                    <a:pt x="555" y="524"/>
                  </a:lnTo>
                  <a:lnTo>
                    <a:pt x="551" y="519"/>
                  </a:lnTo>
                  <a:lnTo>
                    <a:pt x="548" y="513"/>
                  </a:lnTo>
                  <a:lnTo>
                    <a:pt x="544" y="505"/>
                  </a:lnTo>
                  <a:lnTo>
                    <a:pt x="540" y="500"/>
                  </a:lnTo>
                  <a:lnTo>
                    <a:pt x="536" y="492"/>
                  </a:lnTo>
                  <a:lnTo>
                    <a:pt x="532" y="486"/>
                  </a:lnTo>
                  <a:lnTo>
                    <a:pt x="529" y="479"/>
                  </a:lnTo>
                  <a:lnTo>
                    <a:pt x="525" y="471"/>
                  </a:lnTo>
                  <a:lnTo>
                    <a:pt x="521" y="464"/>
                  </a:lnTo>
                  <a:lnTo>
                    <a:pt x="519" y="456"/>
                  </a:lnTo>
                  <a:lnTo>
                    <a:pt x="515" y="448"/>
                  </a:lnTo>
                  <a:lnTo>
                    <a:pt x="513" y="441"/>
                  </a:lnTo>
                  <a:lnTo>
                    <a:pt x="510" y="433"/>
                  </a:lnTo>
                  <a:lnTo>
                    <a:pt x="506" y="424"/>
                  </a:lnTo>
                  <a:lnTo>
                    <a:pt x="504" y="414"/>
                  </a:lnTo>
                  <a:lnTo>
                    <a:pt x="500" y="405"/>
                  </a:lnTo>
                  <a:lnTo>
                    <a:pt x="498" y="395"/>
                  </a:lnTo>
                  <a:lnTo>
                    <a:pt x="496" y="387"/>
                  </a:lnTo>
                  <a:lnTo>
                    <a:pt x="329" y="313"/>
                  </a:lnTo>
                  <a:lnTo>
                    <a:pt x="327" y="313"/>
                  </a:lnTo>
                  <a:lnTo>
                    <a:pt x="327" y="317"/>
                  </a:lnTo>
                  <a:lnTo>
                    <a:pt x="323" y="319"/>
                  </a:lnTo>
                  <a:lnTo>
                    <a:pt x="321" y="325"/>
                  </a:lnTo>
                  <a:lnTo>
                    <a:pt x="318" y="330"/>
                  </a:lnTo>
                  <a:lnTo>
                    <a:pt x="316" y="338"/>
                  </a:lnTo>
                  <a:lnTo>
                    <a:pt x="312" y="348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2" y="367"/>
                  </a:lnTo>
                  <a:lnTo>
                    <a:pt x="300" y="372"/>
                  </a:lnTo>
                  <a:lnTo>
                    <a:pt x="299" y="376"/>
                  </a:lnTo>
                  <a:lnTo>
                    <a:pt x="295" y="382"/>
                  </a:lnTo>
                  <a:lnTo>
                    <a:pt x="293" y="387"/>
                  </a:lnTo>
                  <a:lnTo>
                    <a:pt x="291" y="393"/>
                  </a:lnTo>
                  <a:lnTo>
                    <a:pt x="289" y="399"/>
                  </a:lnTo>
                  <a:lnTo>
                    <a:pt x="285" y="405"/>
                  </a:lnTo>
                  <a:lnTo>
                    <a:pt x="281" y="410"/>
                  </a:lnTo>
                  <a:lnTo>
                    <a:pt x="280" y="416"/>
                  </a:lnTo>
                  <a:lnTo>
                    <a:pt x="276" y="422"/>
                  </a:lnTo>
                  <a:lnTo>
                    <a:pt x="274" y="427"/>
                  </a:lnTo>
                  <a:lnTo>
                    <a:pt x="272" y="433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59" y="454"/>
                  </a:lnTo>
                  <a:lnTo>
                    <a:pt x="253" y="464"/>
                  </a:lnTo>
                  <a:lnTo>
                    <a:pt x="245" y="473"/>
                  </a:lnTo>
                  <a:lnTo>
                    <a:pt x="238" y="481"/>
                  </a:lnTo>
                  <a:lnTo>
                    <a:pt x="230" y="488"/>
                  </a:lnTo>
                  <a:lnTo>
                    <a:pt x="221" y="496"/>
                  </a:lnTo>
                  <a:lnTo>
                    <a:pt x="213" y="502"/>
                  </a:lnTo>
                  <a:lnTo>
                    <a:pt x="203" y="509"/>
                  </a:lnTo>
                  <a:lnTo>
                    <a:pt x="198" y="511"/>
                  </a:lnTo>
                  <a:lnTo>
                    <a:pt x="194" y="515"/>
                  </a:lnTo>
                  <a:lnTo>
                    <a:pt x="188" y="517"/>
                  </a:lnTo>
                  <a:lnTo>
                    <a:pt x="183" y="521"/>
                  </a:lnTo>
                  <a:lnTo>
                    <a:pt x="177" y="523"/>
                  </a:lnTo>
                  <a:lnTo>
                    <a:pt x="173" y="524"/>
                  </a:lnTo>
                  <a:lnTo>
                    <a:pt x="167" y="528"/>
                  </a:lnTo>
                  <a:lnTo>
                    <a:pt x="164" y="530"/>
                  </a:lnTo>
                  <a:lnTo>
                    <a:pt x="158" y="532"/>
                  </a:lnTo>
                  <a:lnTo>
                    <a:pt x="152" y="534"/>
                  </a:lnTo>
                  <a:lnTo>
                    <a:pt x="146" y="536"/>
                  </a:lnTo>
                  <a:lnTo>
                    <a:pt x="143" y="538"/>
                  </a:lnTo>
                  <a:lnTo>
                    <a:pt x="137" y="540"/>
                  </a:lnTo>
                  <a:lnTo>
                    <a:pt x="133" y="542"/>
                  </a:lnTo>
                  <a:lnTo>
                    <a:pt x="127" y="543"/>
                  </a:lnTo>
                  <a:lnTo>
                    <a:pt x="122" y="547"/>
                  </a:lnTo>
                  <a:lnTo>
                    <a:pt x="118" y="547"/>
                  </a:lnTo>
                  <a:lnTo>
                    <a:pt x="112" y="549"/>
                  </a:lnTo>
                  <a:lnTo>
                    <a:pt x="106" y="549"/>
                  </a:lnTo>
                  <a:lnTo>
                    <a:pt x="101" y="551"/>
                  </a:lnTo>
                  <a:lnTo>
                    <a:pt x="95" y="551"/>
                  </a:lnTo>
                  <a:lnTo>
                    <a:pt x="91" y="553"/>
                  </a:lnTo>
                  <a:lnTo>
                    <a:pt x="86" y="555"/>
                  </a:lnTo>
                  <a:lnTo>
                    <a:pt x="82" y="557"/>
                  </a:lnTo>
                  <a:lnTo>
                    <a:pt x="70" y="559"/>
                  </a:lnTo>
                  <a:lnTo>
                    <a:pt x="63" y="561"/>
                  </a:lnTo>
                  <a:lnTo>
                    <a:pt x="53" y="562"/>
                  </a:lnTo>
                  <a:lnTo>
                    <a:pt x="46" y="564"/>
                  </a:lnTo>
                  <a:lnTo>
                    <a:pt x="38" y="564"/>
                  </a:lnTo>
                  <a:lnTo>
                    <a:pt x="29" y="566"/>
                  </a:lnTo>
                  <a:lnTo>
                    <a:pt x="23" y="566"/>
                  </a:lnTo>
                  <a:lnTo>
                    <a:pt x="17" y="568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2" y="570"/>
                  </a:lnTo>
                  <a:lnTo>
                    <a:pt x="0" y="572"/>
                  </a:lnTo>
                  <a:lnTo>
                    <a:pt x="0" y="564"/>
                  </a:lnTo>
                  <a:lnTo>
                    <a:pt x="2" y="559"/>
                  </a:lnTo>
                  <a:lnTo>
                    <a:pt x="6" y="551"/>
                  </a:lnTo>
                  <a:lnTo>
                    <a:pt x="13" y="542"/>
                  </a:lnTo>
                  <a:lnTo>
                    <a:pt x="19" y="532"/>
                  </a:lnTo>
                  <a:lnTo>
                    <a:pt x="29" y="523"/>
                  </a:lnTo>
                  <a:lnTo>
                    <a:pt x="32" y="517"/>
                  </a:lnTo>
                  <a:lnTo>
                    <a:pt x="38" y="513"/>
                  </a:lnTo>
                  <a:lnTo>
                    <a:pt x="44" y="509"/>
                  </a:lnTo>
                  <a:lnTo>
                    <a:pt x="49" y="503"/>
                  </a:lnTo>
                  <a:lnTo>
                    <a:pt x="55" y="498"/>
                  </a:lnTo>
                  <a:lnTo>
                    <a:pt x="63" y="492"/>
                  </a:lnTo>
                  <a:lnTo>
                    <a:pt x="68" y="488"/>
                  </a:lnTo>
                  <a:lnTo>
                    <a:pt x="76" y="483"/>
                  </a:lnTo>
                  <a:lnTo>
                    <a:pt x="82" y="477"/>
                  </a:lnTo>
                  <a:lnTo>
                    <a:pt x="89" y="473"/>
                  </a:lnTo>
                  <a:lnTo>
                    <a:pt x="99" y="469"/>
                  </a:lnTo>
                  <a:lnTo>
                    <a:pt x="106" y="465"/>
                  </a:lnTo>
                  <a:lnTo>
                    <a:pt x="114" y="460"/>
                  </a:lnTo>
                  <a:lnTo>
                    <a:pt x="122" y="454"/>
                  </a:lnTo>
                  <a:lnTo>
                    <a:pt x="131" y="450"/>
                  </a:lnTo>
                  <a:lnTo>
                    <a:pt x="141" y="448"/>
                  </a:lnTo>
                  <a:lnTo>
                    <a:pt x="148" y="443"/>
                  </a:lnTo>
                  <a:lnTo>
                    <a:pt x="158" y="439"/>
                  </a:lnTo>
                  <a:lnTo>
                    <a:pt x="164" y="437"/>
                  </a:lnTo>
                  <a:lnTo>
                    <a:pt x="169" y="437"/>
                  </a:lnTo>
                  <a:lnTo>
                    <a:pt x="175" y="435"/>
                  </a:lnTo>
                  <a:lnTo>
                    <a:pt x="179" y="433"/>
                  </a:lnTo>
                  <a:lnTo>
                    <a:pt x="179" y="429"/>
                  </a:lnTo>
                  <a:lnTo>
                    <a:pt x="179" y="422"/>
                  </a:lnTo>
                  <a:lnTo>
                    <a:pt x="179" y="418"/>
                  </a:lnTo>
                  <a:lnTo>
                    <a:pt x="181" y="414"/>
                  </a:lnTo>
                  <a:lnTo>
                    <a:pt x="181" y="408"/>
                  </a:lnTo>
                  <a:lnTo>
                    <a:pt x="183" y="405"/>
                  </a:lnTo>
                  <a:lnTo>
                    <a:pt x="183" y="397"/>
                  </a:lnTo>
                  <a:lnTo>
                    <a:pt x="183" y="393"/>
                  </a:lnTo>
                  <a:lnTo>
                    <a:pt x="184" y="386"/>
                  </a:lnTo>
                  <a:lnTo>
                    <a:pt x="184" y="380"/>
                  </a:lnTo>
                  <a:lnTo>
                    <a:pt x="184" y="372"/>
                  </a:lnTo>
                  <a:lnTo>
                    <a:pt x="186" y="367"/>
                  </a:lnTo>
                  <a:lnTo>
                    <a:pt x="186" y="359"/>
                  </a:lnTo>
                  <a:lnTo>
                    <a:pt x="188" y="353"/>
                  </a:lnTo>
                  <a:lnTo>
                    <a:pt x="188" y="344"/>
                  </a:lnTo>
                  <a:lnTo>
                    <a:pt x="188" y="338"/>
                  </a:lnTo>
                  <a:lnTo>
                    <a:pt x="190" y="330"/>
                  </a:lnTo>
                  <a:lnTo>
                    <a:pt x="190" y="323"/>
                  </a:lnTo>
                  <a:lnTo>
                    <a:pt x="190" y="317"/>
                  </a:lnTo>
                  <a:lnTo>
                    <a:pt x="192" y="310"/>
                  </a:lnTo>
                  <a:lnTo>
                    <a:pt x="192" y="302"/>
                  </a:lnTo>
                  <a:lnTo>
                    <a:pt x="194" y="298"/>
                  </a:lnTo>
                  <a:lnTo>
                    <a:pt x="194" y="290"/>
                  </a:lnTo>
                  <a:lnTo>
                    <a:pt x="194" y="285"/>
                  </a:lnTo>
                  <a:lnTo>
                    <a:pt x="196" y="279"/>
                  </a:lnTo>
                  <a:lnTo>
                    <a:pt x="196" y="275"/>
                  </a:lnTo>
                  <a:lnTo>
                    <a:pt x="196" y="270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200" y="258"/>
                  </a:lnTo>
                  <a:lnTo>
                    <a:pt x="200" y="249"/>
                  </a:lnTo>
                  <a:lnTo>
                    <a:pt x="202" y="241"/>
                  </a:lnTo>
                  <a:lnTo>
                    <a:pt x="203" y="232"/>
                  </a:lnTo>
                  <a:lnTo>
                    <a:pt x="207" y="224"/>
                  </a:lnTo>
                  <a:lnTo>
                    <a:pt x="209" y="214"/>
                  </a:lnTo>
                  <a:lnTo>
                    <a:pt x="213" y="207"/>
                  </a:lnTo>
                  <a:lnTo>
                    <a:pt x="217" y="199"/>
                  </a:lnTo>
                  <a:lnTo>
                    <a:pt x="221" y="194"/>
                  </a:lnTo>
                  <a:lnTo>
                    <a:pt x="211" y="188"/>
                  </a:lnTo>
                  <a:lnTo>
                    <a:pt x="213" y="182"/>
                  </a:lnTo>
                  <a:lnTo>
                    <a:pt x="217" y="174"/>
                  </a:lnTo>
                  <a:lnTo>
                    <a:pt x="219" y="169"/>
                  </a:lnTo>
                  <a:lnTo>
                    <a:pt x="222" y="163"/>
                  </a:lnTo>
                  <a:lnTo>
                    <a:pt x="226" y="157"/>
                  </a:lnTo>
                  <a:lnTo>
                    <a:pt x="232" y="152"/>
                  </a:lnTo>
                  <a:lnTo>
                    <a:pt x="236" y="148"/>
                  </a:lnTo>
                  <a:lnTo>
                    <a:pt x="240" y="142"/>
                  </a:lnTo>
                  <a:lnTo>
                    <a:pt x="241" y="138"/>
                  </a:lnTo>
                  <a:lnTo>
                    <a:pt x="247" y="133"/>
                  </a:lnTo>
                  <a:lnTo>
                    <a:pt x="251" y="127"/>
                  </a:lnTo>
                  <a:lnTo>
                    <a:pt x="255" y="123"/>
                  </a:lnTo>
                  <a:lnTo>
                    <a:pt x="262" y="116"/>
                  </a:lnTo>
                  <a:lnTo>
                    <a:pt x="270" y="108"/>
                  </a:lnTo>
                  <a:lnTo>
                    <a:pt x="276" y="100"/>
                  </a:lnTo>
                  <a:lnTo>
                    <a:pt x="283" y="95"/>
                  </a:lnTo>
                  <a:lnTo>
                    <a:pt x="289" y="89"/>
                  </a:lnTo>
                  <a:lnTo>
                    <a:pt x="293" y="85"/>
                  </a:lnTo>
                  <a:lnTo>
                    <a:pt x="300" y="81"/>
                  </a:lnTo>
                  <a:lnTo>
                    <a:pt x="304" y="79"/>
                  </a:lnTo>
                  <a:lnTo>
                    <a:pt x="230" y="62"/>
                  </a:lnTo>
                  <a:lnTo>
                    <a:pt x="82" y="131"/>
                  </a:lnTo>
                  <a:lnTo>
                    <a:pt x="82" y="129"/>
                  </a:lnTo>
                  <a:lnTo>
                    <a:pt x="82" y="125"/>
                  </a:lnTo>
                  <a:lnTo>
                    <a:pt x="84" y="121"/>
                  </a:lnTo>
                  <a:lnTo>
                    <a:pt x="89" y="114"/>
                  </a:lnTo>
                  <a:lnTo>
                    <a:pt x="93" y="106"/>
                  </a:lnTo>
                  <a:lnTo>
                    <a:pt x="99" y="98"/>
                  </a:lnTo>
                  <a:lnTo>
                    <a:pt x="106" y="87"/>
                  </a:lnTo>
                  <a:lnTo>
                    <a:pt x="116" y="79"/>
                  </a:lnTo>
                  <a:lnTo>
                    <a:pt x="120" y="74"/>
                  </a:lnTo>
                  <a:lnTo>
                    <a:pt x="124" y="68"/>
                  </a:lnTo>
                  <a:lnTo>
                    <a:pt x="127" y="62"/>
                  </a:lnTo>
                  <a:lnTo>
                    <a:pt x="133" y="58"/>
                  </a:lnTo>
                  <a:lnTo>
                    <a:pt x="139" y="53"/>
                  </a:lnTo>
                  <a:lnTo>
                    <a:pt x="145" y="47"/>
                  </a:lnTo>
                  <a:lnTo>
                    <a:pt x="150" y="43"/>
                  </a:lnTo>
                  <a:lnTo>
                    <a:pt x="158" y="38"/>
                  </a:lnTo>
                  <a:lnTo>
                    <a:pt x="164" y="32"/>
                  </a:lnTo>
                  <a:lnTo>
                    <a:pt x="171" y="28"/>
                  </a:lnTo>
                  <a:lnTo>
                    <a:pt x="179" y="24"/>
                  </a:lnTo>
                  <a:lnTo>
                    <a:pt x="186" y="20"/>
                  </a:lnTo>
                  <a:lnTo>
                    <a:pt x="194" y="17"/>
                  </a:lnTo>
                  <a:lnTo>
                    <a:pt x="202" y="15"/>
                  </a:lnTo>
                  <a:lnTo>
                    <a:pt x="211" y="11"/>
                  </a:lnTo>
                  <a:lnTo>
                    <a:pt x="221" y="9"/>
                  </a:lnTo>
                  <a:lnTo>
                    <a:pt x="228" y="7"/>
                  </a:lnTo>
                  <a:lnTo>
                    <a:pt x="236" y="5"/>
                  </a:lnTo>
                  <a:lnTo>
                    <a:pt x="245" y="3"/>
                  </a:lnTo>
                  <a:lnTo>
                    <a:pt x="255" y="3"/>
                  </a:lnTo>
                  <a:lnTo>
                    <a:pt x="262" y="1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9" y="1"/>
                  </a:lnTo>
                  <a:lnTo>
                    <a:pt x="335" y="1"/>
                  </a:lnTo>
                  <a:lnTo>
                    <a:pt x="342" y="3"/>
                  </a:lnTo>
                  <a:lnTo>
                    <a:pt x="348" y="3"/>
                  </a:lnTo>
                  <a:lnTo>
                    <a:pt x="352" y="3"/>
                  </a:lnTo>
                  <a:lnTo>
                    <a:pt x="357" y="3"/>
                  </a:lnTo>
                  <a:lnTo>
                    <a:pt x="363" y="5"/>
                  </a:lnTo>
                  <a:lnTo>
                    <a:pt x="373" y="7"/>
                  </a:lnTo>
                  <a:lnTo>
                    <a:pt x="380" y="9"/>
                  </a:lnTo>
                  <a:lnTo>
                    <a:pt x="386" y="11"/>
                  </a:lnTo>
                  <a:lnTo>
                    <a:pt x="390" y="13"/>
                  </a:lnTo>
                  <a:lnTo>
                    <a:pt x="394" y="13"/>
                  </a:lnTo>
                  <a:lnTo>
                    <a:pt x="396" y="15"/>
                  </a:lnTo>
                  <a:lnTo>
                    <a:pt x="397" y="15"/>
                  </a:lnTo>
                  <a:lnTo>
                    <a:pt x="401" y="15"/>
                  </a:lnTo>
                  <a:lnTo>
                    <a:pt x="407" y="19"/>
                  </a:lnTo>
                  <a:lnTo>
                    <a:pt x="413" y="20"/>
                  </a:lnTo>
                  <a:lnTo>
                    <a:pt x="420" y="24"/>
                  </a:lnTo>
                  <a:lnTo>
                    <a:pt x="428" y="26"/>
                  </a:lnTo>
                  <a:lnTo>
                    <a:pt x="437" y="30"/>
                  </a:lnTo>
                  <a:lnTo>
                    <a:pt x="445" y="34"/>
                  </a:lnTo>
                  <a:lnTo>
                    <a:pt x="454" y="38"/>
                  </a:lnTo>
                  <a:lnTo>
                    <a:pt x="464" y="41"/>
                  </a:lnTo>
                  <a:lnTo>
                    <a:pt x="473" y="45"/>
                  </a:lnTo>
                  <a:lnTo>
                    <a:pt x="481" y="49"/>
                  </a:lnTo>
                  <a:lnTo>
                    <a:pt x="487" y="55"/>
                  </a:lnTo>
                  <a:lnTo>
                    <a:pt x="494" y="58"/>
                  </a:lnTo>
                  <a:lnTo>
                    <a:pt x="50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825750" y="2620963"/>
              <a:ext cx="107950" cy="136525"/>
            </a:xfrm>
            <a:custGeom>
              <a:avLst/>
              <a:gdLst>
                <a:gd name="T0" fmla="*/ 0 w 135"/>
                <a:gd name="T1" fmla="*/ 2147483647 h 171"/>
                <a:gd name="T2" fmla="*/ 2147483647 w 135"/>
                <a:gd name="T3" fmla="*/ 2147483647 h 171"/>
                <a:gd name="T4" fmla="*/ 2147483647 w 135"/>
                <a:gd name="T5" fmla="*/ 2147483647 h 171"/>
                <a:gd name="T6" fmla="*/ 2147483647 w 135"/>
                <a:gd name="T7" fmla="*/ 2147483647 h 171"/>
                <a:gd name="T8" fmla="*/ 2147483647 w 135"/>
                <a:gd name="T9" fmla="*/ 2147483647 h 171"/>
                <a:gd name="T10" fmla="*/ 2147483647 w 135"/>
                <a:gd name="T11" fmla="*/ 2147483647 h 171"/>
                <a:gd name="T12" fmla="*/ 2147483647 w 135"/>
                <a:gd name="T13" fmla="*/ 2147483647 h 171"/>
                <a:gd name="T14" fmla="*/ 2147483647 w 135"/>
                <a:gd name="T15" fmla="*/ 2147483647 h 171"/>
                <a:gd name="T16" fmla="*/ 2147483647 w 135"/>
                <a:gd name="T17" fmla="*/ 2147483647 h 171"/>
                <a:gd name="T18" fmla="*/ 2147483647 w 135"/>
                <a:gd name="T19" fmla="*/ 2147483647 h 171"/>
                <a:gd name="T20" fmla="*/ 2147483647 w 135"/>
                <a:gd name="T21" fmla="*/ 2147483647 h 171"/>
                <a:gd name="T22" fmla="*/ 2147483647 w 135"/>
                <a:gd name="T23" fmla="*/ 2147483647 h 171"/>
                <a:gd name="T24" fmla="*/ 2147483647 w 135"/>
                <a:gd name="T25" fmla="*/ 2147483647 h 171"/>
                <a:gd name="T26" fmla="*/ 2147483647 w 135"/>
                <a:gd name="T27" fmla="*/ 2147483647 h 171"/>
                <a:gd name="T28" fmla="*/ 2147483647 w 135"/>
                <a:gd name="T29" fmla="*/ 2147483647 h 171"/>
                <a:gd name="T30" fmla="*/ 2147483647 w 135"/>
                <a:gd name="T31" fmla="*/ 2147483647 h 171"/>
                <a:gd name="T32" fmla="*/ 2147483647 w 135"/>
                <a:gd name="T33" fmla="*/ 2147483647 h 171"/>
                <a:gd name="T34" fmla="*/ 2147483647 w 135"/>
                <a:gd name="T35" fmla="*/ 2147483647 h 171"/>
                <a:gd name="T36" fmla="*/ 2147483647 w 135"/>
                <a:gd name="T37" fmla="*/ 0 h 171"/>
                <a:gd name="T38" fmla="*/ 2147483647 w 135"/>
                <a:gd name="T39" fmla="*/ 0 h 171"/>
                <a:gd name="T40" fmla="*/ 2147483647 w 135"/>
                <a:gd name="T41" fmla="*/ 0 h 171"/>
                <a:gd name="T42" fmla="*/ 2147483647 w 135"/>
                <a:gd name="T43" fmla="*/ 0 h 171"/>
                <a:gd name="T44" fmla="*/ 2147483647 w 135"/>
                <a:gd name="T45" fmla="*/ 2147483647 h 171"/>
                <a:gd name="T46" fmla="*/ 2147483647 w 135"/>
                <a:gd name="T47" fmla="*/ 0 h 171"/>
                <a:gd name="T48" fmla="*/ 2147483647 w 135"/>
                <a:gd name="T49" fmla="*/ 2147483647 h 171"/>
                <a:gd name="T50" fmla="*/ 2147483647 w 135"/>
                <a:gd name="T51" fmla="*/ 2147483647 h 171"/>
                <a:gd name="T52" fmla="*/ 2147483647 w 135"/>
                <a:gd name="T53" fmla="*/ 2147483647 h 171"/>
                <a:gd name="T54" fmla="*/ 2147483647 w 135"/>
                <a:gd name="T55" fmla="*/ 2147483647 h 171"/>
                <a:gd name="T56" fmla="*/ 2147483647 w 135"/>
                <a:gd name="T57" fmla="*/ 2147483647 h 171"/>
                <a:gd name="T58" fmla="*/ 2147483647 w 135"/>
                <a:gd name="T59" fmla="*/ 2147483647 h 171"/>
                <a:gd name="T60" fmla="*/ 2147483647 w 135"/>
                <a:gd name="T61" fmla="*/ 2147483647 h 171"/>
                <a:gd name="T62" fmla="*/ 2147483647 w 135"/>
                <a:gd name="T63" fmla="*/ 2147483647 h 171"/>
                <a:gd name="T64" fmla="*/ 2147483647 w 135"/>
                <a:gd name="T65" fmla="*/ 2147483647 h 171"/>
                <a:gd name="T66" fmla="*/ 0 w 135"/>
                <a:gd name="T67" fmla="*/ 2147483647 h 171"/>
                <a:gd name="T68" fmla="*/ 0 w 135"/>
                <a:gd name="T69" fmla="*/ 214748364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171"/>
                <a:gd name="T107" fmla="*/ 135 w 13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171">
                  <a:moveTo>
                    <a:pt x="0" y="158"/>
                  </a:moveTo>
                  <a:lnTo>
                    <a:pt x="68" y="46"/>
                  </a:lnTo>
                  <a:lnTo>
                    <a:pt x="55" y="42"/>
                  </a:lnTo>
                  <a:lnTo>
                    <a:pt x="61" y="38"/>
                  </a:lnTo>
                  <a:lnTo>
                    <a:pt x="66" y="38"/>
                  </a:lnTo>
                  <a:lnTo>
                    <a:pt x="72" y="36"/>
                  </a:lnTo>
                  <a:lnTo>
                    <a:pt x="80" y="35"/>
                  </a:lnTo>
                  <a:lnTo>
                    <a:pt x="51" y="29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66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3" y="19"/>
                  </a:lnTo>
                  <a:lnTo>
                    <a:pt x="55" y="12"/>
                  </a:lnTo>
                  <a:lnTo>
                    <a:pt x="59" y="8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8" y="4"/>
                  </a:lnTo>
                  <a:lnTo>
                    <a:pt x="116" y="0"/>
                  </a:lnTo>
                  <a:lnTo>
                    <a:pt x="123" y="2"/>
                  </a:lnTo>
                  <a:lnTo>
                    <a:pt x="129" y="4"/>
                  </a:lnTo>
                  <a:lnTo>
                    <a:pt x="135" y="10"/>
                  </a:lnTo>
                  <a:lnTo>
                    <a:pt x="123" y="16"/>
                  </a:lnTo>
                  <a:lnTo>
                    <a:pt x="120" y="52"/>
                  </a:lnTo>
                  <a:lnTo>
                    <a:pt x="114" y="50"/>
                  </a:lnTo>
                  <a:lnTo>
                    <a:pt x="112" y="69"/>
                  </a:lnTo>
                  <a:lnTo>
                    <a:pt x="101" y="67"/>
                  </a:lnTo>
                  <a:lnTo>
                    <a:pt x="66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601913" y="2728913"/>
              <a:ext cx="50800" cy="36513"/>
            </a:xfrm>
            <a:custGeom>
              <a:avLst/>
              <a:gdLst>
                <a:gd name="T0" fmla="*/ 2147483647 w 65"/>
                <a:gd name="T1" fmla="*/ 0 h 48"/>
                <a:gd name="T2" fmla="*/ 2147483647 w 65"/>
                <a:gd name="T3" fmla="*/ 2147483647 h 48"/>
                <a:gd name="T4" fmla="*/ 0 w 65"/>
                <a:gd name="T5" fmla="*/ 2147483647 h 48"/>
                <a:gd name="T6" fmla="*/ 2147483647 w 65"/>
                <a:gd name="T7" fmla="*/ 2147483647 h 48"/>
                <a:gd name="T8" fmla="*/ 2147483647 w 65"/>
                <a:gd name="T9" fmla="*/ 2147483647 h 48"/>
                <a:gd name="T10" fmla="*/ 2147483647 w 65"/>
                <a:gd name="T11" fmla="*/ 2147483647 h 48"/>
                <a:gd name="T12" fmla="*/ 2147483647 w 65"/>
                <a:gd name="T13" fmla="*/ 0 h 48"/>
                <a:gd name="T14" fmla="*/ 2147483647 w 65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8"/>
                <a:gd name="T26" fmla="*/ 65 w 65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8">
                  <a:moveTo>
                    <a:pt x="65" y="0"/>
                  </a:moveTo>
                  <a:lnTo>
                    <a:pt x="23" y="48"/>
                  </a:lnTo>
                  <a:lnTo>
                    <a:pt x="0" y="46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3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565400" y="2720975"/>
              <a:ext cx="60325" cy="79375"/>
            </a:xfrm>
            <a:custGeom>
              <a:avLst/>
              <a:gdLst>
                <a:gd name="T0" fmla="*/ 2147483647 w 76"/>
                <a:gd name="T1" fmla="*/ 0 h 101"/>
                <a:gd name="T2" fmla="*/ 2147483647 w 76"/>
                <a:gd name="T3" fmla="*/ 2147483647 h 101"/>
                <a:gd name="T4" fmla="*/ 2147483647 w 76"/>
                <a:gd name="T5" fmla="*/ 2147483647 h 101"/>
                <a:gd name="T6" fmla="*/ 0 w 76"/>
                <a:gd name="T7" fmla="*/ 2147483647 h 101"/>
                <a:gd name="T8" fmla="*/ 2147483647 w 76"/>
                <a:gd name="T9" fmla="*/ 2147483647 h 101"/>
                <a:gd name="T10" fmla="*/ 2147483647 w 76"/>
                <a:gd name="T11" fmla="*/ 2147483647 h 101"/>
                <a:gd name="T12" fmla="*/ 2147483647 w 76"/>
                <a:gd name="T13" fmla="*/ 2147483647 h 101"/>
                <a:gd name="T14" fmla="*/ 2147483647 w 76"/>
                <a:gd name="T15" fmla="*/ 2147483647 h 101"/>
                <a:gd name="T16" fmla="*/ 2147483647 w 76"/>
                <a:gd name="T17" fmla="*/ 0 h 101"/>
                <a:gd name="T18" fmla="*/ 2147483647 w 76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1"/>
                <a:gd name="T32" fmla="*/ 76 w 76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1">
                  <a:moveTo>
                    <a:pt x="53" y="0"/>
                  </a:moveTo>
                  <a:lnTo>
                    <a:pt x="76" y="6"/>
                  </a:lnTo>
                  <a:lnTo>
                    <a:pt x="49" y="101"/>
                  </a:lnTo>
                  <a:lnTo>
                    <a:pt x="0" y="63"/>
                  </a:lnTo>
                  <a:lnTo>
                    <a:pt x="30" y="72"/>
                  </a:lnTo>
                  <a:lnTo>
                    <a:pt x="45" y="78"/>
                  </a:lnTo>
                  <a:lnTo>
                    <a:pt x="63" y="13"/>
                  </a:lnTo>
                  <a:lnTo>
                    <a:pt x="40" y="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460625" y="2657475"/>
              <a:ext cx="168275" cy="190500"/>
            </a:xfrm>
            <a:custGeom>
              <a:avLst/>
              <a:gdLst>
                <a:gd name="T0" fmla="*/ 2147483647 w 211"/>
                <a:gd name="T1" fmla="*/ 2147483647 h 240"/>
                <a:gd name="T2" fmla="*/ 2147483647 w 211"/>
                <a:gd name="T3" fmla="*/ 0 h 240"/>
                <a:gd name="T4" fmla="*/ 2147483647 w 211"/>
                <a:gd name="T5" fmla="*/ 0 h 240"/>
                <a:gd name="T6" fmla="*/ 2147483647 w 211"/>
                <a:gd name="T7" fmla="*/ 2147483647 h 240"/>
                <a:gd name="T8" fmla="*/ 2147483647 w 211"/>
                <a:gd name="T9" fmla="*/ 2147483647 h 240"/>
                <a:gd name="T10" fmla="*/ 2147483647 w 211"/>
                <a:gd name="T11" fmla="*/ 2147483647 h 240"/>
                <a:gd name="T12" fmla="*/ 2147483647 w 211"/>
                <a:gd name="T13" fmla="*/ 2147483647 h 240"/>
                <a:gd name="T14" fmla="*/ 2147483647 w 211"/>
                <a:gd name="T15" fmla="*/ 2147483647 h 240"/>
                <a:gd name="T16" fmla="*/ 2147483647 w 211"/>
                <a:gd name="T17" fmla="*/ 2147483647 h 240"/>
                <a:gd name="T18" fmla="*/ 2147483647 w 211"/>
                <a:gd name="T19" fmla="*/ 2147483647 h 240"/>
                <a:gd name="T20" fmla="*/ 2147483647 w 211"/>
                <a:gd name="T21" fmla="*/ 2147483647 h 240"/>
                <a:gd name="T22" fmla="*/ 2147483647 w 211"/>
                <a:gd name="T23" fmla="*/ 2147483647 h 240"/>
                <a:gd name="T24" fmla="*/ 2147483647 w 211"/>
                <a:gd name="T25" fmla="*/ 2147483647 h 240"/>
                <a:gd name="T26" fmla="*/ 2147483647 w 211"/>
                <a:gd name="T27" fmla="*/ 2147483647 h 240"/>
                <a:gd name="T28" fmla="*/ 2147483647 w 211"/>
                <a:gd name="T29" fmla="*/ 2147483647 h 240"/>
                <a:gd name="T30" fmla="*/ 2147483647 w 211"/>
                <a:gd name="T31" fmla="*/ 2147483647 h 240"/>
                <a:gd name="T32" fmla="*/ 2147483647 w 211"/>
                <a:gd name="T33" fmla="*/ 2147483647 h 240"/>
                <a:gd name="T34" fmla="*/ 2147483647 w 211"/>
                <a:gd name="T35" fmla="*/ 2147483647 h 240"/>
                <a:gd name="T36" fmla="*/ 2147483647 w 211"/>
                <a:gd name="T37" fmla="*/ 2147483647 h 240"/>
                <a:gd name="T38" fmla="*/ 2147483647 w 211"/>
                <a:gd name="T39" fmla="*/ 2147483647 h 240"/>
                <a:gd name="T40" fmla="*/ 2147483647 w 211"/>
                <a:gd name="T41" fmla="*/ 2147483647 h 240"/>
                <a:gd name="T42" fmla="*/ 2147483647 w 211"/>
                <a:gd name="T43" fmla="*/ 2147483647 h 240"/>
                <a:gd name="T44" fmla="*/ 2147483647 w 211"/>
                <a:gd name="T45" fmla="*/ 2147483647 h 240"/>
                <a:gd name="T46" fmla="*/ 2147483647 w 211"/>
                <a:gd name="T47" fmla="*/ 2147483647 h 240"/>
                <a:gd name="T48" fmla="*/ 2147483647 w 211"/>
                <a:gd name="T49" fmla="*/ 2147483647 h 240"/>
                <a:gd name="T50" fmla="*/ 2147483647 w 211"/>
                <a:gd name="T51" fmla="*/ 2147483647 h 240"/>
                <a:gd name="T52" fmla="*/ 2147483647 w 211"/>
                <a:gd name="T53" fmla="*/ 2147483647 h 240"/>
                <a:gd name="T54" fmla="*/ 2147483647 w 211"/>
                <a:gd name="T55" fmla="*/ 2147483647 h 240"/>
                <a:gd name="T56" fmla="*/ 2147483647 w 211"/>
                <a:gd name="T57" fmla="*/ 2147483647 h 240"/>
                <a:gd name="T58" fmla="*/ 0 w 211"/>
                <a:gd name="T59" fmla="*/ 2147483647 h 240"/>
                <a:gd name="T60" fmla="*/ 2147483647 w 211"/>
                <a:gd name="T61" fmla="*/ 2147483647 h 240"/>
                <a:gd name="T62" fmla="*/ 2147483647 w 211"/>
                <a:gd name="T63" fmla="*/ 2147483647 h 240"/>
                <a:gd name="T64" fmla="*/ 2147483647 w 211"/>
                <a:gd name="T65" fmla="*/ 2147483647 h 240"/>
                <a:gd name="T66" fmla="*/ 2147483647 w 211"/>
                <a:gd name="T67" fmla="*/ 2147483647 h 240"/>
                <a:gd name="T68" fmla="*/ 2147483647 w 211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240"/>
                <a:gd name="T107" fmla="*/ 211 w 211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240">
                  <a:moveTo>
                    <a:pt x="190" y="6"/>
                  </a:moveTo>
                  <a:lnTo>
                    <a:pt x="68" y="0"/>
                  </a:lnTo>
                  <a:lnTo>
                    <a:pt x="66" y="4"/>
                  </a:lnTo>
                  <a:lnTo>
                    <a:pt x="62" y="9"/>
                  </a:lnTo>
                  <a:lnTo>
                    <a:pt x="59" y="15"/>
                  </a:lnTo>
                  <a:lnTo>
                    <a:pt x="57" y="19"/>
                  </a:lnTo>
                  <a:lnTo>
                    <a:pt x="55" y="23"/>
                  </a:lnTo>
                  <a:lnTo>
                    <a:pt x="53" y="28"/>
                  </a:lnTo>
                  <a:lnTo>
                    <a:pt x="51" y="34"/>
                  </a:lnTo>
                  <a:lnTo>
                    <a:pt x="47" y="38"/>
                  </a:lnTo>
                  <a:lnTo>
                    <a:pt x="45" y="44"/>
                  </a:lnTo>
                  <a:lnTo>
                    <a:pt x="41" y="51"/>
                  </a:lnTo>
                  <a:lnTo>
                    <a:pt x="40" y="57"/>
                  </a:lnTo>
                  <a:lnTo>
                    <a:pt x="38" y="63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28" y="86"/>
                  </a:lnTo>
                  <a:lnTo>
                    <a:pt x="26" y="93"/>
                  </a:lnTo>
                  <a:lnTo>
                    <a:pt x="22" y="101"/>
                  </a:lnTo>
                  <a:lnTo>
                    <a:pt x="21" y="108"/>
                  </a:lnTo>
                  <a:lnTo>
                    <a:pt x="19" y="118"/>
                  </a:lnTo>
                  <a:lnTo>
                    <a:pt x="15" y="125"/>
                  </a:lnTo>
                  <a:lnTo>
                    <a:pt x="13" y="133"/>
                  </a:lnTo>
                  <a:lnTo>
                    <a:pt x="9" y="143"/>
                  </a:lnTo>
                  <a:lnTo>
                    <a:pt x="7" y="150"/>
                  </a:lnTo>
                  <a:lnTo>
                    <a:pt x="3" y="160"/>
                  </a:lnTo>
                  <a:lnTo>
                    <a:pt x="2" y="169"/>
                  </a:lnTo>
                  <a:lnTo>
                    <a:pt x="2" y="179"/>
                  </a:lnTo>
                  <a:lnTo>
                    <a:pt x="0" y="188"/>
                  </a:lnTo>
                  <a:lnTo>
                    <a:pt x="98" y="238"/>
                  </a:lnTo>
                  <a:lnTo>
                    <a:pt x="133" y="240"/>
                  </a:lnTo>
                  <a:lnTo>
                    <a:pt x="211" y="21"/>
                  </a:lnTo>
                  <a:lnTo>
                    <a:pt x="19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854325" y="2670175"/>
              <a:ext cx="50800" cy="60325"/>
            </a:xfrm>
            <a:custGeom>
              <a:avLst/>
              <a:gdLst>
                <a:gd name="T0" fmla="*/ 2147483647 w 63"/>
                <a:gd name="T1" fmla="*/ 2147483647 h 76"/>
                <a:gd name="T2" fmla="*/ 2147483647 w 63"/>
                <a:gd name="T3" fmla="*/ 2147483647 h 76"/>
                <a:gd name="T4" fmla="*/ 0 w 63"/>
                <a:gd name="T5" fmla="*/ 2147483647 h 76"/>
                <a:gd name="T6" fmla="*/ 2147483647 w 63"/>
                <a:gd name="T7" fmla="*/ 0 h 76"/>
                <a:gd name="T8" fmla="*/ 2147483647 w 63"/>
                <a:gd name="T9" fmla="*/ 2147483647 h 76"/>
                <a:gd name="T10" fmla="*/ 2147483647 w 63"/>
                <a:gd name="T11" fmla="*/ 2147483647 h 76"/>
                <a:gd name="T12" fmla="*/ 2147483647 w 63"/>
                <a:gd name="T13" fmla="*/ 214748364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6"/>
                <a:gd name="T23" fmla="*/ 63 w 63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6">
                  <a:moveTo>
                    <a:pt x="63" y="19"/>
                  </a:moveTo>
                  <a:lnTo>
                    <a:pt x="27" y="76"/>
                  </a:lnTo>
                  <a:lnTo>
                    <a:pt x="0" y="65"/>
                  </a:lnTo>
                  <a:lnTo>
                    <a:pt x="21" y="0"/>
                  </a:lnTo>
                  <a:lnTo>
                    <a:pt x="47" y="17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2836863" y="2684463"/>
              <a:ext cx="52387" cy="103188"/>
            </a:xfrm>
            <a:custGeom>
              <a:avLst/>
              <a:gdLst>
                <a:gd name="T0" fmla="*/ 2147483647 w 67"/>
                <a:gd name="T1" fmla="*/ 2147483647 h 129"/>
                <a:gd name="T2" fmla="*/ 2147483647 w 67"/>
                <a:gd name="T3" fmla="*/ 2147483647 h 129"/>
                <a:gd name="T4" fmla="*/ 2147483647 w 67"/>
                <a:gd name="T5" fmla="*/ 2147483647 h 129"/>
                <a:gd name="T6" fmla="*/ 2147483647 w 67"/>
                <a:gd name="T7" fmla="*/ 2147483647 h 129"/>
                <a:gd name="T8" fmla="*/ 0 w 67"/>
                <a:gd name="T9" fmla="*/ 2147483647 h 129"/>
                <a:gd name="T10" fmla="*/ 2147483647 w 67"/>
                <a:gd name="T11" fmla="*/ 2147483647 h 129"/>
                <a:gd name="T12" fmla="*/ 2147483647 w 67"/>
                <a:gd name="T13" fmla="*/ 2147483647 h 129"/>
                <a:gd name="T14" fmla="*/ 2147483647 w 67"/>
                <a:gd name="T15" fmla="*/ 2147483647 h 129"/>
                <a:gd name="T16" fmla="*/ 2147483647 w 67"/>
                <a:gd name="T17" fmla="*/ 0 h 129"/>
                <a:gd name="T18" fmla="*/ 2147483647 w 67"/>
                <a:gd name="T19" fmla="*/ 2147483647 h 129"/>
                <a:gd name="T20" fmla="*/ 2147483647 w 67"/>
                <a:gd name="T21" fmla="*/ 214748364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129"/>
                <a:gd name="T35" fmla="*/ 67 w 67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129">
                  <a:moveTo>
                    <a:pt x="67" y="6"/>
                  </a:moveTo>
                  <a:lnTo>
                    <a:pt x="67" y="21"/>
                  </a:lnTo>
                  <a:lnTo>
                    <a:pt x="55" y="27"/>
                  </a:lnTo>
                  <a:lnTo>
                    <a:pt x="50" y="59"/>
                  </a:lnTo>
                  <a:lnTo>
                    <a:pt x="0" y="129"/>
                  </a:lnTo>
                  <a:lnTo>
                    <a:pt x="21" y="50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65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2843213" y="2838450"/>
              <a:ext cx="176212" cy="176213"/>
            </a:xfrm>
            <a:custGeom>
              <a:avLst/>
              <a:gdLst>
                <a:gd name="T0" fmla="*/ 2147483647 w 222"/>
                <a:gd name="T1" fmla="*/ 0 h 223"/>
                <a:gd name="T2" fmla="*/ 2147483647 w 222"/>
                <a:gd name="T3" fmla="*/ 2147483647 h 223"/>
                <a:gd name="T4" fmla="*/ 2147483647 w 222"/>
                <a:gd name="T5" fmla="*/ 2147483647 h 223"/>
                <a:gd name="T6" fmla="*/ 2147483647 w 222"/>
                <a:gd name="T7" fmla="*/ 2147483647 h 223"/>
                <a:gd name="T8" fmla="*/ 2147483647 w 222"/>
                <a:gd name="T9" fmla="*/ 2147483647 h 223"/>
                <a:gd name="T10" fmla="*/ 2147483647 w 222"/>
                <a:gd name="T11" fmla="*/ 2147483647 h 223"/>
                <a:gd name="T12" fmla="*/ 2147483647 w 222"/>
                <a:gd name="T13" fmla="*/ 2147483647 h 223"/>
                <a:gd name="T14" fmla="*/ 2147483647 w 222"/>
                <a:gd name="T15" fmla="*/ 2147483647 h 223"/>
                <a:gd name="T16" fmla="*/ 2147483647 w 222"/>
                <a:gd name="T17" fmla="*/ 2147483647 h 223"/>
                <a:gd name="T18" fmla="*/ 2147483647 w 222"/>
                <a:gd name="T19" fmla="*/ 2147483647 h 223"/>
                <a:gd name="T20" fmla="*/ 2147483647 w 222"/>
                <a:gd name="T21" fmla="*/ 2147483647 h 223"/>
                <a:gd name="T22" fmla="*/ 2147483647 w 222"/>
                <a:gd name="T23" fmla="*/ 2147483647 h 223"/>
                <a:gd name="T24" fmla="*/ 2147483647 w 222"/>
                <a:gd name="T25" fmla="*/ 2147483647 h 223"/>
                <a:gd name="T26" fmla="*/ 2147483647 w 222"/>
                <a:gd name="T27" fmla="*/ 2147483647 h 223"/>
                <a:gd name="T28" fmla="*/ 2147483647 w 222"/>
                <a:gd name="T29" fmla="*/ 2147483647 h 223"/>
                <a:gd name="T30" fmla="*/ 2147483647 w 222"/>
                <a:gd name="T31" fmla="*/ 2147483647 h 223"/>
                <a:gd name="T32" fmla="*/ 2147483647 w 222"/>
                <a:gd name="T33" fmla="*/ 2147483647 h 223"/>
                <a:gd name="T34" fmla="*/ 2147483647 w 222"/>
                <a:gd name="T35" fmla="*/ 2147483647 h 223"/>
                <a:gd name="T36" fmla="*/ 2147483647 w 222"/>
                <a:gd name="T37" fmla="*/ 2147483647 h 223"/>
                <a:gd name="T38" fmla="*/ 2147483647 w 222"/>
                <a:gd name="T39" fmla="*/ 2147483647 h 223"/>
                <a:gd name="T40" fmla="*/ 2147483647 w 222"/>
                <a:gd name="T41" fmla="*/ 2147483647 h 223"/>
                <a:gd name="T42" fmla="*/ 2147483647 w 222"/>
                <a:gd name="T43" fmla="*/ 2147483647 h 223"/>
                <a:gd name="T44" fmla="*/ 2147483647 w 222"/>
                <a:gd name="T45" fmla="*/ 2147483647 h 223"/>
                <a:gd name="T46" fmla="*/ 2147483647 w 222"/>
                <a:gd name="T47" fmla="*/ 2147483647 h 223"/>
                <a:gd name="T48" fmla="*/ 2147483647 w 222"/>
                <a:gd name="T49" fmla="*/ 2147483647 h 223"/>
                <a:gd name="T50" fmla="*/ 2147483647 w 222"/>
                <a:gd name="T51" fmla="*/ 2147483647 h 223"/>
                <a:gd name="T52" fmla="*/ 2147483647 w 222"/>
                <a:gd name="T53" fmla="*/ 2147483647 h 223"/>
                <a:gd name="T54" fmla="*/ 2147483647 w 222"/>
                <a:gd name="T55" fmla="*/ 2147483647 h 223"/>
                <a:gd name="T56" fmla="*/ 2147483647 w 222"/>
                <a:gd name="T57" fmla="*/ 2147483647 h 223"/>
                <a:gd name="T58" fmla="*/ 2147483647 w 222"/>
                <a:gd name="T59" fmla="*/ 2147483647 h 223"/>
                <a:gd name="T60" fmla="*/ 2147483647 w 222"/>
                <a:gd name="T61" fmla="*/ 2147483647 h 223"/>
                <a:gd name="T62" fmla="*/ 2147483647 w 222"/>
                <a:gd name="T63" fmla="*/ 2147483647 h 223"/>
                <a:gd name="T64" fmla="*/ 2147483647 w 222"/>
                <a:gd name="T65" fmla="*/ 2147483647 h 223"/>
                <a:gd name="T66" fmla="*/ 2147483647 w 222"/>
                <a:gd name="T67" fmla="*/ 2147483647 h 223"/>
                <a:gd name="T68" fmla="*/ 2147483647 w 222"/>
                <a:gd name="T69" fmla="*/ 2147483647 h 223"/>
                <a:gd name="T70" fmla="*/ 2147483647 w 222"/>
                <a:gd name="T71" fmla="*/ 2147483647 h 223"/>
                <a:gd name="T72" fmla="*/ 2147483647 w 222"/>
                <a:gd name="T73" fmla="*/ 2147483647 h 223"/>
                <a:gd name="T74" fmla="*/ 2147483647 w 222"/>
                <a:gd name="T75" fmla="*/ 2147483647 h 223"/>
                <a:gd name="T76" fmla="*/ 2147483647 w 222"/>
                <a:gd name="T77" fmla="*/ 2147483647 h 223"/>
                <a:gd name="T78" fmla="*/ 2147483647 w 222"/>
                <a:gd name="T79" fmla="*/ 2147483647 h 223"/>
                <a:gd name="T80" fmla="*/ 2147483647 w 222"/>
                <a:gd name="T81" fmla="*/ 2147483647 h 223"/>
                <a:gd name="T82" fmla="*/ 2147483647 w 222"/>
                <a:gd name="T83" fmla="*/ 2147483647 h 223"/>
                <a:gd name="T84" fmla="*/ 2147483647 w 222"/>
                <a:gd name="T85" fmla="*/ 2147483647 h 223"/>
                <a:gd name="T86" fmla="*/ 2147483647 w 222"/>
                <a:gd name="T87" fmla="*/ 0 h 2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223"/>
                <a:gd name="T134" fmla="*/ 222 w 222"/>
                <a:gd name="T135" fmla="*/ 223 h 2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223">
                  <a:moveTo>
                    <a:pt x="13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0" y="8"/>
                  </a:lnTo>
                  <a:lnTo>
                    <a:pt x="38" y="12"/>
                  </a:lnTo>
                  <a:lnTo>
                    <a:pt x="49" y="17"/>
                  </a:lnTo>
                  <a:lnTo>
                    <a:pt x="53" y="21"/>
                  </a:lnTo>
                  <a:lnTo>
                    <a:pt x="59" y="23"/>
                  </a:lnTo>
                  <a:lnTo>
                    <a:pt x="66" y="27"/>
                  </a:lnTo>
                  <a:lnTo>
                    <a:pt x="72" y="31"/>
                  </a:lnTo>
                  <a:lnTo>
                    <a:pt x="78" y="34"/>
                  </a:lnTo>
                  <a:lnTo>
                    <a:pt x="83" y="38"/>
                  </a:lnTo>
                  <a:lnTo>
                    <a:pt x="89" y="40"/>
                  </a:lnTo>
                  <a:lnTo>
                    <a:pt x="97" y="46"/>
                  </a:lnTo>
                  <a:lnTo>
                    <a:pt x="102" y="50"/>
                  </a:lnTo>
                  <a:lnTo>
                    <a:pt x="108" y="53"/>
                  </a:lnTo>
                  <a:lnTo>
                    <a:pt x="114" y="57"/>
                  </a:lnTo>
                  <a:lnTo>
                    <a:pt x="121" y="61"/>
                  </a:lnTo>
                  <a:lnTo>
                    <a:pt x="125" y="65"/>
                  </a:lnTo>
                  <a:lnTo>
                    <a:pt x="131" y="71"/>
                  </a:lnTo>
                  <a:lnTo>
                    <a:pt x="137" y="74"/>
                  </a:lnTo>
                  <a:lnTo>
                    <a:pt x="142" y="78"/>
                  </a:lnTo>
                  <a:lnTo>
                    <a:pt x="146" y="82"/>
                  </a:lnTo>
                  <a:lnTo>
                    <a:pt x="150" y="88"/>
                  </a:lnTo>
                  <a:lnTo>
                    <a:pt x="156" y="91"/>
                  </a:lnTo>
                  <a:lnTo>
                    <a:pt x="159" y="97"/>
                  </a:lnTo>
                  <a:lnTo>
                    <a:pt x="165" y="105"/>
                  </a:lnTo>
                  <a:lnTo>
                    <a:pt x="171" y="112"/>
                  </a:lnTo>
                  <a:lnTo>
                    <a:pt x="177" y="120"/>
                  </a:lnTo>
                  <a:lnTo>
                    <a:pt x="182" y="128"/>
                  </a:lnTo>
                  <a:lnTo>
                    <a:pt x="184" y="135"/>
                  </a:lnTo>
                  <a:lnTo>
                    <a:pt x="188" y="141"/>
                  </a:lnTo>
                  <a:lnTo>
                    <a:pt x="192" y="148"/>
                  </a:lnTo>
                  <a:lnTo>
                    <a:pt x="196" y="156"/>
                  </a:lnTo>
                  <a:lnTo>
                    <a:pt x="197" y="162"/>
                  </a:lnTo>
                  <a:lnTo>
                    <a:pt x="201" y="169"/>
                  </a:lnTo>
                  <a:lnTo>
                    <a:pt x="203" y="177"/>
                  </a:lnTo>
                  <a:lnTo>
                    <a:pt x="205" y="185"/>
                  </a:lnTo>
                  <a:lnTo>
                    <a:pt x="209" y="194"/>
                  </a:lnTo>
                  <a:lnTo>
                    <a:pt x="213" y="202"/>
                  </a:lnTo>
                  <a:lnTo>
                    <a:pt x="215" y="207"/>
                  </a:lnTo>
                  <a:lnTo>
                    <a:pt x="216" y="213"/>
                  </a:lnTo>
                  <a:lnTo>
                    <a:pt x="220" y="217"/>
                  </a:lnTo>
                  <a:lnTo>
                    <a:pt x="222" y="223"/>
                  </a:lnTo>
                  <a:lnTo>
                    <a:pt x="207" y="196"/>
                  </a:lnTo>
                  <a:lnTo>
                    <a:pt x="203" y="192"/>
                  </a:lnTo>
                  <a:lnTo>
                    <a:pt x="201" y="187"/>
                  </a:lnTo>
                  <a:lnTo>
                    <a:pt x="199" y="181"/>
                  </a:lnTo>
                  <a:lnTo>
                    <a:pt x="196" y="175"/>
                  </a:lnTo>
                  <a:lnTo>
                    <a:pt x="192" y="167"/>
                  </a:lnTo>
                  <a:lnTo>
                    <a:pt x="188" y="162"/>
                  </a:lnTo>
                  <a:lnTo>
                    <a:pt x="184" y="156"/>
                  </a:lnTo>
                  <a:lnTo>
                    <a:pt x="182" y="148"/>
                  </a:lnTo>
                  <a:lnTo>
                    <a:pt x="178" y="141"/>
                  </a:lnTo>
                  <a:lnTo>
                    <a:pt x="175" y="135"/>
                  </a:lnTo>
                  <a:lnTo>
                    <a:pt x="169" y="128"/>
                  </a:lnTo>
                  <a:lnTo>
                    <a:pt x="165" y="122"/>
                  </a:lnTo>
                  <a:lnTo>
                    <a:pt x="161" y="116"/>
                  </a:lnTo>
                  <a:lnTo>
                    <a:pt x="156" y="110"/>
                  </a:lnTo>
                  <a:lnTo>
                    <a:pt x="152" y="105"/>
                  </a:lnTo>
                  <a:lnTo>
                    <a:pt x="146" y="99"/>
                  </a:lnTo>
                  <a:lnTo>
                    <a:pt x="140" y="95"/>
                  </a:lnTo>
                  <a:lnTo>
                    <a:pt x="135" y="90"/>
                  </a:lnTo>
                  <a:lnTo>
                    <a:pt x="129" y="84"/>
                  </a:lnTo>
                  <a:lnTo>
                    <a:pt x="123" y="80"/>
                  </a:lnTo>
                  <a:lnTo>
                    <a:pt x="118" y="74"/>
                  </a:lnTo>
                  <a:lnTo>
                    <a:pt x="112" y="71"/>
                  </a:lnTo>
                  <a:lnTo>
                    <a:pt x="106" y="67"/>
                  </a:lnTo>
                  <a:lnTo>
                    <a:pt x="100" y="63"/>
                  </a:lnTo>
                  <a:lnTo>
                    <a:pt x="93" y="59"/>
                  </a:lnTo>
                  <a:lnTo>
                    <a:pt x="87" y="55"/>
                  </a:lnTo>
                  <a:lnTo>
                    <a:pt x="80" y="50"/>
                  </a:lnTo>
                  <a:lnTo>
                    <a:pt x="74" y="48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7" y="38"/>
                  </a:lnTo>
                  <a:lnTo>
                    <a:pt x="51" y="36"/>
                  </a:lnTo>
                  <a:lnTo>
                    <a:pt x="47" y="32"/>
                  </a:lnTo>
                  <a:lnTo>
                    <a:pt x="42" y="29"/>
                  </a:lnTo>
                  <a:lnTo>
                    <a:pt x="36" y="27"/>
                  </a:lnTo>
                  <a:lnTo>
                    <a:pt x="32" y="25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9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3041650" y="3103563"/>
              <a:ext cx="34925" cy="36513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2147483647 w 43"/>
                <a:gd name="T11" fmla="*/ 0 h 45"/>
                <a:gd name="T12" fmla="*/ 2147483647 w 43"/>
                <a:gd name="T13" fmla="*/ 0 h 45"/>
                <a:gd name="T14" fmla="*/ 2147483647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2147483647 h 45"/>
                <a:gd name="T24" fmla="*/ 2147483647 w 43"/>
                <a:gd name="T25" fmla="*/ 2147483647 h 45"/>
                <a:gd name="T26" fmla="*/ 2147483647 w 43"/>
                <a:gd name="T27" fmla="*/ 2147483647 h 45"/>
                <a:gd name="T28" fmla="*/ 2147483647 w 43"/>
                <a:gd name="T29" fmla="*/ 2147483647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2147483647 w 43"/>
                <a:gd name="T35" fmla="*/ 2147483647 h 45"/>
                <a:gd name="T36" fmla="*/ 2147483647 w 43"/>
                <a:gd name="T37" fmla="*/ 2147483647 h 45"/>
                <a:gd name="T38" fmla="*/ 0 w 43"/>
                <a:gd name="T39" fmla="*/ 2147483647 h 45"/>
                <a:gd name="T40" fmla="*/ 2147483647 w 43"/>
                <a:gd name="T41" fmla="*/ 2147483647 h 45"/>
                <a:gd name="T42" fmla="*/ 2147483647 w 43"/>
                <a:gd name="T43" fmla="*/ 2147483647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45"/>
                <a:gd name="T68" fmla="*/ 43 w 43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45">
                  <a:moveTo>
                    <a:pt x="13" y="13"/>
                  </a:moveTo>
                  <a:lnTo>
                    <a:pt x="15" y="11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9" y="34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0" y="26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2533650" y="3094038"/>
              <a:ext cx="36512" cy="41275"/>
            </a:xfrm>
            <a:custGeom>
              <a:avLst/>
              <a:gdLst>
                <a:gd name="T0" fmla="*/ 2147483647 w 46"/>
                <a:gd name="T1" fmla="*/ 2147483647 h 53"/>
                <a:gd name="T2" fmla="*/ 2147483647 w 46"/>
                <a:gd name="T3" fmla="*/ 2147483647 h 53"/>
                <a:gd name="T4" fmla="*/ 2147483647 w 46"/>
                <a:gd name="T5" fmla="*/ 2147483647 h 53"/>
                <a:gd name="T6" fmla="*/ 2147483647 w 46"/>
                <a:gd name="T7" fmla="*/ 2147483647 h 53"/>
                <a:gd name="T8" fmla="*/ 2147483647 w 46"/>
                <a:gd name="T9" fmla="*/ 2147483647 h 53"/>
                <a:gd name="T10" fmla="*/ 2147483647 w 46"/>
                <a:gd name="T11" fmla="*/ 2147483647 h 53"/>
                <a:gd name="T12" fmla="*/ 2147483647 w 46"/>
                <a:gd name="T13" fmla="*/ 2147483647 h 53"/>
                <a:gd name="T14" fmla="*/ 2147483647 w 46"/>
                <a:gd name="T15" fmla="*/ 2147483647 h 53"/>
                <a:gd name="T16" fmla="*/ 2147483647 w 46"/>
                <a:gd name="T17" fmla="*/ 2147483647 h 53"/>
                <a:gd name="T18" fmla="*/ 0 w 46"/>
                <a:gd name="T19" fmla="*/ 2147483647 h 53"/>
                <a:gd name="T20" fmla="*/ 2147483647 w 46"/>
                <a:gd name="T21" fmla="*/ 0 h 53"/>
                <a:gd name="T22" fmla="*/ 2147483647 w 46"/>
                <a:gd name="T23" fmla="*/ 2147483647 h 53"/>
                <a:gd name="T24" fmla="*/ 2147483647 w 46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3"/>
                <a:gd name="T41" fmla="*/ 46 w 46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3">
                  <a:moveTo>
                    <a:pt x="36" y="5"/>
                  </a:moveTo>
                  <a:lnTo>
                    <a:pt x="46" y="53"/>
                  </a:lnTo>
                  <a:lnTo>
                    <a:pt x="44" y="51"/>
                  </a:lnTo>
                  <a:lnTo>
                    <a:pt x="40" y="47"/>
                  </a:lnTo>
                  <a:lnTo>
                    <a:pt x="32" y="41"/>
                  </a:lnTo>
                  <a:lnTo>
                    <a:pt x="25" y="34"/>
                  </a:lnTo>
                  <a:lnTo>
                    <a:pt x="15" y="26"/>
                  </a:lnTo>
                  <a:lnTo>
                    <a:pt x="7" y="19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3089275" y="2759075"/>
              <a:ext cx="39687" cy="22225"/>
            </a:xfrm>
            <a:custGeom>
              <a:avLst/>
              <a:gdLst>
                <a:gd name="T0" fmla="*/ 0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0 h 29"/>
                <a:gd name="T14" fmla="*/ 2147483647 w 49"/>
                <a:gd name="T15" fmla="*/ 0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2147483647 h 29"/>
                <a:gd name="T40" fmla="*/ 2147483647 w 49"/>
                <a:gd name="T41" fmla="*/ 2147483647 h 29"/>
                <a:gd name="T42" fmla="*/ 2147483647 w 49"/>
                <a:gd name="T43" fmla="*/ 2147483647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2147483647 w 49"/>
                <a:gd name="T51" fmla="*/ 2147483647 h 29"/>
                <a:gd name="T52" fmla="*/ 0 w 49"/>
                <a:gd name="T53" fmla="*/ 2147483647 h 29"/>
                <a:gd name="T54" fmla="*/ 0 w 49"/>
                <a:gd name="T55" fmla="*/ 214748364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29"/>
                <a:gd name="T86" fmla="*/ 49 w 49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29">
                  <a:moveTo>
                    <a:pt x="0" y="21"/>
                  </a:moveTo>
                  <a:lnTo>
                    <a:pt x="2" y="19"/>
                  </a:lnTo>
                  <a:lnTo>
                    <a:pt x="5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1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17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2662238" y="2865438"/>
              <a:ext cx="125412" cy="203200"/>
            </a:xfrm>
            <a:custGeom>
              <a:avLst/>
              <a:gdLst>
                <a:gd name="T0" fmla="*/ 2147483647 w 157"/>
                <a:gd name="T1" fmla="*/ 2147483647 h 255"/>
                <a:gd name="T2" fmla="*/ 2147483647 w 157"/>
                <a:gd name="T3" fmla="*/ 2147483647 h 255"/>
                <a:gd name="T4" fmla="*/ 2147483647 w 157"/>
                <a:gd name="T5" fmla="*/ 2147483647 h 255"/>
                <a:gd name="T6" fmla="*/ 2147483647 w 157"/>
                <a:gd name="T7" fmla="*/ 2147483647 h 255"/>
                <a:gd name="T8" fmla="*/ 2147483647 w 157"/>
                <a:gd name="T9" fmla="*/ 2147483647 h 255"/>
                <a:gd name="T10" fmla="*/ 2147483647 w 157"/>
                <a:gd name="T11" fmla="*/ 2147483647 h 255"/>
                <a:gd name="T12" fmla="*/ 2147483647 w 157"/>
                <a:gd name="T13" fmla="*/ 2147483647 h 255"/>
                <a:gd name="T14" fmla="*/ 2147483647 w 157"/>
                <a:gd name="T15" fmla="*/ 2147483647 h 255"/>
                <a:gd name="T16" fmla="*/ 2147483647 w 157"/>
                <a:gd name="T17" fmla="*/ 2147483647 h 255"/>
                <a:gd name="T18" fmla="*/ 2147483647 w 157"/>
                <a:gd name="T19" fmla="*/ 2147483647 h 255"/>
                <a:gd name="T20" fmla="*/ 2147483647 w 157"/>
                <a:gd name="T21" fmla="*/ 2147483647 h 255"/>
                <a:gd name="T22" fmla="*/ 2147483647 w 157"/>
                <a:gd name="T23" fmla="*/ 2147483647 h 255"/>
                <a:gd name="T24" fmla="*/ 2147483647 w 157"/>
                <a:gd name="T25" fmla="*/ 2147483647 h 255"/>
                <a:gd name="T26" fmla="*/ 2147483647 w 157"/>
                <a:gd name="T27" fmla="*/ 2147483647 h 255"/>
                <a:gd name="T28" fmla="*/ 2147483647 w 157"/>
                <a:gd name="T29" fmla="*/ 2147483647 h 255"/>
                <a:gd name="T30" fmla="*/ 2147483647 w 157"/>
                <a:gd name="T31" fmla="*/ 2147483647 h 255"/>
                <a:gd name="T32" fmla="*/ 2147483647 w 157"/>
                <a:gd name="T33" fmla="*/ 2147483647 h 255"/>
                <a:gd name="T34" fmla="*/ 2147483647 w 157"/>
                <a:gd name="T35" fmla="*/ 2147483647 h 255"/>
                <a:gd name="T36" fmla="*/ 2147483647 w 157"/>
                <a:gd name="T37" fmla="*/ 2147483647 h 255"/>
                <a:gd name="T38" fmla="*/ 2147483647 w 157"/>
                <a:gd name="T39" fmla="*/ 2147483647 h 255"/>
                <a:gd name="T40" fmla="*/ 2147483647 w 157"/>
                <a:gd name="T41" fmla="*/ 2147483647 h 255"/>
                <a:gd name="T42" fmla="*/ 2147483647 w 157"/>
                <a:gd name="T43" fmla="*/ 2147483647 h 255"/>
                <a:gd name="T44" fmla="*/ 2147483647 w 157"/>
                <a:gd name="T45" fmla="*/ 2147483647 h 255"/>
                <a:gd name="T46" fmla="*/ 2147483647 w 157"/>
                <a:gd name="T47" fmla="*/ 2147483647 h 255"/>
                <a:gd name="T48" fmla="*/ 2147483647 w 157"/>
                <a:gd name="T49" fmla="*/ 2147483647 h 255"/>
                <a:gd name="T50" fmla="*/ 2147483647 w 157"/>
                <a:gd name="T51" fmla="*/ 2147483647 h 255"/>
                <a:gd name="T52" fmla="*/ 2147483647 w 157"/>
                <a:gd name="T53" fmla="*/ 2147483647 h 255"/>
                <a:gd name="T54" fmla="*/ 2147483647 w 157"/>
                <a:gd name="T55" fmla="*/ 2147483647 h 255"/>
                <a:gd name="T56" fmla="*/ 2147483647 w 157"/>
                <a:gd name="T57" fmla="*/ 2147483647 h 255"/>
                <a:gd name="T58" fmla="*/ 2147483647 w 157"/>
                <a:gd name="T59" fmla="*/ 2147483647 h 255"/>
                <a:gd name="T60" fmla="*/ 2147483647 w 157"/>
                <a:gd name="T61" fmla="*/ 2147483647 h 255"/>
                <a:gd name="T62" fmla="*/ 2147483647 w 157"/>
                <a:gd name="T63" fmla="*/ 2147483647 h 255"/>
                <a:gd name="T64" fmla="*/ 2147483647 w 157"/>
                <a:gd name="T65" fmla="*/ 2147483647 h 255"/>
                <a:gd name="T66" fmla="*/ 2147483647 w 157"/>
                <a:gd name="T67" fmla="*/ 2147483647 h 255"/>
                <a:gd name="T68" fmla="*/ 2147483647 w 157"/>
                <a:gd name="T69" fmla="*/ 2147483647 h 255"/>
                <a:gd name="T70" fmla="*/ 2147483647 w 157"/>
                <a:gd name="T71" fmla="*/ 2147483647 h 255"/>
                <a:gd name="T72" fmla="*/ 2147483647 w 157"/>
                <a:gd name="T73" fmla="*/ 2147483647 h 255"/>
                <a:gd name="T74" fmla="*/ 2147483647 w 157"/>
                <a:gd name="T75" fmla="*/ 2147483647 h 255"/>
                <a:gd name="T76" fmla="*/ 2147483647 w 157"/>
                <a:gd name="T77" fmla="*/ 2147483647 h 255"/>
                <a:gd name="T78" fmla="*/ 2147483647 w 157"/>
                <a:gd name="T79" fmla="*/ 2147483647 h 255"/>
                <a:gd name="T80" fmla="*/ 2147483647 w 157"/>
                <a:gd name="T81" fmla="*/ 2147483647 h 255"/>
                <a:gd name="T82" fmla="*/ 2147483647 w 157"/>
                <a:gd name="T83" fmla="*/ 2147483647 h 255"/>
                <a:gd name="T84" fmla="*/ 2147483647 w 157"/>
                <a:gd name="T85" fmla="*/ 0 h 255"/>
                <a:gd name="T86" fmla="*/ 2147483647 w 157"/>
                <a:gd name="T87" fmla="*/ 2147483647 h 2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"/>
                <a:gd name="T133" fmla="*/ 0 h 255"/>
                <a:gd name="T134" fmla="*/ 157 w 157"/>
                <a:gd name="T135" fmla="*/ 255 h 2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" h="255">
                  <a:moveTo>
                    <a:pt x="157" y="23"/>
                  </a:moveTo>
                  <a:lnTo>
                    <a:pt x="157" y="23"/>
                  </a:lnTo>
                  <a:lnTo>
                    <a:pt x="155" y="27"/>
                  </a:lnTo>
                  <a:lnTo>
                    <a:pt x="155" y="31"/>
                  </a:lnTo>
                  <a:lnTo>
                    <a:pt x="154" y="38"/>
                  </a:lnTo>
                  <a:lnTo>
                    <a:pt x="152" y="44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3"/>
                  </a:lnTo>
                  <a:lnTo>
                    <a:pt x="148" y="69"/>
                  </a:lnTo>
                  <a:lnTo>
                    <a:pt x="146" y="75"/>
                  </a:lnTo>
                  <a:lnTo>
                    <a:pt x="144" y="80"/>
                  </a:lnTo>
                  <a:lnTo>
                    <a:pt x="142" y="84"/>
                  </a:lnTo>
                  <a:lnTo>
                    <a:pt x="140" y="90"/>
                  </a:lnTo>
                  <a:lnTo>
                    <a:pt x="138" y="95"/>
                  </a:lnTo>
                  <a:lnTo>
                    <a:pt x="136" y="101"/>
                  </a:lnTo>
                  <a:lnTo>
                    <a:pt x="135" y="107"/>
                  </a:lnTo>
                  <a:lnTo>
                    <a:pt x="133" y="113"/>
                  </a:lnTo>
                  <a:lnTo>
                    <a:pt x="131" y="120"/>
                  </a:lnTo>
                  <a:lnTo>
                    <a:pt x="129" y="124"/>
                  </a:lnTo>
                  <a:lnTo>
                    <a:pt x="127" y="130"/>
                  </a:lnTo>
                  <a:lnTo>
                    <a:pt x="125" y="135"/>
                  </a:lnTo>
                  <a:lnTo>
                    <a:pt x="123" y="141"/>
                  </a:lnTo>
                  <a:lnTo>
                    <a:pt x="119" y="145"/>
                  </a:lnTo>
                  <a:lnTo>
                    <a:pt x="117" y="151"/>
                  </a:lnTo>
                  <a:lnTo>
                    <a:pt x="114" y="156"/>
                  </a:lnTo>
                  <a:lnTo>
                    <a:pt x="112" y="160"/>
                  </a:lnTo>
                  <a:lnTo>
                    <a:pt x="106" y="170"/>
                  </a:lnTo>
                  <a:lnTo>
                    <a:pt x="98" y="179"/>
                  </a:lnTo>
                  <a:lnTo>
                    <a:pt x="91" y="187"/>
                  </a:lnTo>
                  <a:lnTo>
                    <a:pt x="85" y="194"/>
                  </a:lnTo>
                  <a:lnTo>
                    <a:pt x="77" y="200"/>
                  </a:lnTo>
                  <a:lnTo>
                    <a:pt x="72" y="208"/>
                  </a:lnTo>
                  <a:lnTo>
                    <a:pt x="64" y="213"/>
                  </a:lnTo>
                  <a:lnTo>
                    <a:pt x="58" y="219"/>
                  </a:lnTo>
                  <a:lnTo>
                    <a:pt x="51" y="225"/>
                  </a:lnTo>
                  <a:lnTo>
                    <a:pt x="43" y="230"/>
                  </a:lnTo>
                  <a:lnTo>
                    <a:pt x="36" y="234"/>
                  </a:lnTo>
                  <a:lnTo>
                    <a:pt x="30" y="238"/>
                  </a:lnTo>
                  <a:lnTo>
                    <a:pt x="22" y="242"/>
                  </a:lnTo>
                  <a:lnTo>
                    <a:pt x="15" y="248"/>
                  </a:lnTo>
                  <a:lnTo>
                    <a:pt x="7" y="251"/>
                  </a:lnTo>
                  <a:lnTo>
                    <a:pt x="0" y="255"/>
                  </a:lnTo>
                  <a:lnTo>
                    <a:pt x="1" y="253"/>
                  </a:lnTo>
                  <a:lnTo>
                    <a:pt x="11" y="250"/>
                  </a:lnTo>
                  <a:lnTo>
                    <a:pt x="15" y="244"/>
                  </a:lnTo>
                  <a:lnTo>
                    <a:pt x="20" y="240"/>
                  </a:lnTo>
                  <a:lnTo>
                    <a:pt x="28" y="236"/>
                  </a:lnTo>
                  <a:lnTo>
                    <a:pt x="34" y="230"/>
                  </a:lnTo>
                  <a:lnTo>
                    <a:pt x="41" y="223"/>
                  </a:lnTo>
                  <a:lnTo>
                    <a:pt x="49" y="215"/>
                  </a:lnTo>
                  <a:lnTo>
                    <a:pt x="57" y="208"/>
                  </a:lnTo>
                  <a:lnTo>
                    <a:pt x="68" y="200"/>
                  </a:lnTo>
                  <a:lnTo>
                    <a:pt x="72" y="194"/>
                  </a:lnTo>
                  <a:lnTo>
                    <a:pt x="76" y="189"/>
                  </a:lnTo>
                  <a:lnTo>
                    <a:pt x="79" y="183"/>
                  </a:lnTo>
                  <a:lnTo>
                    <a:pt x="85" y="179"/>
                  </a:lnTo>
                  <a:lnTo>
                    <a:pt x="89" y="173"/>
                  </a:lnTo>
                  <a:lnTo>
                    <a:pt x="91" y="168"/>
                  </a:lnTo>
                  <a:lnTo>
                    <a:pt x="95" y="162"/>
                  </a:lnTo>
                  <a:lnTo>
                    <a:pt x="100" y="156"/>
                  </a:lnTo>
                  <a:lnTo>
                    <a:pt x="102" y="149"/>
                  </a:lnTo>
                  <a:lnTo>
                    <a:pt x="106" y="143"/>
                  </a:lnTo>
                  <a:lnTo>
                    <a:pt x="108" y="135"/>
                  </a:lnTo>
                  <a:lnTo>
                    <a:pt x="110" y="130"/>
                  </a:lnTo>
                  <a:lnTo>
                    <a:pt x="114" y="122"/>
                  </a:lnTo>
                  <a:lnTo>
                    <a:pt x="116" y="116"/>
                  </a:lnTo>
                  <a:lnTo>
                    <a:pt x="119" y="109"/>
                  </a:lnTo>
                  <a:lnTo>
                    <a:pt x="121" y="103"/>
                  </a:lnTo>
                  <a:lnTo>
                    <a:pt x="123" y="95"/>
                  </a:lnTo>
                  <a:lnTo>
                    <a:pt x="125" y="88"/>
                  </a:lnTo>
                  <a:lnTo>
                    <a:pt x="127" y="82"/>
                  </a:lnTo>
                  <a:lnTo>
                    <a:pt x="129" y="76"/>
                  </a:lnTo>
                  <a:lnTo>
                    <a:pt x="131" y="69"/>
                  </a:lnTo>
                  <a:lnTo>
                    <a:pt x="133" y="63"/>
                  </a:lnTo>
                  <a:lnTo>
                    <a:pt x="135" y="57"/>
                  </a:lnTo>
                  <a:lnTo>
                    <a:pt x="136" y="52"/>
                  </a:lnTo>
                  <a:lnTo>
                    <a:pt x="138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42" y="31"/>
                  </a:lnTo>
                  <a:lnTo>
                    <a:pt x="144" y="21"/>
                  </a:lnTo>
                  <a:lnTo>
                    <a:pt x="146" y="14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7" y="23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>
              <a:off x="2674938" y="2654300"/>
              <a:ext cx="187325" cy="39688"/>
            </a:xfrm>
            <a:custGeom>
              <a:avLst/>
              <a:gdLst>
                <a:gd name="T0" fmla="*/ 2147483647 w 235"/>
                <a:gd name="T1" fmla="*/ 2147483647 h 50"/>
                <a:gd name="T2" fmla="*/ 2147483647 w 235"/>
                <a:gd name="T3" fmla="*/ 2147483647 h 50"/>
                <a:gd name="T4" fmla="*/ 2147483647 w 235"/>
                <a:gd name="T5" fmla="*/ 2147483647 h 50"/>
                <a:gd name="T6" fmla="*/ 2147483647 w 235"/>
                <a:gd name="T7" fmla="*/ 2147483647 h 50"/>
                <a:gd name="T8" fmla="*/ 2147483647 w 235"/>
                <a:gd name="T9" fmla="*/ 2147483647 h 50"/>
                <a:gd name="T10" fmla="*/ 2147483647 w 235"/>
                <a:gd name="T11" fmla="*/ 2147483647 h 50"/>
                <a:gd name="T12" fmla="*/ 2147483647 w 235"/>
                <a:gd name="T13" fmla="*/ 2147483647 h 50"/>
                <a:gd name="T14" fmla="*/ 2147483647 w 235"/>
                <a:gd name="T15" fmla="*/ 0 h 50"/>
                <a:gd name="T16" fmla="*/ 2147483647 w 235"/>
                <a:gd name="T17" fmla="*/ 0 h 50"/>
                <a:gd name="T18" fmla="*/ 2147483647 w 235"/>
                <a:gd name="T19" fmla="*/ 0 h 50"/>
                <a:gd name="T20" fmla="*/ 2147483647 w 235"/>
                <a:gd name="T21" fmla="*/ 0 h 50"/>
                <a:gd name="T22" fmla="*/ 2147483647 w 235"/>
                <a:gd name="T23" fmla="*/ 2147483647 h 50"/>
                <a:gd name="T24" fmla="*/ 2147483647 w 235"/>
                <a:gd name="T25" fmla="*/ 2147483647 h 50"/>
                <a:gd name="T26" fmla="*/ 2147483647 w 235"/>
                <a:gd name="T27" fmla="*/ 2147483647 h 50"/>
                <a:gd name="T28" fmla="*/ 2147483647 w 235"/>
                <a:gd name="T29" fmla="*/ 2147483647 h 50"/>
                <a:gd name="T30" fmla="*/ 2147483647 w 235"/>
                <a:gd name="T31" fmla="*/ 2147483647 h 50"/>
                <a:gd name="T32" fmla="*/ 2147483647 w 235"/>
                <a:gd name="T33" fmla="*/ 2147483647 h 50"/>
                <a:gd name="T34" fmla="*/ 2147483647 w 235"/>
                <a:gd name="T35" fmla="*/ 2147483647 h 50"/>
                <a:gd name="T36" fmla="*/ 2147483647 w 235"/>
                <a:gd name="T37" fmla="*/ 2147483647 h 50"/>
                <a:gd name="T38" fmla="*/ 2147483647 w 235"/>
                <a:gd name="T39" fmla="*/ 2147483647 h 50"/>
                <a:gd name="T40" fmla="*/ 2147483647 w 235"/>
                <a:gd name="T41" fmla="*/ 2147483647 h 50"/>
                <a:gd name="T42" fmla="*/ 2147483647 w 235"/>
                <a:gd name="T43" fmla="*/ 2147483647 h 50"/>
                <a:gd name="T44" fmla="*/ 2147483647 w 235"/>
                <a:gd name="T45" fmla="*/ 2147483647 h 50"/>
                <a:gd name="T46" fmla="*/ 2147483647 w 235"/>
                <a:gd name="T47" fmla="*/ 2147483647 h 50"/>
                <a:gd name="T48" fmla="*/ 2147483647 w 235"/>
                <a:gd name="T49" fmla="*/ 2147483647 h 50"/>
                <a:gd name="T50" fmla="*/ 2147483647 w 235"/>
                <a:gd name="T51" fmla="*/ 2147483647 h 50"/>
                <a:gd name="T52" fmla="*/ 2147483647 w 235"/>
                <a:gd name="T53" fmla="*/ 2147483647 h 50"/>
                <a:gd name="T54" fmla="*/ 2147483647 w 235"/>
                <a:gd name="T55" fmla="*/ 2147483647 h 50"/>
                <a:gd name="T56" fmla="*/ 2147483647 w 235"/>
                <a:gd name="T57" fmla="*/ 2147483647 h 50"/>
                <a:gd name="T58" fmla="*/ 2147483647 w 235"/>
                <a:gd name="T59" fmla="*/ 2147483647 h 50"/>
                <a:gd name="T60" fmla="*/ 2147483647 w 235"/>
                <a:gd name="T61" fmla="*/ 2147483647 h 50"/>
                <a:gd name="T62" fmla="*/ 2147483647 w 235"/>
                <a:gd name="T63" fmla="*/ 2147483647 h 50"/>
                <a:gd name="T64" fmla="*/ 2147483647 w 235"/>
                <a:gd name="T65" fmla="*/ 2147483647 h 50"/>
                <a:gd name="T66" fmla="*/ 2147483647 w 235"/>
                <a:gd name="T67" fmla="*/ 2147483647 h 50"/>
                <a:gd name="T68" fmla="*/ 2147483647 w 235"/>
                <a:gd name="T69" fmla="*/ 2147483647 h 50"/>
                <a:gd name="T70" fmla="*/ 2147483647 w 235"/>
                <a:gd name="T71" fmla="*/ 2147483647 h 50"/>
                <a:gd name="T72" fmla="*/ 2147483647 w 235"/>
                <a:gd name="T73" fmla="*/ 2147483647 h 50"/>
                <a:gd name="T74" fmla="*/ 2147483647 w 235"/>
                <a:gd name="T75" fmla="*/ 2147483647 h 50"/>
                <a:gd name="T76" fmla="*/ 2147483647 w 235"/>
                <a:gd name="T77" fmla="*/ 2147483647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5"/>
                <a:gd name="T118" fmla="*/ 0 h 50"/>
                <a:gd name="T119" fmla="*/ 235 w 235"/>
                <a:gd name="T120" fmla="*/ 50 h 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5" h="50">
                  <a:moveTo>
                    <a:pt x="235" y="15"/>
                  </a:moveTo>
                  <a:lnTo>
                    <a:pt x="234" y="15"/>
                  </a:lnTo>
                  <a:lnTo>
                    <a:pt x="232" y="13"/>
                  </a:lnTo>
                  <a:lnTo>
                    <a:pt x="226" y="13"/>
                  </a:lnTo>
                  <a:lnTo>
                    <a:pt x="222" y="12"/>
                  </a:lnTo>
                  <a:lnTo>
                    <a:pt x="216" y="10"/>
                  </a:lnTo>
                  <a:lnTo>
                    <a:pt x="209" y="8"/>
                  </a:lnTo>
                  <a:lnTo>
                    <a:pt x="201" y="6"/>
                  </a:lnTo>
                  <a:lnTo>
                    <a:pt x="192" y="6"/>
                  </a:lnTo>
                  <a:lnTo>
                    <a:pt x="188" y="4"/>
                  </a:lnTo>
                  <a:lnTo>
                    <a:pt x="182" y="4"/>
                  </a:lnTo>
                  <a:lnTo>
                    <a:pt x="176" y="2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0" y="13"/>
                  </a:lnTo>
                  <a:lnTo>
                    <a:pt x="64" y="15"/>
                  </a:lnTo>
                  <a:lnTo>
                    <a:pt x="59" y="17"/>
                  </a:lnTo>
                  <a:lnTo>
                    <a:pt x="55" y="19"/>
                  </a:lnTo>
                  <a:lnTo>
                    <a:pt x="47" y="21"/>
                  </a:lnTo>
                  <a:lnTo>
                    <a:pt x="41" y="25"/>
                  </a:lnTo>
                  <a:lnTo>
                    <a:pt x="36" y="27"/>
                  </a:lnTo>
                  <a:lnTo>
                    <a:pt x="30" y="31"/>
                  </a:lnTo>
                  <a:lnTo>
                    <a:pt x="22" y="34"/>
                  </a:lnTo>
                  <a:lnTo>
                    <a:pt x="17" y="38"/>
                  </a:lnTo>
                  <a:lnTo>
                    <a:pt x="9" y="44"/>
                  </a:lnTo>
                  <a:lnTo>
                    <a:pt x="0" y="50"/>
                  </a:lnTo>
                  <a:lnTo>
                    <a:pt x="22" y="40"/>
                  </a:lnTo>
                  <a:lnTo>
                    <a:pt x="30" y="38"/>
                  </a:lnTo>
                  <a:lnTo>
                    <a:pt x="43" y="32"/>
                  </a:lnTo>
                  <a:lnTo>
                    <a:pt x="49" y="31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4" y="25"/>
                  </a:lnTo>
                  <a:lnTo>
                    <a:pt x="70" y="23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5" y="19"/>
                  </a:lnTo>
                  <a:lnTo>
                    <a:pt x="91" y="19"/>
                  </a:lnTo>
                  <a:lnTo>
                    <a:pt x="97" y="17"/>
                  </a:lnTo>
                  <a:lnTo>
                    <a:pt x="102" y="15"/>
                  </a:lnTo>
                  <a:lnTo>
                    <a:pt x="108" y="15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3" y="13"/>
                  </a:lnTo>
                  <a:lnTo>
                    <a:pt x="133" y="13"/>
                  </a:lnTo>
                  <a:lnTo>
                    <a:pt x="142" y="13"/>
                  </a:lnTo>
                  <a:lnTo>
                    <a:pt x="146" y="13"/>
                  </a:lnTo>
                  <a:lnTo>
                    <a:pt x="152" y="13"/>
                  </a:lnTo>
                  <a:lnTo>
                    <a:pt x="157" y="13"/>
                  </a:lnTo>
                  <a:lnTo>
                    <a:pt x="163" y="15"/>
                  </a:lnTo>
                  <a:lnTo>
                    <a:pt x="171" y="15"/>
                  </a:lnTo>
                  <a:lnTo>
                    <a:pt x="180" y="17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5" y="21"/>
                  </a:lnTo>
                  <a:lnTo>
                    <a:pt x="211" y="23"/>
                  </a:lnTo>
                  <a:lnTo>
                    <a:pt x="216" y="23"/>
                  </a:lnTo>
                  <a:lnTo>
                    <a:pt x="224" y="25"/>
                  </a:lnTo>
                  <a:lnTo>
                    <a:pt x="234" y="29"/>
                  </a:lnTo>
                  <a:lnTo>
                    <a:pt x="235" y="15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57" name="TextBox 46"/>
          <p:cNvSpPr txBox="1">
            <a:spLocks noChangeArrowheads="1"/>
          </p:cNvSpPr>
          <p:nvPr/>
        </p:nvSpPr>
        <p:spPr bwMode="auto">
          <a:xfrm>
            <a:off x="741363" y="2479675"/>
            <a:ext cx="10937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Cadet Planter</a:t>
            </a:r>
            <a:endParaRPr lang="ms-MY" sz="105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90"/>
          <p:cNvGrpSpPr>
            <a:grpSpLocks/>
          </p:cNvGrpSpPr>
          <p:nvPr/>
        </p:nvGrpSpPr>
        <p:grpSpPr bwMode="auto">
          <a:xfrm rot="-1036474">
            <a:off x="3502429" y="1664962"/>
            <a:ext cx="489301" cy="448507"/>
            <a:chOff x="2460625" y="2620963"/>
            <a:chExt cx="668337" cy="519113"/>
          </a:xfrm>
        </p:grpSpPr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2547938" y="2647950"/>
              <a:ext cx="558800" cy="481013"/>
            </a:xfrm>
            <a:custGeom>
              <a:avLst/>
              <a:gdLst>
                <a:gd name="T0" fmla="*/ 2147483647 w 705"/>
                <a:gd name="T1" fmla="*/ 2147483647 h 604"/>
                <a:gd name="T2" fmla="*/ 2147483647 w 705"/>
                <a:gd name="T3" fmla="*/ 2147483647 h 604"/>
                <a:gd name="T4" fmla="*/ 2147483647 w 705"/>
                <a:gd name="T5" fmla="*/ 2147483647 h 604"/>
                <a:gd name="T6" fmla="*/ 2147483647 w 705"/>
                <a:gd name="T7" fmla="*/ 2147483647 h 604"/>
                <a:gd name="T8" fmla="*/ 2147483647 w 705"/>
                <a:gd name="T9" fmla="*/ 2147483647 h 604"/>
                <a:gd name="T10" fmla="*/ 2147483647 w 705"/>
                <a:gd name="T11" fmla="*/ 2147483647 h 604"/>
                <a:gd name="T12" fmla="*/ 2147483647 w 705"/>
                <a:gd name="T13" fmla="*/ 2147483647 h 604"/>
                <a:gd name="T14" fmla="*/ 2147483647 w 705"/>
                <a:gd name="T15" fmla="*/ 2147483647 h 604"/>
                <a:gd name="T16" fmla="*/ 2147483647 w 705"/>
                <a:gd name="T17" fmla="*/ 2147483647 h 604"/>
                <a:gd name="T18" fmla="*/ 2147483647 w 705"/>
                <a:gd name="T19" fmla="*/ 2147483647 h 604"/>
                <a:gd name="T20" fmla="*/ 2147483647 w 705"/>
                <a:gd name="T21" fmla="*/ 2147483647 h 604"/>
                <a:gd name="T22" fmla="*/ 2147483647 w 705"/>
                <a:gd name="T23" fmla="*/ 2147483647 h 604"/>
                <a:gd name="T24" fmla="*/ 2147483647 w 705"/>
                <a:gd name="T25" fmla="*/ 2147483647 h 604"/>
                <a:gd name="T26" fmla="*/ 2147483647 w 705"/>
                <a:gd name="T27" fmla="*/ 2147483647 h 604"/>
                <a:gd name="T28" fmla="*/ 2147483647 w 705"/>
                <a:gd name="T29" fmla="*/ 2147483647 h 604"/>
                <a:gd name="T30" fmla="*/ 2147483647 w 705"/>
                <a:gd name="T31" fmla="*/ 2147483647 h 604"/>
                <a:gd name="T32" fmla="*/ 2147483647 w 705"/>
                <a:gd name="T33" fmla="*/ 2147483647 h 604"/>
                <a:gd name="T34" fmla="*/ 2147483647 w 705"/>
                <a:gd name="T35" fmla="*/ 2147483647 h 604"/>
                <a:gd name="T36" fmla="*/ 2147483647 w 705"/>
                <a:gd name="T37" fmla="*/ 2147483647 h 604"/>
                <a:gd name="T38" fmla="*/ 2147483647 w 705"/>
                <a:gd name="T39" fmla="*/ 2147483647 h 604"/>
                <a:gd name="T40" fmla="*/ 2147483647 w 705"/>
                <a:gd name="T41" fmla="*/ 2147483647 h 604"/>
                <a:gd name="T42" fmla="*/ 2147483647 w 705"/>
                <a:gd name="T43" fmla="*/ 2147483647 h 604"/>
                <a:gd name="T44" fmla="*/ 2147483647 w 705"/>
                <a:gd name="T45" fmla="*/ 2147483647 h 604"/>
                <a:gd name="T46" fmla="*/ 2147483647 w 705"/>
                <a:gd name="T47" fmla="*/ 2147483647 h 604"/>
                <a:gd name="T48" fmla="*/ 2147483647 w 705"/>
                <a:gd name="T49" fmla="*/ 2147483647 h 604"/>
                <a:gd name="T50" fmla="*/ 2147483647 w 705"/>
                <a:gd name="T51" fmla="*/ 2147483647 h 604"/>
                <a:gd name="T52" fmla="*/ 2147483647 w 705"/>
                <a:gd name="T53" fmla="*/ 2147483647 h 604"/>
                <a:gd name="T54" fmla="*/ 2147483647 w 705"/>
                <a:gd name="T55" fmla="*/ 2147483647 h 604"/>
                <a:gd name="T56" fmla="*/ 2147483647 w 705"/>
                <a:gd name="T57" fmla="*/ 2147483647 h 604"/>
                <a:gd name="T58" fmla="*/ 2147483647 w 705"/>
                <a:gd name="T59" fmla="*/ 2147483647 h 604"/>
                <a:gd name="T60" fmla="*/ 2147483647 w 705"/>
                <a:gd name="T61" fmla="*/ 2147483647 h 604"/>
                <a:gd name="T62" fmla="*/ 2147483647 w 705"/>
                <a:gd name="T63" fmla="*/ 2147483647 h 604"/>
                <a:gd name="T64" fmla="*/ 2147483647 w 705"/>
                <a:gd name="T65" fmla="*/ 2147483647 h 604"/>
                <a:gd name="T66" fmla="*/ 2147483647 w 705"/>
                <a:gd name="T67" fmla="*/ 2147483647 h 604"/>
                <a:gd name="T68" fmla="*/ 2147483647 w 705"/>
                <a:gd name="T69" fmla="*/ 2147483647 h 604"/>
                <a:gd name="T70" fmla="*/ 2147483647 w 705"/>
                <a:gd name="T71" fmla="*/ 2147483647 h 604"/>
                <a:gd name="T72" fmla="*/ 2147483647 w 705"/>
                <a:gd name="T73" fmla="*/ 2147483647 h 604"/>
                <a:gd name="T74" fmla="*/ 2147483647 w 705"/>
                <a:gd name="T75" fmla="*/ 2147483647 h 604"/>
                <a:gd name="T76" fmla="*/ 2147483647 w 705"/>
                <a:gd name="T77" fmla="*/ 2147483647 h 604"/>
                <a:gd name="T78" fmla="*/ 2147483647 w 705"/>
                <a:gd name="T79" fmla="*/ 2147483647 h 604"/>
                <a:gd name="T80" fmla="*/ 2147483647 w 705"/>
                <a:gd name="T81" fmla="*/ 2147483647 h 604"/>
                <a:gd name="T82" fmla="*/ 2147483647 w 705"/>
                <a:gd name="T83" fmla="*/ 2147483647 h 604"/>
                <a:gd name="T84" fmla="*/ 2147483647 w 705"/>
                <a:gd name="T85" fmla="*/ 2147483647 h 604"/>
                <a:gd name="T86" fmla="*/ 2147483647 w 705"/>
                <a:gd name="T87" fmla="*/ 2147483647 h 604"/>
                <a:gd name="T88" fmla="*/ 2147483647 w 705"/>
                <a:gd name="T89" fmla="*/ 2147483647 h 604"/>
                <a:gd name="T90" fmla="*/ 2147483647 w 705"/>
                <a:gd name="T91" fmla="*/ 2147483647 h 604"/>
                <a:gd name="T92" fmla="*/ 2147483647 w 705"/>
                <a:gd name="T93" fmla="*/ 2147483647 h 604"/>
                <a:gd name="T94" fmla="*/ 2147483647 w 705"/>
                <a:gd name="T95" fmla="*/ 2147483647 h 604"/>
                <a:gd name="T96" fmla="*/ 2147483647 w 705"/>
                <a:gd name="T97" fmla="*/ 2147483647 h 604"/>
                <a:gd name="T98" fmla="*/ 2147483647 w 705"/>
                <a:gd name="T99" fmla="*/ 2147483647 h 604"/>
                <a:gd name="T100" fmla="*/ 2147483647 w 705"/>
                <a:gd name="T101" fmla="*/ 2147483647 h 604"/>
                <a:gd name="T102" fmla="*/ 2147483647 w 705"/>
                <a:gd name="T103" fmla="*/ 2147483647 h 604"/>
                <a:gd name="T104" fmla="*/ 2147483647 w 705"/>
                <a:gd name="T105" fmla="*/ 2147483647 h 604"/>
                <a:gd name="T106" fmla="*/ 2147483647 w 705"/>
                <a:gd name="T107" fmla="*/ 2147483647 h 604"/>
                <a:gd name="T108" fmla="*/ 2147483647 w 705"/>
                <a:gd name="T109" fmla="*/ 2147483647 h 604"/>
                <a:gd name="T110" fmla="*/ 2147483647 w 705"/>
                <a:gd name="T111" fmla="*/ 2147483647 h 604"/>
                <a:gd name="T112" fmla="*/ 2147483647 w 705"/>
                <a:gd name="T113" fmla="*/ 2147483647 h 604"/>
                <a:gd name="T114" fmla="*/ 2147483647 w 705"/>
                <a:gd name="T115" fmla="*/ 0 h 604"/>
                <a:gd name="T116" fmla="*/ 2147483647 w 705"/>
                <a:gd name="T117" fmla="*/ 2147483647 h 604"/>
                <a:gd name="T118" fmla="*/ 2147483647 w 705"/>
                <a:gd name="T119" fmla="*/ 2147483647 h 604"/>
                <a:gd name="T120" fmla="*/ 2147483647 w 705"/>
                <a:gd name="T121" fmla="*/ 2147483647 h 604"/>
                <a:gd name="T122" fmla="*/ 2147483647 w 705"/>
                <a:gd name="T123" fmla="*/ 2147483647 h 604"/>
                <a:gd name="T124" fmla="*/ 2147483647 w 705"/>
                <a:gd name="T125" fmla="*/ 2147483647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604"/>
                <a:gd name="T191" fmla="*/ 705 w 705"/>
                <a:gd name="T192" fmla="*/ 604 h 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604">
                  <a:moveTo>
                    <a:pt x="500" y="64"/>
                  </a:moveTo>
                  <a:lnTo>
                    <a:pt x="504" y="66"/>
                  </a:lnTo>
                  <a:lnTo>
                    <a:pt x="510" y="72"/>
                  </a:lnTo>
                  <a:lnTo>
                    <a:pt x="517" y="78"/>
                  </a:lnTo>
                  <a:lnTo>
                    <a:pt x="523" y="85"/>
                  </a:lnTo>
                  <a:lnTo>
                    <a:pt x="529" y="89"/>
                  </a:lnTo>
                  <a:lnTo>
                    <a:pt x="536" y="97"/>
                  </a:lnTo>
                  <a:lnTo>
                    <a:pt x="542" y="104"/>
                  </a:lnTo>
                  <a:lnTo>
                    <a:pt x="550" y="112"/>
                  </a:lnTo>
                  <a:lnTo>
                    <a:pt x="555" y="117"/>
                  </a:lnTo>
                  <a:lnTo>
                    <a:pt x="561" y="123"/>
                  </a:lnTo>
                  <a:lnTo>
                    <a:pt x="567" y="129"/>
                  </a:lnTo>
                  <a:lnTo>
                    <a:pt x="572" y="135"/>
                  </a:lnTo>
                  <a:lnTo>
                    <a:pt x="578" y="142"/>
                  </a:lnTo>
                  <a:lnTo>
                    <a:pt x="582" y="146"/>
                  </a:lnTo>
                  <a:lnTo>
                    <a:pt x="705" y="157"/>
                  </a:lnTo>
                  <a:lnTo>
                    <a:pt x="704" y="157"/>
                  </a:lnTo>
                  <a:lnTo>
                    <a:pt x="700" y="159"/>
                  </a:lnTo>
                  <a:lnTo>
                    <a:pt x="696" y="161"/>
                  </a:lnTo>
                  <a:lnTo>
                    <a:pt x="690" y="163"/>
                  </a:lnTo>
                  <a:lnTo>
                    <a:pt x="683" y="167"/>
                  </a:lnTo>
                  <a:lnTo>
                    <a:pt x="673" y="171"/>
                  </a:lnTo>
                  <a:lnTo>
                    <a:pt x="664" y="176"/>
                  </a:lnTo>
                  <a:lnTo>
                    <a:pt x="654" y="182"/>
                  </a:lnTo>
                  <a:lnTo>
                    <a:pt x="648" y="182"/>
                  </a:lnTo>
                  <a:lnTo>
                    <a:pt x="643" y="184"/>
                  </a:lnTo>
                  <a:lnTo>
                    <a:pt x="637" y="186"/>
                  </a:lnTo>
                  <a:lnTo>
                    <a:pt x="633" y="188"/>
                  </a:lnTo>
                  <a:lnTo>
                    <a:pt x="626" y="190"/>
                  </a:lnTo>
                  <a:lnTo>
                    <a:pt x="620" y="192"/>
                  </a:lnTo>
                  <a:lnTo>
                    <a:pt x="614" y="194"/>
                  </a:lnTo>
                  <a:lnTo>
                    <a:pt x="610" y="195"/>
                  </a:lnTo>
                  <a:lnTo>
                    <a:pt x="603" y="195"/>
                  </a:lnTo>
                  <a:lnTo>
                    <a:pt x="597" y="195"/>
                  </a:lnTo>
                  <a:lnTo>
                    <a:pt x="591" y="195"/>
                  </a:lnTo>
                  <a:lnTo>
                    <a:pt x="586" y="197"/>
                  </a:lnTo>
                  <a:lnTo>
                    <a:pt x="580" y="195"/>
                  </a:lnTo>
                  <a:lnTo>
                    <a:pt x="574" y="195"/>
                  </a:lnTo>
                  <a:lnTo>
                    <a:pt x="569" y="195"/>
                  </a:lnTo>
                  <a:lnTo>
                    <a:pt x="565" y="195"/>
                  </a:lnTo>
                  <a:lnTo>
                    <a:pt x="559" y="194"/>
                  </a:lnTo>
                  <a:lnTo>
                    <a:pt x="553" y="192"/>
                  </a:lnTo>
                  <a:lnTo>
                    <a:pt x="548" y="190"/>
                  </a:lnTo>
                  <a:lnTo>
                    <a:pt x="542" y="188"/>
                  </a:lnTo>
                  <a:lnTo>
                    <a:pt x="532" y="182"/>
                  </a:lnTo>
                  <a:lnTo>
                    <a:pt x="525" y="178"/>
                  </a:lnTo>
                  <a:lnTo>
                    <a:pt x="515" y="173"/>
                  </a:lnTo>
                  <a:lnTo>
                    <a:pt x="506" y="169"/>
                  </a:lnTo>
                  <a:lnTo>
                    <a:pt x="498" y="163"/>
                  </a:lnTo>
                  <a:lnTo>
                    <a:pt x="492" y="159"/>
                  </a:lnTo>
                  <a:lnTo>
                    <a:pt x="483" y="154"/>
                  </a:lnTo>
                  <a:lnTo>
                    <a:pt x="479" y="148"/>
                  </a:lnTo>
                  <a:lnTo>
                    <a:pt x="473" y="144"/>
                  </a:lnTo>
                  <a:lnTo>
                    <a:pt x="470" y="142"/>
                  </a:lnTo>
                  <a:lnTo>
                    <a:pt x="462" y="136"/>
                  </a:lnTo>
                  <a:lnTo>
                    <a:pt x="462" y="135"/>
                  </a:lnTo>
                  <a:lnTo>
                    <a:pt x="382" y="230"/>
                  </a:lnTo>
                  <a:lnTo>
                    <a:pt x="384" y="230"/>
                  </a:lnTo>
                  <a:lnTo>
                    <a:pt x="392" y="232"/>
                  </a:lnTo>
                  <a:lnTo>
                    <a:pt x="397" y="233"/>
                  </a:lnTo>
                  <a:lnTo>
                    <a:pt x="403" y="237"/>
                  </a:lnTo>
                  <a:lnTo>
                    <a:pt x="411" y="239"/>
                  </a:lnTo>
                  <a:lnTo>
                    <a:pt x="420" y="245"/>
                  </a:lnTo>
                  <a:lnTo>
                    <a:pt x="424" y="247"/>
                  </a:lnTo>
                  <a:lnTo>
                    <a:pt x="430" y="249"/>
                  </a:lnTo>
                  <a:lnTo>
                    <a:pt x="435" y="252"/>
                  </a:lnTo>
                  <a:lnTo>
                    <a:pt x="441" y="256"/>
                  </a:lnTo>
                  <a:lnTo>
                    <a:pt x="447" y="258"/>
                  </a:lnTo>
                  <a:lnTo>
                    <a:pt x="453" y="262"/>
                  </a:lnTo>
                  <a:lnTo>
                    <a:pt x="458" y="266"/>
                  </a:lnTo>
                  <a:lnTo>
                    <a:pt x="466" y="271"/>
                  </a:lnTo>
                  <a:lnTo>
                    <a:pt x="472" y="275"/>
                  </a:lnTo>
                  <a:lnTo>
                    <a:pt x="479" y="281"/>
                  </a:lnTo>
                  <a:lnTo>
                    <a:pt x="485" y="287"/>
                  </a:lnTo>
                  <a:lnTo>
                    <a:pt x="494" y="292"/>
                  </a:lnTo>
                  <a:lnTo>
                    <a:pt x="500" y="298"/>
                  </a:lnTo>
                  <a:lnTo>
                    <a:pt x="510" y="304"/>
                  </a:lnTo>
                  <a:lnTo>
                    <a:pt x="517" y="310"/>
                  </a:lnTo>
                  <a:lnTo>
                    <a:pt x="527" y="317"/>
                  </a:lnTo>
                  <a:lnTo>
                    <a:pt x="534" y="325"/>
                  </a:lnTo>
                  <a:lnTo>
                    <a:pt x="540" y="332"/>
                  </a:lnTo>
                  <a:lnTo>
                    <a:pt x="548" y="340"/>
                  </a:lnTo>
                  <a:lnTo>
                    <a:pt x="555" y="351"/>
                  </a:lnTo>
                  <a:lnTo>
                    <a:pt x="557" y="355"/>
                  </a:lnTo>
                  <a:lnTo>
                    <a:pt x="561" y="361"/>
                  </a:lnTo>
                  <a:lnTo>
                    <a:pt x="563" y="367"/>
                  </a:lnTo>
                  <a:lnTo>
                    <a:pt x="567" y="372"/>
                  </a:lnTo>
                  <a:lnTo>
                    <a:pt x="570" y="376"/>
                  </a:lnTo>
                  <a:lnTo>
                    <a:pt x="572" y="382"/>
                  </a:lnTo>
                  <a:lnTo>
                    <a:pt x="576" y="387"/>
                  </a:lnTo>
                  <a:lnTo>
                    <a:pt x="578" y="395"/>
                  </a:lnTo>
                  <a:lnTo>
                    <a:pt x="580" y="399"/>
                  </a:lnTo>
                  <a:lnTo>
                    <a:pt x="584" y="405"/>
                  </a:lnTo>
                  <a:lnTo>
                    <a:pt x="586" y="410"/>
                  </a:lnTo>
                  <a:lnTo>
                    <a:pt x="588" y="416"/>
                  </a:lnTo>
                  <a:lnTo>
                    <a:pt x="589" y="422"/>
                  </a:lnTo>
                  <a:lnTo>
                    <a:pt x="593" y="427"/>
                  </a:lnTo>
                  <a:lnTo>
                    <a:pt x="595" y="433"/>
                  </a:lnTo>
                  <a:lnTo>
                    <a:pt x="597" y="441"/>
                  </a:lnTo>
                  <a:lnTo>
                    <a:pt x="597" y="446"/>
                  </a:lnTo>
                  <a:lnTo>
                    <a:pt x="601" y="452"/>
                  </a:lnTo>
                  <a:lnTo>
                    <a:pt x="601" y="458"/>
                  </a:lnTo>
                  <a:lnTo>
                    <a:pt x="605" y="465"/>
                  </a:lnTo>
                  <a:lnTo>
                    <a:pt x="605" y="471"/>
                  </a:lnTo>
                  <a:lnTo>
                    <a:pt x="607" y="477"/>
                  </a:lnTo>
                  <a:lnTo>
                    <a:pt x="608" y="483"/>
                  </a:lnTo>
                  <a:lnTo>
                    <a:pt x="610" y="490"/>
                  </a:lnTo>
                  <a:lnTo>
                    <a:pt x="612" y="494"/>
                  </a:lnTo>
                  <a:lnTo>
                    <a:pt x="612" y="500"/>
                  </a:lnTo>
                  <a:lnTo>
                    <a:pt x="614" y="505"/>
                  </a:lnTo>
                  <a:lnTo>
                    <a:pt x="614" y="511"/>
                  </a:lnTo>
                  <a:lnTo>
                    <a:pt x="614" y="517"/>
                  </a:lnTo>
                  <a:lnTo>
                    <a:pt x="616" y="523"/>
                  </a:lnTo>
                  <a:lnTo>
                    <a:pt x="616" y="528"/>
                  </a:lnTo>
                  <a:lnTo>
                    <a:pt x="618" y="532"/>
                  </a:lnTo>
                  <a:lnTo>
                    <a:pt x="620" y="542"/>
                  </a:lnTo>
                  <a:lnTo>
                    <a:pt x="622" y="551"/>
                  </a:lnTo>
                  <a:lnTo>
                    <a:pt x="624" y="561"/>
                  </a:lnTo>
                  <a:lnTo>
                    <a:pt x="626" y="570"/>
                  </a:lnTo>
                  <a:lnTo>
                    <a:pt x="626" y="576"/>
                  </a:lnTo>
                  <a:lnTo>
                    <a:pt x="626" y="583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9" y="602"/>
                  </a:lnTo>
                  <a:lnTo>
                    <a:pt x="629" y="604"/>
                  </a:lnTo>
                  <a:lnTo>
                    <a:pt x="622" y="599"/>
                  </a:lnTo>
                  <a:lnTo>
                    <a:pt x="616" y="593"/>
                  </a:lnTo>
                  <a:lnTo>
                    <a:pt x="610" y="587"/>
                  </a:lnTo>
                  <a:lnTo>
                    <a:pt x="605" y="581"/>
                  </a:lnTo>
                  <a:lnTo>
                    <a:pt x="599" y="576"/>
                  </a:lnTo>
                  <a:lnTo>
                    <a:pt x="593" y="570"/>
                  </a:lnTo>
                  <a:lnTo>
                    <a:pt x="588" y="566"/>
                  </a:lnTo>
                  <a:lnTo>
                    <a:pt x="584" y="561"/>
                  </a:lnTo>
                  <a:lnTo>
                    <a:pt x="578" y="553"/>
                  </a:lnTo>
                  <a:lnTo>
                    <a:pt x="572" y="549"/>
                  </a:lnTo>
                  <a:lnTo>
                    <a:pt x="569" y="543"/>
                  </a:lnTo>
                  <a:lnTo>
                    <a:pt x="565" y="538"/>
                  </a:lnTo>
                  <a:lnTo>
                    <a:pt x="559" y="532"/>
                  </a:lnTo>
                  <a:lnTo>
                    <a:pt x="555" y="524"/>
                  </a:lnTo>
                  <a:lnTo>
                    <a:pt x="551" y="519"/>
                  </a:lnTo>
                  <a:lnTo>
                    <a:pt x="548" y="513"/>
                  </a:lnTo>
                  <a:lnTo>
                    <a:pt x="544" y="505"/>
                  </a:lnTo>
                  <a:lnTo>
                    <a:pt x="540" y="500"/>
                  </a:lnTo>
                  <a:lnTo>
                    <a:pt x="536" y="492"/>
                  </a:lnTo>
                  <a:lnTo>
                    <a:pt x="532" y="486"/>
                  </a:lnTo>
                  <a:lnTo>
                    <a:pt x="529" y="479"/>
                  </a:lnTo>
                  <a:lnTo>
                    <a:pt x="525" y="471"/>
                  </a:lnTo>
                  <a:lnTo>
                    <a:pt x="521" y="464"/>
                  </a:lnTo>
                  <a:lnTo>
                    <a:pt x="519" y="456"/>
                  </a:lnTo>
                  <a:lnTo>
                    <a:pt x="515" y="448"/>
                  </a:lnTo>
                  <a:lnTo>
                    <a:pt x="513" y="441"/>
                  </a:lnTo>
                  <a:lnTo>
                    <a:pt x="510" y="433"/>
                  </a:lnTo>
                  <a:lnTo>
                    <a:pt x="506" y="424"/>
                  </a:lnTo>
                  <a:lnTo>
                    <a:pt x="504" y="414"/>
                  </a:lnTo>
                  <a:lnTo>
                    <a:pt x="500" y="405"/>
                  </a:lnTo>
                  <a:lnTo>
                    <a:pt x="498" y="395"/>
                  </a:lnTo>
                  <a:lnTo>
                    <a:pt x="496" y="387"/>
                  </a:lnTo>
                  <a:lnTo>
                    <a:pt x="329" y="313"/>
                  </a:lnTo>
                  <a:lnTo>
                    <a:pt x="327" y="313"/>
                  </a:lnTo>
                  <a:lnTo>
                    <a:pt x="327" y="317"/>
                  </a:lnTo>
                  <a:lnTo>
                    <a:pt x="323" y="319"/>
                  </a:lnTo>
                  <a:lnTo>
                    <a:pt x="321" y="325"/>
                  </a:lnTo>
                  <a:lnTo>
                    <a:pt x="318" y="330"/>
                  </a:lnTo>
                  <a:lnTo>
                    <a:pt x="316" y="338"/>
                  </a:lnTo>
                  <a:lnTo>
                    <a:pt x="312" y="348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2" y="367"/>
                  </a:lnTo>
                  <a:lnTo>
                    <a:pt x="300" y="372"/>
                  </a:lnTo>
                  <a:lnTo>
                    <a:pt x="299" y="376"/>
                  </a:lnTo>
                  <a:lnTo>
                    <a:pt x="295" y="382"/>
                  </a:lnTo>
                  <a:lnTo>
                    <a:pt x="293" y="387"/>
                  </a:lnTo>
                  <a:lnTo>
                    <a:pt x="291" y="393"/>
                  </a:lnTo>
                  <a:lnTo>
                    <a:pt x="289" y="399"/>
                  </a:lnTo>
                  <a:lnTo>
                    <a:pt x="285" y="405"/>
                  </a:lnTo>
                  <a:lnTo>
                    <a:pt x="281" y="410"/>
                  </a:lnTo>
                  <a:lnTo>
                    <a:pt x="280" y="416"/>
                  </a:lnTo>
                  <a:lnTo>
                    <a:pt x="276" y="422"/>
                  </a:lnTo>
                  <a:lnTo>
                    <a:pt x="274" y="427"/>
                  </a:lnTo>
                  <a:lnTo>
                    <a:pt x="272" y="433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59" y="454"/>
                  </a:lnTo>
                  <a:lnTo>
                    <a:pt x="253" y="464"/>
                  </a:lnTo>
                  <a:lnTo>
                    <a:pt x="245" y="473"/>
                  </a:lnTo>
                  <a:lnTo>
                    <a:pt x="238" y="481"/>
                  </a:lnTo>
                  <a:lnTo>
                    <a:pt x="230" y="488"/>
                  </a:lnTo>
                  <a:lnTo>
                    <a:pt x="221" y="496"/>
                  </a:lnTo>
                  <a:lnTo>
                    <a:pt x="213" y="502"/>
                  </a:lnTo>
                  <a:lnTo>
                    <a:pt x="203" y="509"/>
                  </a:lnTo>
                  <a:lnTo>
                    <a:pt x="198" y="511"/>
                  </a:lnTo>
                  <a:lnTo>
                    <a:pt x="194" y="515"/>
                  </a:lnTo>
                  <a:lnTo>
                    <a:pt x="188" y="517"/>
                  </a:lnTo>
                  <a:lnTo>
                    <a:pt x="183" y="521"/>
                  </a:lnTo>
                  <a:lnTo>
                    <a:pt x="177" y="523"/>
                  </a:lnTo>
                  <a:lnTo>
                    <a:pt x="173" y="524"/>
                  </a:lnTo>
                  <a:lnTo>
                    <a:pt x="167" y="528"/>
                  </a:lnTo>
                  <a:lnTo>
                    <a:pt x="164" y="530"/>
                  </a:lnTo>
                  <a:lnTo>
                    <a:pt x="158" y="532"/>
                  </a:lnTo>
                  <a:lnTo>
                    <a:pt x="152" y="534"/>
                  </a:lnTo>
                  <a:lnTo>
                    <a:pt x="146" y="536"/>
                  </a:lnTo>
                  <a:lnTo>
                    <a:pt x="143" y="538"/>
                  </a:lnTo>
                  <a:lnTo>
                    <a:pt x="137" y="540"/>
                  </a:lnTo>
                  <a:lnTo>
                    <a:pt x="133" y="542"/>
                  </a:lnTo>
                  <a:lnTo>
                    <a:pt x="127" y="543"/>
                  </a:lnTo>
                  <a:lnTo>
                    <a:pt x="122" y="547"/>
                  </a:lnTo>
                  <a:lnTo>
                    <a:pt x="118" y="547"/>
                  </a:lnTo>
                  <a:lnTo>
                    <a:pt x="112" y="549"/>
                  </a:lnTo>
                  <a:lnTo>
                    <a:pt x="106" y="549"/>
                  </a:lnTo>
                  <a:lnTo>
                    <a:pt x="101" y="551"/>
                  </a:lnTo>
                  <a:lnTo>
                    <a:pt x="95" y="551"/>
                  </a:lnTo>
                  <a:lnTo>
                    <a:pt x="91" y="553"/>
                  </a:lnTo>
                  <a:lnTo>
                    <a:pt x="86" y="555"/>
                  </a:lnTo>
                  <a:lnTo>
                    <a:pt x="82" y="557"/>
                  </a:lnTo>
                  <a:lnTo>
                    <a:pt x="70" y="559"/>
                  </a:lnTo>
                  <a:lnTo>
                    <a:pt x="63" y="561"/>
                  </a:lnTo>
                  <a:lnTo>
                    <a:pt x="53" y="562"/>
                  </a:lnTo>
                  <a:lnTo>
                    <a:pt x="46" y="564"/>
                  </a:lnTo>
                  <a:lnTo>
                    <a:pt x="38" y="564"/>
                  </a:lnTo>
                  <a:lnTo>
                    <a:pt x="29" y="566"/>
                  </a:lnTo>
                  <a:lnTo>
                    <a:pt x="23" y="566"/>
                  </a:lnTo>
                  <a:lnTo>
                    <a:pt x="17" y="568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2" y="570"/>
                  </a:lnTo>
                  <a:lnTo>
                    <a:pt x="0" y="572"/>
                  </a:lnTo>
                  <a:lnTo>
                    <a:pt x="0" y="564"/>
                  </a:lnTo>
                  <a:lnTo>
                    <a:pt x="2" y="559"/>
                  </a:lnTo>
                  <a:lnTo>
                    <a:pt x="6" y="551"/>
                  </a:lnTo>
                  <a:lnTo>
                    <a:pt x="13" y="542"/>
                  </a:lnTo>
                  <a:lnTo>
                    <a:pt x="19" y="532"/>
                  </a:lnTo>
                  <a:lnTo>
                    <a:pt x="29" y="523"/>
                  </a:lnTo>
                  <a:lnTo>
                    <a:pt x="32" y="517"/>
                  </a:lnTo>
                  <a:lnTo>
                    <a:pt x="38" y="513"/>
                  </a:lnTo>
                  <a:lnTo>
                    <a:pt x="44" y="509"/>
                  </a:lnTo>
                  <a:lnTo>
                    <a:pt x="49" y="503"/>
                  </a:lnTo>
                  <a:lnTo>
                    <a:pt x="55" y="498"/>
                  </a:lnTo>
                  <a:lnTo>
                    <a:pt x="63" y="492"/>
                  </a:lnTo>
                  <a:lnTo>
                    <a:pt x="68" y="488"/>
                  </a:lnTo>
                  <a:lnTo>
                    <a:pt x="76" y="483"/>
                  </a:lnTo>
                  <a:lnTo>
                    <a:pt x="82" y="477"/>
                  </a:lnTo>
                  <a:lnTo>
                    <a:pt x="89" y="473"/>
                  </a:lnTo>
                  <a:lnTo>
                    <a:pt x="99" y="469"/>
                  </a:lnTo>
                  <a:lnTo>
                    <a:pt x="106" y="465"/>
                  </a:lnTo>
                  <a:lnTo>
                    <a:pt x="114" y="460"/>
                  </a:lnTo>
                  <a:lnTo>
                    <a:pt x="122" y="454"/>
                  </a:lnTo>
                  <a:lnTo>
                    <a:pt x="131" y="450"/>
                  </a:lnTo>
                  <a:lnTo>
                    <a:pt x="141" y="448"/>
                  </a:lnTo>
                  <a:lnTo>
                    <a:pt x="148" y="443"/>
                  </a:lnTo>
                  <a:lnTo>
                    <a:pt x="158" y="439"/>
                  </a:lnTo>
                  <a:lnTo>
                    <a:pt x="164" y="437"/>
                  </a:lnTo>
                  <a:lnTo>
                    <a:pt x="169" y="437"/>
                  </a:lnTo>
                  <a:lnTo>
                    <a:pt x="175" y="435"/>
                  </a:lnTo>
                  <a:lnTo>
                    <a:pt x="179" y="433"/>
                  </a:lnTo>
                  <a:lnTo>
                    <a:pt x="179" y="429"/>
                  </a:lnTo>
                  <a:lnTo>
                    <a:pt x="179" y="422"/>
                  </a:lnTo>
                  <a:lnTo>
                    <a:pt x="179" y="418"/>
                  </a:lnTo>
                  <a:lnTo>
                    <a:pt x="181" y="414"/>
                  </a:lnTo>
                  <a:lnTo>
                    <a:pt x="181" y="408"/>
                  </a:lnTo>
                  <a:lnTo>
                    <a:pt x="183" y="405"/>
                  </a:lnTo>
                  <a:lnTo>
                    <a:pt x="183" y="397"/>
                  </a:lnTo>
                  <a:lnTo>
                    <a:pt x="183" y="393"/>
                  </a:lnTo>
                  <a:lnTo>
                    <a:pt x="184" y="386"/>
                  </a:lnTo>
                  <a:lnTo>
                    <a:pt x="184" y="380"/>
                  </a:lnTo>
                  <a:lnTo>
                    <a:pt x="184" y="372"/>
                  </a:lnTo>
                  <a:lnTo>
                    <a:pt x="186" y="367"/>
                  </a:lnTo>
                  <a:lnTo>
                    <a:pt x="186" y="359"/>
                  </a:lnTo>
                  <a:lnTo>
                    <a:pt x="188" y="353"/>
                  </a:lnTo>
                  <a:lnTo>
                    <a:pt x="188" y="344"/>
                  </a:lnTo>
                  <a:lnTo>
                    <a:pt x="188" y="338"/>
                  </a:lnTo>
                  <a:lnTo>
                    <a:pt x="190" y="330"/>
                  </a:lnTo>
                  <a:lnTo>
                    <a:pt x="190" y="323"/>
                  </a:lnTo>
                  <a:lnTo>
                    <a:pt x="190" y="317"/>
                  </a:lnTo>
                  <a:lnTo>
                    <a:pt x="192" y="310"/>
                  </a:lnTo>
                  <a:lnTo>
                    <a:pt x="192" y="302"/>
                  </a:lnTo>
                  <a:lnTo>
                    <a:pt x="194" y="298"/>
                  </a:lnTo>
                  <a:lnTo>
                    <a:pt x="194" y="290"/>
                  </a:lnTo>
                  <a:lnTo>
                    <a:pt x="194" y="285"/>
                  </a:lnTo>
                  <a:lnTo>
                    <a:pt x="196" y="279"/>
                  </a:lnTo>
                  <a:lnTo>
                    <a:pt x="196" y="275"/>
                  </a:lnTo>
                  <a:lnTo>
                    <a:pt x="196" y="270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200" y="258"/>
                  </a:lnTo>
                  <a:lnTo>
                    <a:pt x="200" y="249"/>
                  </a:lnTo>
                  <a:lnTo>
                    <a:pt x="202" y="241"/>
                  </a:lnTo>
                  <a:lnTo>
                    <a:pt x="203" y="232"/>
                  </a:lnTo>
                  <a:lnTo>
                    <a:pt x="207" y="224"/>
                  </a:lnTo>
                  <a:lnTo>
                    <a:pt x="209" y="214"/>
                  </a:lnTo>
                  <a:lnTo>
                    <a:pt x="213" y="207"/>
                  </a:lnTo>
                  <a:lnTo>
                    <a:pt x="217" y="199"/>
                  </a:lnTo>
                  <a:lnTo>
                    <a:pt x="221" y="194"/>
                  </a:lnTo>
                  <a:lnTo>
                    <a:pt x="211" y="188"/>
                  </a:lnTo>
                  <a:lnTo>
                    <a:pt x="213" y="182"/>
                  </a:lnTo>
                  <a:lnTo>
                    <a:pt x="217" y="174"/>
                  </a:lnTo>
                  <a:lnTo>
                    <a:pt x="219" y="169"/>
                  </a:lnTo>
                  <a:lnTo>
                    <a:pt x="222" y="163"/>
                  </a:lnTo>
                  <a:lnTo>
                    <a:pt x="226" y="157"/>
                  </a:lnTo>
                  <a:lnTo>
                    <a:pt x="232" y="152"/>
                  </a:lnTo>
                  <a:lnTo>
                    <a:pt x="236" y="148"/>
                  </a:lnTo>
                  <a:lnTo>
                    <a:pt x="240" y="142"/>
                  </a:lnTo>
                  <a:lnTo>
                    <a:pt x="241" y="138"/>
                  </a:lnTo>
                  <a:lnTo>
                    <a:pt x="247" y="133"/>
                  </a:lnTo>
                  <a:lnTo>
                    <a:pt x="251" y="127"/>
                  </a:lnTo>
                  <a:lnTo>
                    <a:pt x="255" y="123"/>
                  </a:lnTo>
                  <a:lnTo>
                    <a:pt x="262" y="116"/>
                  </a:lnTo>
                  <a:lnTo>
                    <a:pt x="270" y="108"/>
                  </a:lnTo>
                  <a:lnTo>
                    <a:pt x="276" y="100"/>
                  </a:lnTo>
                  <a:lnTo>
                    <a:pt x="283" y="95"/>
                  </a:lnTo>
                  <a:lnTo>
                    <a:pt x="289" y="89"/>
                  </a:lnTo>
                  <a:lnTo>
                    <a:pt x="293" y="85"/>
                  </a:lnTo>
                  <a:lnTo>
                    <a:pt x="300" y="81"/>
                  </a:lnTo>
                  <a:lnTo>
                    <a:pt x="304" y="79"/>
                  </a:lnTo>
                  <a:lnTo>
                    <a:pt x="230" y="62"/>
                  </a:lnTo>
                  <a:lnTo>
                    <a:pt x="82" y="131"/>
                  </a:lnTo>
                  <a:lnTo>
                    <a:pt x="82" y="129"/>
                  </a:lnTo>
                  <a:lnTo>
                    <a:pt x="82" y="125"/>
                  </a:lnTo>
                  <a:lnTo>
                    <a:pt x="84" y="121"/>
                  </a:lnTo>
                  <a:lnTo>
                    <a:pt x="89" y="114"/>
                  </a:lnTo>
                  <a:lnTo>
                    <a:pt x="93" y="106"/>
                  </a:lnTo>
                  <a:lnTo>
                    <a:pt x="99" y="98"/>
                  </a:lnTo>
                  <a:lnTo>
                    <a:pt x="106" y="87"/>
                  </a:lnTo>
                  <a:lnTo>
                    <a:pt x="116" y="79"/>
                  </a:lnTo>
                  <a:lnTo>
                    <a:pt x="120" y="74"/>
                  </a:lnTo>
                  <a:lnTo>
                    <a:pt x="124" y="68"/>
                  </a:lnTo>
                  <a:lnTo>
                    <a:pt x="127" y="62"/>
                  </a:lnTo>
                  <a:lnTo>
                    <a:pt x="133" y="58"/>
                  </a:lnTo>
                  <a:lnTo>
                    <a:pt x="139" y="53"/>
                  </a:lnTo>
                  <a:lnTo>
                    <a:pt x="145" y="47"/>
                  </a:lnTo>
                  <a:lnTo>
                    <a:pt x="150" y="43"/>
                  </a:lnTo>
                  <a:lnTo>
                    <a:pt x="158" y="38"/>
                  </a:lnTo>
                  <a:lnTo>
                    <a:pt x="164" y="32"/>
                  </a:lnTo>
                  <a:lnTo>
                    <a:pt x="171" y="28"/>
                  </a:lnTo>
                  <a:lnTo>
                    <a:pt x="179" y="24"/>
                  </a:lnTo>
                  <a:lnTo>
                    <a:pt x="186" y="20"/>
                  </a:lnTo>
                  <a:lnTo>
                    <a:pt x="194" y="17"/>
                  </a:lnTo>
                  <a:lnTo>
                    <a:pt x="202" y="15"/>
                  </a:lnTo>
                  <a:lnTo>
                    <a:pt x="211" y="11"/>
                  </a:lnTo>
                  <a:lnTo>
                    <a:pt x="221" y="9"/>
                  </a:lnTo>
                  <a:lnTo>
                    <a:pt x="228" y="7"/>
                  </a:lnTo>
                  <a:lnTo>
                    <a:pt x="236" y="5"/>
                  </a:lnTo>
                  <a:lnTo>
                    <a:pt x="245" y="3"/>
                  </a:lnTo>
                  <a:lnTo>
                    <a:pt x="255" y="3"/>
                  </a:lnTo>
                  <a:lnTo>
                    <a:pt x="262" y="1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9" y="1"/>
                  </a:lnTo>
                  <a:lnTo>
                    <a:pt x="335" y="1"/>
                  </a:lnTo>
                  <a:lnTo>
                    <a:pt x="342" y="3"/>
                  </a:lnTo>
                  <a:lnTo>
                    <a:pt x="348" y="3"/>
                  </a:lnTo>
                  <a:lnTo>
                    <a:pt x="352" y="3"/>
                  </a:lnTo>
                  <a:lnTo>
                    <a:pt x="357" y="3"/>
                  </a:lnTo>
                  <a:lnTo>
                    <a:pt x="363" y="5"/>
                  </a:lnTo>
                  <a:lnTo>
                    <a:pt x="373" y="7"/>
                  </a:lnTo>
                  <a:lnTo>
                    <a:pt x="380" y="9"/>
                  </a:lnTo>
                  <a:lnTo>
                    <a:pt x="386" y="11"/>
                  </a:lnTo>
                  <a:lnTo>
                    <a:pt x="390" y="13"/>
                  </a:lnTo>
                  <a:lnTo>
                    <a:pt x="394" y="13"/>
                  </a:lnTo>
                  <a:lnTo>
                    <a:pt x="396" y="15"/>
                  </a:lnTo>
                  <a:lnTo>
                    <a:pt x="397" y="15"/>
                  </a:lnTo>
                  <a:lnTo>
                    <a:pt x="401" y="15"/>
                  </a:lnTo>
                  <a:lnTo>
                    <a:pt x="407" y="19"/>
                  </a:lnTo>
                  <a:lnTo>
                    <a:pt x="413" y="20"/>
                  </a:lnTo>
                  <a:lnTo>
                    <a:pt x="420" y="24"/>
                  </a:lnTo>
                  <a:lnTo>
                    <a:pt x="428" y="26"/>
                  </a:lnTo>
                  <a:lnTo>
                    <a:pt x="437" y="30"/>
                  </a:lnTo>
                  <a:lnTo>
                    <a:pt x="445" y="34"/>
                  </a:lnTo>
                  <a:lnTo>
                    <a:pt x="454" y="38"/>
                  </a:lnTo>
                  <a:lnTo>
                    <a:pt x="464" y="41"/>
                  </a:lnTo>
                  <a:lnTo>
                    <a:pt x="473" y="45"/>
                  </a:lnTo>
                  <a:lnTo>
                    <a:pt x="481" y="49"/>
                  </a:lnTo>
                  <a:lnTo>
                    <a:pt x="487" y="55"/>
                  </a:lnTo>
                  <a:lnTo>
                    <a:pt x="494" y="58"/>
                  </a:lnTo>
                  <a:lnTo>
                    <a:pt x="50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825750" y="2620963"/>
              <a:ext cx="107950" cy="136525"/>
            </a:xfrm>
            <a:custGeom>
              <a:avLst/>
              <a:gdLst>
                <a:gd name="T0" fmla="*/ 0 w 135"/>
                <a:gd name="T1" fmla="*/ 2147483647 h 171"/>
                <a:gd name="T2" fmla="*/ 2147483647 w 135"/>
                <a:gd name="T3" fmla="*/ 2147483647 h 171"/>
                <a:gd name="T4" fmla="*/ 2147483647 w 135"/>
                <a:gd name="T5" fmla="*/ 2147483647 h 171"/>
                <a:gd name="T6" fmla="*/ 2147483647 w 135"/>
                <a:gd name="T7" fmla="*/ 2147483647 h 171"/>
                <a:gd name="T8" fmla="*/ 2147483647 w 135"/>
                <a:gd name="T9" fmla="*/ 2147483647 h 171"/>
                <a:gd name="T10" fmla="*/ 2147483647 w 135"/>
                <a:gd name="T11" fmla="*/ 2147483647 h 171"/>
                <a:gd name="T12" fmla="*/ 2147483647 w 135"/>
                <a:gd name="T13" fmla="*/ 2147483647 h 171"/>
                <a:gd name="T14" fmla="*/ 2147483647 w 135"/>
                <a:gd name="T15" fmla="*/ 2147483647 h 171"/>
                <a:gd name="T16" fmla="*/ 2147483647 w 135"/>
                <a:gd name="T17" fmla="*/ 2147483647 h 171"/>
                <a:gd name="T18" fmla="*/ 2147483647 w 135"/>
                <a:gd name="T19" fmla="*/ 2147483647 h 171"/>
                <a:gd name="T20" fmla="*/ 2147483647 w 135"/>
                <a:gd name="T21" fmla="*/ 2147483647 h 171"/>
                <a:gd name="T22" fmla="*/ 2147483647 w 135"/>
                <a:gd name="T23" fmla="*/ 2147483647 h 171"/>
                <a:gd name="T24" fmla="*/ 2147483647 w 135"/>
                <a:gd name="T25" fmla="*/ 2147483647 h 171"/>
                <a:gd name="T26" fmla="*/ 2147483647 w 135"/>
                <a:gd name="T27" fmla="*/ 2147483647 h 171"/>
                <a:gd name="T28" fmla="*/ 2147483647 w 135"/>
                <a:gd name="T29" fmla="*/ 2147483647 h 171"/>
                <a:gd name="T30" fmla="*/ 2147483647 w 135"/>
                <a:gd name="T31" fmla="*/ 2147483647 h 171"/>
                <a:gd name="T32" fmla="*/ 2147483647 w 135"/>
                <a:gd name="T33" fmla="*/ 2147483647 h 171"/>
                <a:gd name="T34" fmla="*/ 2147483647 w 135"/>
                <a:gd name="T35" fmla="*/ 2147483647 h 171"/>
                <a:gd name="T36" fmla="*/ 2147483647 w 135"/>
                <a:gd name="T37" fmla="*/ 0 h 171"/>
                <a:gd name="T38" fmla="*/ 2147483647 w 135"/>
                <a:gd name="T39" fmla="*/ 0 h 171"/>
                <a:gd name="T40" fmla="*/ 2147483647 w 135"/>
                <a:gd name="T41" fmla="*/ 0 h 171"/>
                <a:gd name="T42" fmla="*/ 2147483647 w 135"/>
                <a:gd name="T43" fmla="*/ 0 h 171"/>
                <a:gd name="T44" fmla="*/ 2147483647 w 135"/>
                <a:gd name="T45" fmla="*/ 2147483647 h 171"/>
                <a:gd name="T46" fmla="*/ 2147483647 w 135"/>
                <a:gd name="T47" fmla="*/ 0 h 171"/>
                <a:gd name="T48" fmla="*/ 2147483647 w 135"/>
                <a:gd name="T49" fmla="*/ 2147483647 h 171"/>
                <a:gd name="T50" fmla="*/ 2147483647 w 135"/>
                <a:gd name="T51" fmla="*/ 2147483647 h 171"/>
                <a:gd name="T52" fmla="*/ 2147483647 w 135"/>
                <a:gd name="T53" fmla="*/ 2147483647 h 171"/>
                <a:gd name="T54" fmla="*/ 2147483647 w 135"/>
                <a:gd name="T55" fmla="*/ 2147483647 h 171"/>
                <a:gd name="T56" fmla="*/ 2147483647 w 135"/>
                <a:gd name="T57" fmla="*/ 2147483647 h 171"/>
                <a:gd name="T58" fmla="*/ 2147483647 w 135"/>
                <a:gd name="T59" fmla="*/ 2147483647 h 171"/>
                <a:gd name="T60" fmla="*/ 2147483647 w 135"/>
                <a:gd name="T61" fmla="*/ 2147483647 h 171"/>
                <a:gd name="T62" fmla="*/ 2147483647 w 135"/>
                <a:gd name="T63" fmla="*/ 2147483647 h 171"/>
                <a:gd name="T64" fmla="*/ 2147483647 w 135"/>
                <a:gd name="T65" fmla="*/ 2147483647 h 171"/>
                <a:gd name="T66" fmla="*/ 0 w 135"/>
                <a:gd name="T67" fmla="*/ 2147483647 h 171"/>
                <a:gd name="T68" fmla="*/ 0 w 135"/>
                <a:gd name="T69" fmla="*/ 214748364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171"/>
                <a:gd name="T107" fmla="*/ 135 w 135"/>
                <a:gd name="T108" fmla="*/ 171 h 1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171">
                  <a:moveTo>
                    <a:pt x="0" y="158"/>
                  </a:moveTo>
                  <a:lnTo>
                    <a:pt x="68" y="46"/>
                  </a:lnTo>
                  <a:lnTo>
                    <a:pt x="55" y="42"/>
                  </a:lnTo>
                  <a:lnTo>
                    <a:pt x="61" y="38"/>
                  </a:lnTo>
                  <a:lnTo>
                    <a:pt x="66" y="38"/>
                  </a:lnTo>
                  <a:lnTo>
                    <a:pt x="72" y="36"/>
                  </a:lnTo>
                  <a:lnTo>
                    <a:pt x="80" y="35"/>
                  </a:lnTo>
                  <a:lnTo>
                    <a:pt x="51" y="29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66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3" y="19"/>
                  </a:lnTo>
                  <a:lnTo>
                    <a:pt x="55" y="12"/>
                  </a:lnTo>
                  <a:lnTo>
                    <a:pt x="59" y="8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8" y="4"/>
                  </a:lnTo>
                  <a:lnTo>
                    <a:pt x="116" y="0"/>
                  </a:lnTo>
                  <a:lnTo>
                    <a:pt x="123" y="2"/>
                  </a:lnTo>
                  <a:lnTo>
                    <a:pt x="129" y="4"/>
                  </a:lnTo>
                  <a:lnTo>
                    <a:pt x="135" y="10"/>
                  </a:lnTo>
                  <a:lnTo>
                    <a:pt x="123" y="16"/>
                  </a:lnTo>
                  <a:lnTo>
                    <a:pt x="120" y="52"/>
                  </a:lnTo>
                  <a:lnTo>
                    <a:pt x="114" y="50"/>
                  </a:lnTo>
                  <a:lnTo>
                    <a:pt x="112" y="69"/>
                  </a:lnTo>
                  <a:lnTo>
                    <a:pt x="101" y="67"/>
                  </a:lnTo>
                  <a:lnTo>
                    <a:pt x="66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2601913" y="2728913"/>
              <a:ext cx="50800" cy="36513"/>
            </a:xfrm>
            <a:custGeom>
              <a:avLst/>
              <a:gdLst>
                <a:gd name="T0" fmla="*/ 2147483647 w 65"/>
                <a:gd name="T1" fmla="*/ 0 h 48"/>
                <a:gd name="T2" fmla="*/ 2147483647 w 65"/>
                <a:gd name="T3" fmla="*/ 2147483647 h 48"/>
                <a:gd name="T4" fmla="*/ 0 w 65"/>
                <a:gd name="T5" fmla="*/ 2147483647 h 48"/>
                <a:gd name="T6" fmla="*/ 2147483647 w 65"/>
                <a:gd name="T7" fmla="*/ 2147483647 h 48"/>
                <a:gd name="T8" fmla="*/ 2147483647 w 65"/>
                <a:gd name="T9" fmla="*/ 2147483647 h 48"/>
                <a:gd name="T10" fmla="*/ 2147483647 w 65"/>
                <a:gd name="T11" fmla="*/ 2147483647 h 48"/>
                <a:gd name="T12" fmla="*/ 2147483647 w 65"/>
                <a:gd name="T13" fmla="*/ 0 h 48"/>
                <a:gd name="T14" fmla="*/ 2147483647 w 65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8"/>
                <a:gd name="T26" fmla="*/ 65 w 65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8">
                  <a:moveTo>
                    <a:pt x="65" y="0"/>
                  </a:moveTo>
                  <a:lnTo>
                    <a:pt x="23" y="48"/>
                  </a:lnTo>
                  <a:lnTo>
                    <a:pt x="0" y="46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3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2565400" y="2720975"/>
              <a:ext cx="60325" cy="79375"/>
            </a:xfrm>
            <a:custGeom>
              <a:avLst/>
              <a:gdLst>
                <a:gd name="T0" fmla="*/ 2147483647 w 76"/>
                <a:gd name="T1" fmla="*/ 0 h 101"/>
                <a:gd name="T2" fmla="*/ 2147483647 w 76"/>
                <a:gd name="T3" fmla="*/ 2147483647 h 101"/>
                <a:gd name="T4" fmla="*/ 2147483647 w 76"/>
                <a:gd name="T5" fmla="*/ 2147483647 h 101"/>
                <a:gd name="T6" fmla="*/ 0 w 76"/>
                <a:gd name="T7" fmla="*/ 2147483647 h 101"/>
                <a:gd name="T8" fmla="*/ 2147483647 w 76"/>
                <a:gd name="T9" fmla="*/ 2147483647 h 101"/>
                <a:gd name="T10" fmla="*/ 2147483647 w 76"/>
                <a:gd name="T11" fmla="*/ 2147483647 h 101"/>
                <a:gd name="T12" fmla="*/ 2147483647 w 76"/>
                <a:gd name="T13" fmla="*/ 2147483647 h 101"/>
                <a:gd name="T14" fmla="*/ 2147483647 w 76"/>
                <a:gd name="T15" fmla="*/ 2147483647 h 101"/>
                <a:gd name="T16" fmla="*/ 2147483647 w 76"/>
                <a:gd name="T17" fmla="*/ 0 h 101"/>
                <a:gd name="T18" fmla="*/ 2147483647 w 76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1"/>
                <a:gd name="T32" fmla="*/ 76 w 76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1">
                  <a:moveTo>
                    <a:pt x="53" y="0"/>
                  </a:moveTo>
                  <a:lnTo>
                    <a:pt x="76" y="6"/>
                  </a:lnTo>
                  <a:lnTo>
                    <a:pt x="49" y="101"/>
                  </a:lnTo>
                  <a:lnTo>
                    <a:pt x="0" y="63"/>
                  </a:lnTo>
                  <a:lnTo>
                    <a:pt x="30" y="72"/>
                  </a:lnTo>
                  <a:lnTo>
                    <a:pt x="45" y="78"/>
                  </a:lnTo>
                  <a:lnTo>
                    <a:pt x="63" y="13"/>
                  </a:lnTo>
                  <a:lnTo>
                    <a:pt x="40" y="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2460625" y="2657475"/>
              <a:ext cx="168275" cy="190500"/>
            </a:xfrm>
            <a:custGeom>
              <a:avLst/>
              <a:gdLst>
                <a:gd name="T0" fmla="*/ 2147483647 w 211"/>
                <a:gd name="T1" fmla="*/ 2147483647 h 240"/>
                <a:gd name="T2" fmla="*/ 2147483647 w 211"/>
                <a:gd name="T3" fmla="*/ 0 h 240"/>
                <a:gd name="T4" fmla="*/ 2147483647 w 211"/>
                <a:gd name="T5" fmla="*/ 0 h 240"/>
                <a:gd name="T6" fmla="*/ 2147483647 w 211"/>
                <a:gd name="T7" fmla="*/ 2147483647 h 240"/>
                <a:gd name="T8" fmla="*/ 2147483647 w 211"/>
                <a:gd name="T9" fmla="*/ 2147483647 h 240"/>
                <a:gd name="T10" fmla="*/ 2147483647 w 211"/>
                <a:gd name="T11" fmla="*/ 2147483647 h 240"/>
                <a:gd name="T12" fmla="*/ 2147483647 w 211"/>
                <a:gd name="T13" fmla="*/ 2147483647 h 240"/>
                <a:gd name="T14" fmla="*/ 2147483647 w 211"/>
                <a:gd name="T15" fmla="*/ 2147483647 h 240"/>
                <a:gd name="T16" fmla="*/ 2147483647 w 211"/>
                <a:gd name="T17" fmla="*/ 2147483647 h 240"/>
                <a:gd name="T18" fmla="*/ 2147483647 w 211"/>
                <a:gd name="T19" fmla="*/ 2147483647 h 240"/>
                <a:gd name="T20" fmla="*/ 2147483647 w 211"/>
                <a:gd name="T21" fmla="*/ 2147483647 h 240"/>
                <a:gd name="T22" fmla="*/ 2147483647 w 211"/>
                <a:gd name="T23" fmla="*/ 2147483647 h 240"/>
                <a:gd name="T24" fmla="*/ 2147483647 w 211"/>
                <a:gd name="T25" fmla="*/ 2147483647 h 240"/>
                <a:gd name="T26" fmla="*/ 2147483647 w 211"/>
                <a:gd name="T27" fmla="*/ 2147483647 h 240"/>
                <a:gd name="T28" fmla="*/ 2147483647 w 211"/>
                <a:gd name="T29" fmla="*/ 2147483647 h 240"/>
                <a:gd name="T30" fmla="*/ 2147483647 w 211"/>
                <a:gd name="T31" fmla="*/ 2147483647 h 240"/>
                <a:gd name="T32" fmla="*/ 2147483647 w 211"/>
                <a:gd name="T33" fmla="*/ 2147483647 h 240"/>
                <a:gd name="T34" fmla="*/ 2147483647 w 211"/>
                <a:gd name="T35" fmla="*/ 2147483647 h 240"/>
                <a:gd name="T36" fmla="*/ 2147483647 w 211"/>
                <a:gd name="T37" fmla="*/ 2147483647 h 240"/>
                <a:gd name="T38" fmla="*/ 2147483647 w 211"/>
                <a:gd name="T39" fmla="*/ 2147483647 h 240"/>
                <a:gd name="T40" fmla="*/ 2147483647 w 211"/>
                <a:gd name="T41" fmla="*/ 2147483647 h 240"/>
                <a:gd name="T42" fmla="*/ 2147483647 w 211"/>
                <a:gd name="T43" fmla="*/ 2147483647 h 240"/>
                <a:gd name="T44" fmla="*/ 2147483647 w 211"/>
                <a:gd name="T45" fmla="*/ 2147483647 h 240"/>
                <a:gd name="T46" fmla="*/ 2147483647 w 211"/>
                <a:gd name="T47" fmla="*/ 2147483647 h 240"/>
                <a:gd name="T48" fmla="*/ 2147483647 w 211"/>
                <a:gd name="T49" fmla="*/ 2147483647 h 240"/>
                <a:gd name="T50" fmla="*/ 2147483647 w 211"/>
                <a:gd name="T51" fmla="*/ 2147483647 h 240"/>
                <a:gd name="T52" fmla="*/ 2147483647 w 211"/>
                <a:gd name="T53" fmla="*/ 2147483647 h 240"/>
                <a:gd name="T54" fmla="*/ 2147483647 w 211"/>
                <a:gd name="T55" fmla="*/ 2147483647 h 240"/>
                <a:gd name="T56" fmla="*/ 2147483647 w 211"/>
                <a:gd name="T57" fmla="*/ 2147483647 h 240"/>
                <a:gd name="T58" fmla="*/ 0 w 211"/>
                <a:gd name="T59" fmla="*/ 2147483647 h 240"/>
                <a:gd name="T60" fmla="*/ 2147483647 w 211"/>
                <a:gd name="T61" fmla="*/ 2147483647 h 240"/>
                <a:gd name="T62" fmla="*/ 2147483647 w 211"/>
                <a:gd name="T63" fmla="*/ 2147483647 h 240"/>
                <a:gd name="T64" fmla="*/ 2147483647 w 211"/>
                <a:gd name="T65" fmla="*/ 2147483647 h 240"/>
                <a:gd name="T66" fmla="*/ 2147483647 w 211"/>
                <a:gd name="T67" fmla="*/ 2147483647 h 240"/>
                <a:gd name="T68" fmla="*/ 2147483647 w 211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240"/>
                <a:gd name="T107" fmla="*/ 211 w 211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240">
                  <a:moveTo>
                    <a:pt x="190" y="6"/>
                  </a:moveTo>
                  <a:lnTo>
                    <a:pt x="68" y="0"/>
                  </a:lnTo>
                  <a:lnTo>
                    <a:pt x="66" y="4"/>
                  </a:lnTo>
                  <a:lnTo>
                    <a:pt x="62" y="9"/>
                  </a:lnTo>
                  <a:lnTo>
                    <a:pt x="59" y="15"/>
                  </a:lnTo>
                  <a:lnTo>
                    <a:pt x="57" y="19"/>
                  </a:lnTo>
                  <a:lnTo>
                    <a:pt x="55" y="23"/>
                  </a:lnTo>
                  <a:lnTo>
                    <a:pt x="53" y="28"/>
                  </a:lnTo>
                  <a:lnTo>
                    <a:pt x="51" y="34"/>
                  </a:lnTo>
                  <a:lnTo>
                    <a:pt x="47" y="38"/>
                  </a:lnTo>
                  <a:lnTo>
                    <a:pt x="45" y="44"/>
                  </a:lnTo>
                  <a:lnTo>
                    <a:pt x="41" y="51"/>
                  </a:lnTo>
                  <a:lnTo>
                    <a:pt x="40" y="57"/>
                  </a:lnTo>
                  <a:lnTo>
                    <a:pt x="38" y="63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28" y="86"/>
                  </a:lnTo>
                  <a:lnTo>
                    <a:pt x="26" y="93"/>
                  </a:lnTo>
                  <a:lnTo>
                    <a:pt x="22" y="101"/>
                  </a:lnTo>
                  <a:lnTo>
                    <a:pt x="21" y="108"/>
                  </a:lnTo>
                  <a:lnTo>
                    <a:pt x="19" y="118"/>
                  </a:lnTo>
                  <a:lnTo>
                    <a:pt x="15" y="125"/>
                  </a:lnTo>
                  <a:lnTo>
                    <a:pt x="13" y="133"/>
                  </a:lnTo>
                  <a:lnTo>
                    <a:pt x="9" y="143"/>
                  </a:lnTo>
                  <a:lnTo>
                    <a:pt x="7" y="150"/>
                  </a:lnTo>
                  <a:lnTo>
                    <a:pt x="3" y="160"/>
                  </a:lnTo>
                  <a:lnTo>
                    <a:pt x="2" y="169"/>
                  </a:lnTo>
                  <a:lnTo>
                    <a:pt x="2" y="179"/>
                  </a:lnTo>
                  <a:lnTo>
                    <a:pt x="0" y="188"/>
                  </a:lnTo>
                  <a:lnTo>
                    <a:pt x="98" y="238"/>
                  </a:lnTo>
                  <a:lnTo>
                    <a:pt x="133" y="240"/>
                  </a:lnTo>
                  <a:lnTo>
                    <a:pt x="211" y="21"/>
                  </a:lnTo>
                  <a:lnTo>
                    <a:pt x="19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2854325" y="2670175"/>
              <a:ext cx="50800" cy="60325"/>
            </a:xfrm>
            <a:custGeom>
              <a:avLst/>
              <a:gdLst>
                <a:gd name="T0" fmla="*/ 2147483647 w 63"/>
                <a:gd name="T1" fmla="*/ 2147483647 h 76"/>
                <a:gd name="T2" fmla="*/ 2147483647 w 63"/>
                <a:gd name="T3" fmla="*/ 2147483647 h 76"/>
                <a:gd name="T4" fmla="*/ 0 w 63"/>
                <a:gd name="T5" fmla="*/ 2147483647 h 76"/>
                <a:gd name="T6" fmla="*/ 2147483647 w 63"/>
                <a:gd name="T7" fmla="*/ 0 h 76"/>
                <a:gd name="T8" fmla="*/ 2147483647 w 63"/>
                <a:gd name="T9" fmla="*/ 2147483647 h 76"/>
                <a:gd name="T10" fmla="*/ 2147483647 w 63"/>
                <a:gd name="T11" fmla="*/ 2147483647 h 76"/>
                <a:gd name="T12" fmla="*/ 2147483647 w 63"/>
                <a:gd name="T13" fmla="*/ 214748364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6"/>
                <a:gd name="T23" fmla="*/ 63 w 63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6">
                  <a:moveTo>
                    <a:pt x="63" y="19"/>
                  </a:moveTo>
                  <a:lnTo>
                    <a:pt x="27" y="76"/>
                  </a:lnTo>
                  <a:lnTo>
                    <a:pt x="0" y="65"/>
                  </a:lnTo>
                  <a:lnTo>
                    <a:pt x="21" y="0"/>
                  </a:lnTo>
                  <a:lnTo>
                    <a:pt x="47" y="17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2836863" y="2684463"/>
              <a:ext cx="52387" cy="103188"/>
            </a:xfrm>
            <a:custGeom>
              <a:avLst/>
              <a:gdLst>
                <a:gd name="T0" fmla="*/ 2147483647 w 67"/>
                <a:gd name="T1" fmla="*/ 2147483647 h 129"/>
                <a:gd name="T2" fmla="*/ 2147483647 w 67"/>
                <a:gd name="T3" fmla="*/ 2147483647 h 129"/>
                <a:gd name="T4" fmla="*/ 2147483647 w 67"/>
                <a:gd name="T5" fmla="*/ 2147483647 h 129"/>
                <a:gd name="T6" fmla="*/ 2147483647 w 67"/>
                <a:gd name="T7" fmla="*/ 2147483647 h 129"/>
                <a:gd name="T8" fmla="*/ 0 w 67"/>
                <a:gd name="T9" fmla="*/ 2147483647 h 129"/>
                <a:gd name="T10" fmla="*/ 2147483647 w 67"/>
                <a:gd name="T11" fmla="*/ 2147483647 h 129"/>
                <a:gd name="T12" fmla="*/ 2147483647 w 67"/>
                <a:gd name="T13" fmla="*/ 2147483647 h 129"/>
                <a:gd name="T14" fmla="*/ 2147483647 w 67"/>
                <a:gd name="T15" fmla="*/ 2147483647 h 129"/>
                <a:gd name="T16" fmla="*/ 2147483647 w 67"/>
                <a:gd name="T17" fmla="*/ 0 h 129"/>
                <a:gd name="T18" fmla="*/ 2147483647 w 67"/>
                <a:gd name="T19" fmla="*/ 2147483647 h 129"/>
                <a:gd name="T20" fmla="*/ 2147483647 w 67"/>
                <a:gd name="T21" fmla="*/ 214748364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129"/>
                <a:gd name="T35" fmla="*/ 67 w 67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129">
                  <a:moveTo>
                    <a:pt x="67" y="6"/>
                  </a:moveTo>
                  <a:lnTo>
                    <a:pt x="67" y="21"/>
                  </a:lnTo>
                  <a:lnTo>
                    <a:pt x="55" y="27"/>
                  </a:lnTo>
                  <a:lnTo>
                    <a:pt x="50" y="59"/>
                  </a:lnTo>
                  <a:lnTo>
                    <a:pt x="0" y="129"/>
                  </a:lnTo>
                  <a:lnTo>
                    <a:pt x="21" y="50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65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2843213" y="2838450"/>
              <a:ext cx="176212" cy="176213"/>
            </a:xfrm>
            <a:custGeom>
              <a:avLst/>
              <a:gdLst>
                <a:gd name="T0" fmla="*/ 2147483647 w 222"/>
                <a:gd name="T1" fmla="*/ 0 h 223"/>
                <a:gd name="T2" fmla="*/ 2147483647 w 222"/>
                <a:gd name="T3" fmla="*/ 2147483647 h 223"/>
                <a:gd name="T4" fmla="*/ 2147483647 w 222"/>
                <a:gd name="T5" fmla="*/ 2147483647 h 223"/>
                <a:gd name="T6" fmla="*/ 2147483647 w 222"/>
                <a:gd name="T7" fmla="*/ 2147483647 h 223"/>
                <a:gd name="T8" fmla="*/ 2147483647 w 222"/>
                <a:gd name="T9" fmla="*/ 2147483647 h 223"/>
                <a:gd name="T10" fmla="*/ 2147483647 w 222"/>
                <a:gd name="T11" fmla="*/ 2147483647 h 223"/>
                <a:gd name="T12" fmla="*/ 2147483647 w 222"/>
                <a:gd name="T13" fmla="*/ 2147483647 h 223"/>
                <a:gd name="T14" fmla="*/ 2147483647 w 222"/>
                <a:gd name="T15" fmla="*/ 2147483647 h 223"/>
                <a:gd name="T16" fmla="*/ 2147483647 w 222"/>
                <a:gd name="T17" fmla="*/ 2147483647 h 223"/>
                <a:gd name="T18" fmla="*/ 2147483647 w 222"/>
                <a:gd name="T19" fmla="*/ 2147483647 h 223"/>
                <a:gd name="T20" fmla="*/ 2147483647 w 222"/>
                <a:gd name="T21" fmla="*/ 2147483647 h 223"/>
                <a:gd name="T22" fmla="*/ 2147483647 w 222"/>
                <a:gd name="T23" fmla="*/ 2147483647 h 223"/>
                <a:gd name="T24" fmla="*/ 2147483647 w 222"/>
                <a:gd name="T25" fmla="*/ 2147483647 h 223"/>
                <a:gd name="T26" fmla="*/ 2147483647 w 222"/>
                <a:gd name="T27" fmla="*/ 2147483647 h 223"/>
                <a:gd name="T28" fmla="*/ 2147483647 w 222"/>
                <a:gd name="T29" fmla="*/ 2147483647 h 223"/>
                <a:gd name="T30" fmla="*/ 2147483647 w 222"/>
                <a:gd name="T31" fmla="*/ 2147483647 h 223"/>
                <a:gd name="T32" fmla="*/ 2147483647 w 222"/>
                <a:gd name="T33" fmla="*/ 2147483647 h 223"/>
                <a:gd name="T34" fmla="*/ 2147483647 w 222"/>
                <a:gd name="T35" fmla="*/ 2147483647 h 223"/>
                <a:gd name="T36" fmla="*/ 2147483647 w 222"/>
                <a:gd name="T37" fmla="*/ 2147483647 h 223"/>
                <a:gd name="T38" fmla="*/ 2147483647 w 222"/>
                <a:gd name="T39" fmla="*/ 2147483647 h 223"/>
                <a:gd name="T40" fmla="*/ 2147483647 w 222"/>
                <a:gd name="T41" fmla="*/ 2147483647 h 223"/>
                <a:gd name="T42" fmla="*/ 2147483647 w 222"/>
                <a:gd name="T43" fmla="*/ 2147483647 h 223"/>
                <a:gd name="T44" fmla="*/ 2147483647 w 222"/>
                <a:gd name="T45" fmla="*/ 2147483647 h 223"/>
                <a:gd name="T46" fmla="*/ 2147483647 w 222"/>
                <a:gd name="T47" fmla="*/ 2147483647 h 223"/>
                <a:gd name="T48" fmla="*/ 2147483647 w 222"/>
                <a:gd name="T49" fmla="*/ 2147483647 h 223"/>
                <a:gd name="T50" fmla="*/ 2147483647 w 222"/>
                <a:gd name="T51" fmla="*/ 2147483647 h 223"/>
                <a:gd name="T52" fmla="*/ 2147483647 w 222"/>
                <a:gd name="T53" fmla="*/ 2147483647 h 223"/>
                <a:gd name="T54" fmla="*/ 2147483647 w 222"/>
                <a:gd name="T55" fmla="*/ 2147483647 h 223"/>
                <a:gd name="T56" fmla="*/ 2147483647 w 222"/>
                <a:gd name="T57" fmla="*/ 2147483647 h 223"/>
                <a:gd name="T58" fmla="*/ 2147483647 w 222"/>
                <a:gd name="T59" fmla="*/ 2147483647 h 223"/>
                <a:gd name="T60" fmla="*/ 2147483647 w 222"/>
                <a:gd name="T61" fmla="*/ 2147483647 h 223"/>
                <a:gd name="T62" fmla="*/ 2147483647 w 222"/>
                <a:gd name="T63" fmla="*/ 2147483647 h 223"/>
                <a:gd name="T64" fmla="*/ 2147483647 w 222"/>
                <a:gd name="T65" fmla="*/ 2147483647 h 223"/>
                <a:gd name="T66" fmla="*/ 2147483647 w 222"/>
                <a:gd name="T67" fmla="*/ 2147483647 h 223"/>
                <a:gd name="T68" fmla="*/ 2147483647 w 222"/>
                <a:gd name="T69" fmla="*/ 2147483647 h 223"/>
                <a:gd name="T70" fmla="*/ 2147483647 w 222"/>
                <a:gd name="T71" fmla="*/ 2147483647 h 223"/>
                <a:gd name="T72" fmla="*/ 2147483647 w 222"/>
                <a:gd name="T73" fmla="*/ 2147483647 h 223"/>
                <a:gd name="T74" fmla="*/ 2147483647 w 222"/>
                <a:gd name="T75" fmla="*/ 2147483647 h 223"/>
                <a:gd name="T76" fmla="*/ 2147483647 w 222"/>
                <a:gd name="T77" fmla="*/ 2147483647 h 223"/>
                <a:gd name="T78" fmla="*/ 2147483647 w 222"/>
                <a:gd name="T79" fmla="*/ 2147483647 h 223"/>
                <a:gd name="T80" fmla="*/ 2147483647 w 222"/>
                <a:gd name="T81" fmla="*/ 2147483647 h 223"/>
                <a:gd name="T82" fmla="*/ 2147483647 w 222"/>
                <a:gd name="T83" fmla="*/ 2147483647 h 223"/>
                <a:gd name="T84" fmla="*/ 2147483647 w 222"/>
                <a:gd name="T85" fmla="*/ 2147483647 h 223"/>
                <a:gd name="T86" fmla="*/ 2147483647 w 222"/>
                <a:gd name="T87" fmla="*/ 0 h 2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223"/>
                <a:gd name="T134" fmla="*/ 222 w 222"/>
                <a:gd name="T135" fmla="*/ 223 h 2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223">
                  <a:moveTo>
                    <a:pt x="13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0" y="8"/>
                  </a:lnTo>
                  <a:lnTo>
                    <a:pt x="38" y="12"/>
                  </a:lnTo>
                  <a:lnTo>
                    <a:pt x="49" y="17"/>
                  </a:lnTo>
                  <a:lnTo>
                    <a:pt x="53" y="21"/>
                  </a:lnTo>
                  <a:lnTo>
                    <a:pt x="59" y="23"/>
                  </a:lnTo>
                  <a:lnTo>
                    <a:pt x="66" y="27"/>
                  </a:lnTo>
                  <a:lnTo>
                    <a:pt x="72" y="31"/>
                  </a:lnTo>
                  <a:lnTo>
                    <a:pt x="78" y="34"/>
                  </a:lnTo>
                  <a:lnTo>
                    <a:pt x="83" y="38"/>
                  </a:lnTo>
                  <a:lnTo>
                    <a:pt x="89" y="40"/>
                  </a:lnTo>
                  <a:lnTo>
                    <a:pt x="97" y="46"/>
                  </a:lnTo>
                  <a:lnTo>
                    <a:pt x="102" y="50"/>
                  </a:lnTo>
                  <a:lnTo>
                    <a:pt x="108" y="53"/>
                  </a:lnTo>
                  <a:lnTo>
                    <a:pt x="114" y="57"/>
                  </a:lnTo>
                  <a:lnTo>
                    <a:pt x="121" y="61"/>
                  </a:lnTo>
                  <a:lnTo>
                    <a:pt x="125" y="65"/>
                  </a:lnTo>
                  <a:lnTo>
                    <a:pt x="131" y="71"/>
                  </a:lnTo>
                  <a:lnTo>
                    <a:pt x="137" y="74"/>
                  </a:lnTo>
                  <a:lnTo>
                    <a:pt x="142" y="78"/>
                  </a:lnTo>
                  <a:lnTo>
                    <a:pt x="146" y="82"/>
                  </a:lnTo>
                  <a:lnTo>
                    <a:pt x="150" y="88"/>
                  </a:lnTo>
                  <a:lnTo>
                    <a:pt x="156" y="91"/>
                  </a:lnTo>
                  <a:lnTo>
                    <a:pt x="159" y="97"/>
                  </a:lnTo>
                  <a:lnTo>
                    <a:pt x="165" y="105"/>
                  </a:lnTo>
                  <a:lnTo>
                    <a:pt x="171" y="112"/>
                  </a:lnTo>
                  <a:lnTo>
                    <a:pt x="177" y="120"/>
                  </a:lnTo>
                  <a:lnTo>
                    <a:pt x="182" y="128"/>
                  </a:lnTo>
                  <a:lnTo>
                    <a:pt x="184" y="135"/>
                  </a:lnTo>
                  <a:lnTo>
                    <a:pt x="188" y="141"/>
                  </a:lnTo>
                  <a:lnTo>
                    <a:pt x="192" y="148"/>
                  </a:lnTo>
                  <a:lnTo>
                    <a:pt x="196" y="156"/>
                  </a:lnTo>
                  <a:lnTo>
                    <a:pt x="197" y="162"/>
                  </a:lnTo>
                  <a:lnTo>
                    <a:pt x="201" y="169"/>
                  </a:lnTo>
                  <a:lnTo>
                    <a:pt x="203" y="177"/>
                  </a:lnTo>
                  <a:lnTo>
                    <a:pt x="205" y="185"/>
                  </a:lnTo>
                  <a:lnTo>
                    <a:pt x="209" y="194"/>
                  </a:lnTo>
                  <a:lnTo>
                    <a:pt x="213" y="202"/>
                  </a:lnTo>
                  <a:lnTo>
                    <a:pt x="215" y="207"/>
                  </a:lnTo>
                  <a:lnTo>
                    <a:pt x="216" y="213"/>
                  </a:lnTo>
                  <a:lnTo>
                    <a:pt x="220" y="217"/>
                  </a:lnTo>
                  <a:lnTo>
                    <a:pt x="222" y="223"/>
                  </a:lnTo>
                  <a:lnTo>
                    <a:pt x="207" y="196"/>
                  </a:lnTo>
                  <a:lnTo>
                    <a:pt x="203" y="192"/>
                  </a:lnTo>
                  <a:lnTo>
                    <a:pt x="201" y="187"/>
                  </a:lnTo>
                  <a:lnTo>
                    <a:pt x="199" y="181"/>
                  </a:lnTo>
                  <a:lnTo>
                    <a:pt x="196" y="175"/>
                  </a:lnTo>
                  <a:lnTo>
                    <a:pt x="192" y="167"/>
                  </a:lnTo>
                  <a:lnTo>
                    <a:pt x="188" y="162"/>
                  </a:lnTo>
                  <a:lnTo>
                    <a:pt x="184" y="156"/>
                  </a:lnTo>
                  <a:lnTo>
                    <a:pt x="182" y="148"/>
                  </a:lnTo>
                  <a:lnTo>
                    <a:pt x="178" y="141"/>
                  </a:lnTo>
                  <a:lnTo>
                    <a:pt x="175" y="135"/>
                  </a:lnTo>
                  <a:lnTo>
                    <a:pt x="169" y="128"/>
                  </a:lnTo>
                  <a:lnTo>
                    <a:pt x="165" y="122"/>
                  </a:lnTo>
                  <a:lnTo>
                    <a:pt x="161" y="116"/>
                  </a:lnTo>
                  <a:lnTo>
                    <a:pt x="156" y="110"/>
                  </a:lnTo>
                  <a:lnTo>
                    <a:pt x="152" y="105"/>
                  </a:lnTo>
                  <a:lnTo>
                    <a:pt x="146" y="99"/>
                  </a:lnTo>
                  <a:lnTo>
                    <a:pt x="140" y="95"/>
                  </a:lnTo>
                  <a:lnTo>
                    <a:pt x="135" y="90"/>
                  </a:lnTo>
                  <a:lnTo>
                    <a:pt x="129" y="84"/>
                  </a:lnTo>
                  <a:lnTo>
                    <a:pt x="123" y="80"/>
                  </a:lnTo>
                  <a:lnTo>
                    <a:pt x="118" y="74"/>
                  </a:lnTo>
                  <a:lnTo>
                    <a:pt x="112" y="71"/>
                  </a:lnTo>
                  <a:lnTo>
                    <a:pt x="106" y="67"/>
                  </a:lnTo>
                  <a:lnTo>
                    <a:pt x="100" y="63"/>
                  </a:lnTo>
                  <a:lnTo>
                    <a:pt x="93" y="59"/>
                  </a:lnTo>
                  <a:lnTo>
                    <a:pt x="87" y="55"/>
                  </a:lnTo>
                  <a:lnTo>
                    <a:pt x="80" y="50"/>
                  </a:lnTo>
                  <a:lnTo>
                    <a:pt x="74" y="48"/>
                  </a:lnTo>
                  <a:lnTo>
                    <a:pt x="68" y="44"/>
                  </a:lnTo>
                  <a:lnTo>
                    <a:pt x="62" y="40"/>
                  </a:lnTo>
                  <a:lnTo>
                    <a:pt x="57" y="38"/>
                  </a:lnTo>
                  <a:lnTo>
                    <a:pt x="51" y="36"/>
                  </a:lnTo>
                  <a:lnTo>
                    <a:pt x="47" y="32"/>
                  </a:lnTo>
                  <a:lnTo>
                    <a:pt x="42" y="29"/>
                  </a:lnTo>
                  <a:lnTo>
                    <a:pt x="36" y="27"/>
                  </a:lnTo>
                  <a:lnTo>
                    <a:pt x="32" y="25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9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3041650" y="3103563"/>
              <a:ext cx="34925" cy="36513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2147483647 w 43"/>
                <a:gd name="T11" fmla="*/ 0 h 45"/>
                <a:gd name="T12" fmla="*/ 2147483647 w 43"/>
                <a:gd name="T13" fmla="*/ 0 h 45"/>
                <a:gd name="T14" fmla="*/ 2147483647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2147483647 h 45"/>
                <a:gd name="T24" fmla="*/ 2147483647 w 43"/>
                <a:gd name="T25" fmla="*/ 2147483647 h 45"/>
                <a:gd name="T26" fmla="*/ 2147483647 w 43"/>
                <a:gd name="T27" fmla="*/ 2147483647 h 45"/>
                <a:gd name="T28" fmla="*/ 2147483647 w 43"/>
                <a:gd name="T29" fmla="*/ 2147483647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2147483647 w 43"/>
                <a:gd name="T35" fmla="*/ 2147483647 h 45"/>
                <a:gd name="T36" fmla="*/ 2147483647 w 43"/>
                <a:gd name="T37" fmla="*/ 2147483647 h 45"/>
                <a:gd name="T38" fmla="*/ 0 w 43"/>
                <a:gd name="T39" fmla="*/ 2147483647 h 45"/>
                <a:gd name="T40" fmla="*/ 2147483647 w 43"/>
                <a:gd name="T41" fmla="*/ 2147483647 h 45"/>
                <a:gd name="T42" fmla="*/ 2147483647 w 43"/>
                <a:gd name="T43" fmla="*/ 2147483647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45"/>
                <a:gd name="T68" fmla="*/ 43 w 43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45">
                  <a:moveTo>
                    <a:pt x="13" y="13"/>
                  </a:moveTo>
                  <a:lnTo>
                    <a:pt x="15" y="11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9" y="34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0" y="26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2533650" y="3094038"/>
              <a:ext cx="36512" cy="41275"/>
            </a:xfrm>
            <a:custGeom>
              <a:avLst/>
              <a:gdLst>
                <a:gd name="T0" fmla="*/ 2147483647 w 46"/>
                <a:gd name="T1" fmla="*/ 2147483647 h 53"/>
                <a:gd name="T2" fmla="*/ 2147483647 w 46"/>
                <a:gd name="T3" fmla="*/ 2147483647 h 53"/>
                <a:gd name="T4" fmla="*/ 2147483647 w 46"/>
                <a:gd name="T5" fmla="*/ 2147483647 h 53"/>
                <a:gd name="T6" fmla="*/ 2147483647 w 46"/>
                <a:gd name="T7" fmla="*/ 2147483647 h 53"/>
                <a:gd name="T8" fmla="*/ 2147483647 w 46"/>
                <a:gd name="T9" fmla="*/ 2147483647 h 53"/>
                <a:gd name="T10" fmla="*/ 2147483647 w 46"/>
                <a:gd name="T11" fmla="*/ 2147483647 h 53"/>
                <a:gd name="T12" fmla="*/ 2147483647 w 46"/>
                <a:gd name="T13" fmla="*/ 2147483647 h 53"/>
                <a:gd name="T14" fmla="*/ 2147483647 w 46"/>
                <a:gd name="T15" fmla="*/ 2147483647 h 53"/>
                <a:gd name="T16" fmla="*/ 2147483647 w 46"/>
                <a:gd name="T17" fmla="*/ 2147483647 h 53"/>
                <a:gd name="T18" fmla="*/ 0 w 46"/>
                <a:gd name="T19" fmla="*/ 2147483647 h 53"/>
                <a:gd name="T20" fmla="*/ 2147483647 w 46"/>
                <a:gd name="T21" fmla="*/ 0 h 53"/>
                <a:gd name="T22" fmla="*/ 2147483647 w 46"/>
                <a:gd name="T23" fmla="*/ 2147483647 h 53"/>
                <a:gd name="T24" fmla="*/ 2147483647 w 46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3"/>
                <a:gd name="T41" fmla="*/ 46 w 46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3">
                  <a:moveTo>
                    <a:pt x="36" y="5"/>
                  </a:moveTo>
                  <a:lnTo>
                    <a:pt x="46" y="53"/>
                  </a:lnTo>
                  <a:lnTo>
                    <a:pt x="44" y="51"/>
                  </a:lnTo>
                  <a:lnTo>
                    <a:pt x="40" y="47"/>
                  </a:lnTo>
                  <a:lnTo>
                    <a:pt x="32" y="41"/>
                  </a:lnTo>
                  <a:lnTo>
                    <a:pt x="25" y="34"/>
                  </a:lnTo>
                  <a:lnTo>
                    <a:pt x="15" y="26"/>
                  </a:lnTo>
                  <a:lnTo>
                    <a:pt x="7" y="19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3089275" y="2759075"/>
              <a:ext cx="39687" cy="22225"/>
            </a:xfrm>
            <a:custGeom>
              <a:avLst/>
              <a:gdLst>
                <a:gd name="T0" fmla="*/ 0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0 h 29"/>
                <a:gd name="T14" fmla="*/ 2147483647 w 49"/>
                <a:gd name="T15" fmla="*/ 0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2147483647 h 29"/>
                <a:gd name="T40" fmla="*/ 2147483647 w 49"/>
                <a:gd name="T41" fmla="*/ 2147483647 h 29"/>
                <a:gd name="T42" fmla="*/ 2147483647 w 49"/>
                <a:gd name="T43" fmla="*/ 2147483647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2147483647 w 49"/>
                <a:gd name="T51" fmla="*/ 2147483647 h 29"/>
                <a:gd name="T52" fmla="*/ 0 w 49"/>
                <a:gd name="T53" fmla="*/ 2147483647 h 29"/>
                <a:gd name="T54" fmla="*/ 0 w 49"/>
                <a:gd name="T55" fmla="*/ 214748364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29"/>
                <a:gd name="T86" fmla="*/ 49 w 49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29">
                  <a:moveTo>
                    <a:pt x="0" y="21"/>
                  </a:moveTo>
                  <a:lnTo>
                    <a:pt x="2" y="19"/>
                  </a:lnTo>
                  <a:lnTo>
                    <a:pt x="5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1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17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662238" y="2865438"/>
              <a:ext cx="125412" cy="203200"/>
            </a:xfrm>
            <a:custGeom>
              <a:avLst/>
              <a:gdLst>
                <a:gd name="T0" fmla="*/ 2147483647 w 157"/>
                <a:gd name="T1" fmla="*/ 2147483647 h 255"/>
                <a:gd name="T2" fmla="*/ 2147483647 w 157"/>
                <a:gd name="T3" fmla="*/ 2147483647 h 255"/>
                <a:gd name="T4" fmla="*/ 2147483647 w 157"/>
                <a:gd name="T5" fmla="*/ 2147483647 h 255"/>
                <a:gd name="T6" fmla="*/ 2147483647 w 157"/>
                <a:gd name="T7" fmla="*/ 2147483647 h 255"/>
                <a:gd name="T8" fmla="*/ 2147483647 w 157"/>
                <a:gd name="T9" fmla="*/ 2147483647 h 255"/>
                <a:gd name="T10" fmla="*/ 2147483647 w 157"/>
                <a:gd name="T11" fmla="*/ 2147483647 h 255"/>
                <a:gd name="T12" fmla="*/ 2147483647 w 157"/>
                <a:gd name="T13" fmla="*/ 2147483647 h 255"/>
                <a:gd name="T14" fmla="*/ 2147483647 w 157"/>
                <a:gd name="T15" fmla="*/ 2147483647 h 255"/>
                <a:gd name="T16" fmla="*/ 2147483647 w 157"/>
                <a:gd name="T17" fmla="*/ 2147483647 h 255"/>
                <a:gd name="T18" fmla="*/ 2147483647 w 157"/>
                <a:gd name="T19" fmla="*/ 2147483647 h 255"/>
                <a:gd name="T20" fmla="*/ 2147483647 w 157"/>
                <a:gd name="T21" fmla="*/ 2147483647 h 255"/>
                <a:gd name="T22" fmla="*/ 2147483647 w 157"/>
                <a:gd name="T23" fmla="*/ 2147483647 h 255"/>
                <a:gd name="T24" fmla="*/ 2147483647 w 157"/>
                <a:gd name="T25" fmla="*/ 2147483647 h 255"/>
                <a:gd name="T26" fmla="*/ 2147483647 w 157"/>
                <a:gd name="T27" fmla="*/ 2147483647 h 255"/>
                <a:gd name="T28" fmla="*/ 2147483647 w 157"/>
                <a:gd name="T29" fmla="*/ 2147483647 h 255"/>
                <a:gd name="T30" fmla="*/ 2147483647 w 157"/>
                <a:gd name="T31" fmla="*/ 2147483647 h 255"/>
                <a:gd name="T32" fmla="*/ 2147483647 w 157"/>
                <a:gd name="T33" fmla="*/ 2147483647 h 255"/>
                <a:gd name="T34" fmla="*/ 2147483647 w 157"/>
                <a:gd name="T35" fmla="*/ 2147483647 h 255"/>
                <a:gd name="T36" fmla="*/ 2147483647 w 157"/>
                <a:gd name="T37" fmla="*/ 2147483647 h 255"/>
                <a:gd name="T38" fmla="*/ 2147483647 w 157"/>
                <a:gd name="T39" fmla="*/ 2147483647 h 255"/>
                <a:gd name="T40" fmla="*/ 2147483647 w 157"/>
                <a:gd name="T41" fmla="*/ 2147483647 h 255"/>
                <a:gd name="T42" fmla="*/ 2147483647 w 157"/>
                <a:gd name="T43" fmla="*/ 2147483647 h 255"/>
                <a:gd name="T44" fmla="*/ 2147483647 w 157"/>
                <a:gd name="T45" fmla="*/ 2147483647 h 255"/>
                <a:gd name="T46" fmla="*/ 2147483647 w 157"/>
                <a:gd name="T47" fmla="*/ 2147483647 h 255"/>
                <a:gd name="T48" fmla="*/ 2147483647 w 157"/>
                <a:gd name="T49" fmla="*/ 2147483647 h 255"/>
                <a:gd name="T50" fmla="*/ 2147483647 w 157"/>
                <a:gd name="T51" fmla="*/ 2147483647 h 255"/>
                <a:gd name="T52" fmla="*/ 2147483647 w 157"/>
                <a:gd name="T53" fmla="*/ 2147483647 h 255"/>
                <a:gd name="T54" fmla="*/ 2147483647 w 157"/>
                <a:gd name="T55" fmla="*/ 2147483647 h 255"/>
                <a:gd name="T56" fmla="*/ 2147483647 w 157"/>
                <a:gd name="T57" fmla="*/ 2147483647 h 255"/>
                <a:gd name="T58" fmla="*/ 2147483647 w 157"/>
                <a:gd name="T59" fmla="*/ 2147483647 h 255"/>
                <a:gd name="T60" fmla="*/ 2147483647 w 157"/>
                <a:gd name="T61" fmla="*/ 2147483647 h 255"/>
                <a:gd name="T62" fmla="*/ 2147483647 w 157"/>
                <a:gd name="T63" fmla="*/ 2147483647 h 255"/>
                <a:gd name="T64" fmla="*/ 2147483647 w 157"/>
                <a:gd name="T65" fmla="*/ 2147483647 h 255"/>
                <a:gd name="T66" fmla="*/ 2147483647 w 157"/>
                <a:gd name="T67" fmla="*/ 2147483647 h 255"/>
                <a:gd name="T68" fmla="*/ 2147483647 w 157"/>
                <a:gd name="T69" fmla="*/ 2147483647 h 255"/>
                <a:gd name="T70" fmla="*/ 2147483647 w 157"/>
                <a:gd name="T71" fmla="*/ 2147483647 h 255"/>
                <a:gd name="T72" fmla="*/ 2147483647 w 157"/>
                <a:gd name="T73" fmla="*/ 2147483647 h 255"/>
                <a:gd name="T74" fmla="*/ 2147483647 w 157"/>
                <a:gd name="T75" fmla="*/ 2147483647 h 255"/>
                <a:gd name="T76" fmla="*/ 2147483647 w 157"/>
                <a:gd name="T77" fmla="*/ 2147483647 h 255"/>
                <a:gd name="T78" fmla="*/ 2147483647 w 157"/>
                <a:gd name="T79" fmla="*/ 2147483647 h 255"/>
                <a:gd name="T80" fmla="*/ 2147483647 w 157"/>
                <a:gd name="T81" fmla="*/ 2147483647 h 255"/>
                <a:gd name="T82" fmla="*/ 2147483647 w 157"/>
                <a:gd name="T83" fmla="*/ 2147483647 h 255"/>
                <a:gd name="T84" fmla="*/ 2147483647 w 157"/>
                <a:gd name="T85" fmla="*/ 0 h 255"/>
                <a:gd name="T86" fmla="*/ 2147483647 w 157"/>
                <a:gd name="T87" fmla="*/ 2147483647 h 2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"/>
                <a:gd name="T133" fmla="*/ 0 h 255"/>
                <a:gd name="T134" fmla="*/ 157 w 157"/>
                <a:gd name="T135" fmla="*/ 255 h 2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" h="255">
                  <a:moveTo>
                    <a:pt x="157" y="23"/>
                  </a:moveTo>
                  <a:lnTo>
                    <a:pt x="157" y="23"/>
                  </a:lnTo>
                  <a:lnTo>
                    <a:pt x="155" y="27"/>
                  </a:lnTo>
                  <a:lnTo>
                    <a:pt x="155" y="31"/>
                  </a:lnTo>
                  <a:lnTo>
                    <a:pt x="154" y="38"/>
                  </a:lnTo>
                  <a:lnTo>
                    <a:pt x="152" y="44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3"/>
                  </a:lnTo>
                  <a:lnTo>
                    <a:pt x="148" y="69"/>
                  </a:lnTo>
                  <a:lnTo>
                    <a:pt x="146" y="75"/>
                  </a:lnTo>
                  <a:lnTo>
                    <a:pt x="144" y="80"/>
                  </a:lnTo>
                  <a:lnTo>
                    <a:pt x="142" y="84"/>
                  </a:lnTo>
                  <a:lnTo>
                    <a:pt x="140" y="90"/>
                  </a:lnTo>
                  <a:lnTo>
                    <a:pt x="138" y="95"/>
                  </a:lnTo>
                  <a:lnTo>
                    <a:pt x="136" y="101"/>
                  </a:lnTo>
                  <a:lnTo>
                    <a:pt x="135" y="107"/>
                  </a:lnTo>
                  <a:lnTo>
                    <a:pt x="133" y="113"/>
                  </a:lnTo>
                  <a:lnTo>
                    <a:pt x="131" y="120"/>
                  </a:lnTo>
                  <a:lnTo>
                    <a:pt x="129" y="124"/>
                  </a:lnTo>
                  <a:lnTo>
                    <a:pt x="127" y="130"/>
                  </a:lnTo>
                  <a:lnTo>
                    <a:pt x="125" y="135"/>
                  </a:lnTo>
                  <a:lnTo>
                    <a:pt x="123" y="141"/>
                  </a:lnTo>
                  <a:lnTo>
                    <a:pt x="119" y="145"/>
                  </a:lnTo>
                  <a:lnTo>
                    <a:pt x="117" y="151"/>
                  </a:lnTo>
                  <a:lnTo>
                    <a:pt x="114" y="156"/>
                  </a:lnTo>
                  <a:lnTo>
                    <a:pt x="112" y="160"/>
                  </a:lnTo>
                  <a:lnTo>
                    <a:pt x="106" y="170"/>
                  </a:lnTo>
                  <a:lnTo>
                    <a:pt x="98" y="179"/>
                  </a:lnTo>
                  <a:lnTo>
                    <a:pt x="91" y="187"/>
                  </a:lnTo>
                  <a:lnTo>
                    <a:pt x="85" y="194"/>
                  </a:lnTo>
                  <a:lnTo>
                    <a:pt x="77" y="200"/>
                  </a:lnTo>
                  <a:lnTo>
                    <a:pt x="72" y="208"/>
                  </a:lnTo>
                  <a:lnTo>
                    <a:pt x="64" y="213"/>
                  </a:lnTo>
                  <a:lnTo>
                    <a:pt x="58" y="219"/>
                  </a:lnTo>
                  <a:lnTo>
                    <a:pt x="51" y="225"/>
                  </a:lnTo>
                  <a:lnTo>
                    <a:pt x="43" y="230"/>
                  </a:lnTo>
                  <a:lnTo>
                    <a:pt x="36" y="234"/>
                  </a:lnTo>
                  <a:lnTo>
                    <a:pt x="30" y="238"/>
                  </a:lnTo>
                  <a:lnTo>
                    <a:pt x="22" y="242"/>
                  </a:lnTo>
                  <a:lnTo>
                    <a:pt x="15" y="248"/>
                  </a:lnTo>
                  <a:lnTo>
                    <a:pt x="7" y="251"/>
                  </a:lnTo>
                  <a:lnTo>
                    <a:pt x="0" y="255"/>
                  </a:lnTo>
                  <a:lnTo>
                    <a:pt x="1" y="253"/>
                  </a:lnTo>
                  <a:lnTo>
                    <a:pt x="11" y="250"/>
                  </a:lnTo>
                  <a:lnTo>
                    <a:pt x="15" y="244"/>
                  </a:lnTo>
                  <a:lnTo>
                    <a:pt x="20" y="240"/>
                  </a:lnTo>
                  <a:lnTo>
                    <a:pt x="28" y="236"/>
                  </a:lnTo>
                  <a:lnTo>
                    <a:pt x="34" y="230"/>
                  </a:lnTo>
                  <a:lnTo>
                    <a:pt x="41" y="223"/>
                  </a:lnTo>
                  <a:lnTo>
                    <a:pt x="49" y="215"/>
                  </a:lnTo>
                  <a:lnTo>
                    <a:pt x="57" y="208"/>
                  </a:lnTo>
                  <a:lnTo>
                    <a:pt x="68" y="200"/>
                  </a:lnTo>
                  <a:lnTo>
                    <a:pt x="72" y="194"/>
                  </a:lnTo>
                  <a:lnTo>
                    <a:pt x="76" y="189"/>
                  </a:lnTo>
                  <a:lnTo>
                    <a:pt x="79" y="183"/>
                  </a:lnTo>
                  <a:lnTo>
                    <a:pt x="85" y="179"/>
                  </a:lnTo>
                  <a:lnTo>
                    <a:pt x="89" y="173"/>
                  </a:lnTo>
                  <a:lnTo>
                    <a:pt x="91" y="168"/>
                  </a:lnTo>
                  <a:lnTo>
                    <a:pt x="95" y="162"/>
                  </a:lnTo>
                  <a:lnTo>
                    <a:pt x="100" y="156"/>
                  </a:lnTo>
                  <a:lnTo>
                    <a:pt x="102" y="149"/>
                  </a:lnTo>
                  <a:lnTo>
                    <a:pt x="106" y="143"/>
                  </a:lnTo>
                  <a:lnTo>
                    <a:pt x="108" y="135"/>
                  </a:lnTo>
                  <a:lnTo>
                    <a:pt x="110" y="130"/>
                  </a:lnTo>
                  <a:lnTo>
                    <a:pt x="114" y="122"/>
                  </a:lnTo>
                  <a:lnTo>
                    <a:pt x="116" y="116"/>
                  </a:lnTo>
                  <a:lnTo>
                    <a:pt x="119" y="109"/>
                  </a:lnTo>
                  <a:lnTo>
                    <a:pt x="121" y="103"/>
                  </a:lnTo>
                  <a:lnTo>
                    <a:pt x="123" y="95"/>
                  </a:lnTo>
                  <a:lnTo>
                    <a:pt x="125" y="88"/>
                  </a:lnTo>
                  <a:lnTo>
                    <a:pt x="127" y="82"/>
                  </a:lnTo>
                  <a:lnTo>
                    <a:pt x="129" y="76"/>
                  </a:lnTo>
                  <a:lnTo>
                    <a:pt x="131" y="69"/>
                  </a:lnTo>
                  <a:lnTo>
                    <a:pt x="133" y="63"/>
                  </a:lnTo>
                  <a:lnTo>
                    <a:pt x="135" y="57"/>
                  </a:lnTo>
                  <a:lnTo>
                    <a:pt x="136" y="52"/>
                  </a:lnTo>
                  <a:lnTo>
                    <a:pt x="138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42" y="31"/>
                  </a:lnTo>
                  <a:lnTo>
                    <a:pt x="144" y="21"/>
                  </a:lnTo>
                  <a:lnTo>
                    <a:pt x="146" y="14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7" y="23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2674938" y="2654300"/>
              <a:ext cx="187325" cy="39688"/>
            </a:xfrm>
            <a:custGeom>
              <a:avLst/>
              <a:gdLst>
                <a:gd name="T0" fmla="*/ 2147483647 w 235"/>
                <a:gd name="T1" fmla="*/ 2147483647 h 50"/>
                <a:gd name="T2" fmla="*/ 2147483647 w 235"/>
                <a:gd name="T3" fmla="*/ 2147483647 h 50"/>
                <a:gd name="T4" fmla="*/ 2147483647 w 235"/>
                <a:gd name="T5" fmla="*/ 2147483647 h 50"/>
                <a:gd name="T6" fmla="*/ 2147483647 w 235"/>
                <a:gd name="T7" fmla="*/ 2147483647 h 50"/>
                <a:gd name="T8" fmla="*/ 2147483647 w 235"/>
                <a:gd name="T9" fmla="*/ 2147483647 h 50"/>
                <a:gd name="T10" fmla="*/ 2147483647 w 235"/>
                <a:gd name="T11" fmla="*/ 2147483647 h 50"/>
                <a:gd name="T12" fmla="*/ 2147483647 w 235"/>
                <a:gd name="T13" fmla="*/ 2147483647 h 50"/>
                <a:gd name="T14" fmla="*/ 2147483647 w 235"/>
                <a:gd name="T15" fmla="*/ 0 h 50"/>
                <a:gd name="T16" fmla="*/ 2147483647 w 235"/>
                <a:gd name="T17" fmla="*/ 0 h 50"/>
                <a:gd name="T18" fmla="*/ 2147483647 w 235"/>
                <a:gd name="T19" fmla="*/ 0 h 50"/>
                <a:gd name="T20" fmla="*/ 2147483647 w 235"/>
                <a:gd name="T21" fmla="*/ 0 h 50"/>
                <a:gd name="T22" fmla="*/ 2147483647 w 235"/>
                <a:gd name="T23" fmla="*/ 2147483647 h 50"/>
                <a:gd name="T24" fmla="*/ 2147483647 w 235"/>
                <a:gd name="T25" fmla="*/ 2147483647 h 50"/>
                <a:gd name="T26" fmla="*/ 2147483647 w 235"/>
                <a:gd name="T27" fmla="*/ 2147483647 h 50"/>
                <a:gd name="T28" fmla="*/ 2147483647 w 235"/>
                <a:gd name="T29" fmla="*/ 2147483647 h 50"/>
                <a:gd name="T30" fmla="*/ 2147483647 w 235"/>
                <a:gd name="T31" fmla="*/ 2147483647 h 50"/>
                <a:gd name="T32" fmla="*/ 2147483647 w 235"/>
                <a:gd name="T33" fmla="*/ 2147483647 h 50"/>
                <a:gd name="T34" fmla="*/ 2147483647 w 235"/>
                <a:gd name="T35" fmla="*/ 2147483647 h 50"/>
                <a:gd name="T36" fmla="*/ 2147483647 w 235"/>
                <a:gd name="T37" fmla="*/ 2147483647 h 50"/>
                <a:gd name="T38" fmla="*/ 2147483647 w 235"/>
                <a:gd name="T39" fmla="*/ 2147483647 h 50"/>
                <a:gd name="T40" fmla="*/ 2147483647 w 235"/>
                <a:gd name="T41" fmla="*/ 2147483647 h 50"/>
                <a:gd name="T42" fmla="*/ 2147483647 w 235"/>
                <a:gd name="T43" fmla="*/ 2147483647 h 50"/>
                <a:gd name="T44" fmla="*/ 2147483647 w 235"/>
                <a:gd name="T45" fmla="*/ 2147483647 h 50"/>
                <a:gd name="T46" fmla="*/ 2147483647 w 235"/>
                <a:gd name="T47" fmla="*/ 2147483647 h 50"/>
                <a:gd name="T48" fmla="*/ 2147483647 w 235"/>
                <a:gd name="T49" fmla="*/ 2147483647 h 50"/>
                <a:gd name="T50" fmla="*/ 2147483647 w 235"/>
                <a:gd name="T51" fmla="*/ 2147483647 h 50"/>
                <a:gd name="T52" fmla="*/ 2147483647 w 235"/>
                <a:gd name="T53" fmla="*/ 2147483647 h 50"/>
                <a:gd name="T54" fmla="*/ 2147483647 w 235"/>
                <a:gd name="T55" fmla="*/ 2147483647 h 50"/>
                <a:gd name="T56" fmla="*/ 2147483647 w 235"/>
                <a:gd name="T57" fmla="*/ 2147483647 h 50"/>
                <a:gd name="T58" fmla="*/ 2147483647 w 235"/>
                <a:gd name="T59" fmla="*/ 2147483647 h 50"/>
                <a:gd name="T60" fmla="*/ 2147483647 w 235"/>
                <a:gd name="T61" fmla="*/ 2147483647 h 50"/>
                <a:gd name="T62" fmla="*/ 2147483647 w 235"/>
                <a:gd name="T63" fmla="*/ 2147483647 h 50"/>
                <a:gd name="T64" fmla="*/ 2147483647 w 235"/>
                <a:gd name="T65" fmla="*/ 2147483647 h 50"/>
                <a:gd name="T66" fmla="*/ 2147483647 w 235"/>
                <a:gd name="T67" fmla="*/ 2147483647 h 50"/>
                <a:gd name="T68" fmla="*/ 2147483647 w 235"/>
                <a:gd name="T69" fmla="*/ 2147483647 h 50"/>
                <a:gd name="T70" fmla="*/ 2147483647 w 235"/>
                <a:gd name="T71" fmla="*/ 2147483647 h 50"/>
                <a:gd name="T72" fmla="*/ 2147483647 w 235"/>
                <a:gd name="T73" fmla="*/ 2147483647 h 50"/>
                <a:gd name="T74" fmla="*/ 2147483647 w 235"/>
                <a:gd name="T75" fmla="*/ 2147483647 h 50"/>
                <a:gd name="T76" fmla="*/ 2147483647 w 235"/>
                <a:gd name="T77" fmla="*/ 2147483647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5"/>
                <a:gd name="T118" fmla="*/ 0 h 50"/>
                <a:gd name="T119" fmla="*/ 235 w 235"/>
                <a:gd name="T120" fmla="*/ 50 h 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5" h="50">
                  <a:moveTo>
                    <a:pt x="235" y="15"/>
                  </a:moveTo>
                  <a:lnTo>
                    <a:pt x="234" y="15"/>
                  </a:lnTo>
                  <a:lnTo>
                    <a:pt x="232" y="13"/>
                  </a:lnTo>
                  <a:lnTo>
                    <a:pt x="226" y="13"/>
                  </a:lnTo>
                  <a:lnTo>
                    <a:pt x="222" y="12"/>
                  </a:lnTo>
                  <a:lnTo>
                    <a:pt x="216" y="10"/>
                  </a:lnTo>
                  <a:lnTo>
                    <a:pt x="209" y="8"/>
                  </a:lnTo>
                  <a:lnTo>
                    <a:pt x="201" y="6"/>
                  </a:lnTo>
                  <a:lnTo>
                    <a:pt x="192" y="6"/>
                  </a:lnTo>
                  <a:lnTo>
                    <a:pt x="188" y="4"/>
                  </a:lnTo>
                  <a:lnTo>
                    <a:pt x="182" y="4"/>
                  </a:lnTo>
                  <a:lnTo>
                    <a:pt x="176" y="2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0" y="13"/>
                  </a:lnTo>
                  <a:lnTo>
                    <a:pt x="64" y="15"/>
                  </a:lnTo>
                  <a:lnTo>
                    <a:pt x="59" y="17"/>
                  </a:lnTo>
                  <a:lnTo>
                    <a:pt x="55" y="19"/>
                  </a:lnTo>
                  <a:lnTo>
                    <a:pt x="47" y="21"/>
                  </a:lnTo>
                  <a:lnTo>
                    <a:pt x="41" y="25"/>
                  </a:lnTo>
                  <a:lnTo>
                    <a:pt x="36" y="27"/>
                  </a:lnTo>
                  <a:lnTo>
                    <a:pt x="30" y="31"/>
                  </a:lnTo>
                  <a:lnTo>
                    <a:pt x="22" y="34"/>
                  </a:lnTo>
                  <a:lnTo>
                    <a:pt x="17" y="38"/>
                  </a:lnTo>
                  <a:lnTo>
                    <a:pt x="9" y="44"/>
                  </a:lnTo>
                  <a:lnTo>
                    <a:pt x="0" y="50"/>
                  </a:lnTo>
                  <a:lnTo>
                    <a:pt x="22" y="40"/>
                  </a:lnTo>
                  <a:lnTo>
                    <a:pt x="30" y="38"/>
                  </a:lnTo>
                  <a:lnTo>
                    <a:pt x="43" y="32"/>
                  </a:lnTo>
                  <a:lnTo>
                    <a:pt x="49" y="31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4" y="25"/>
                  </a:lnTo>
                  <a:lnTo>
                    <a:pt x="70" y="23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5" y="19"/>
                  </a:lnTo>
                  <a:lnTo>
                    <a:pt x="91" y="19"/>
                  </a:lnTo>
                  <a:lnTo>
                    <a:pt x="97" y="17"/>
                  </a:lnTo>
                  <a:lnTo>
                    <a:pt x="102" y="15"/>
                  </a:lnTo>
                  <a:lnTo>
                    <a:pt x="108" y="15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3" y="13"/>
                  </a:lnTo>
                  <a:lnTo>
                    <a:pt x="133" y="13"/>
                  </a:lnTo>
                  <a:lnTo>
                    <a:pt x="142" y="13"/>
                  </a:lnTo>
                  <a:lnTo>
                    <a:pt x="146" y="13"/>
                  </a:lnTo>
                  <a:lnTo>
                    <a:pt x="152" y="13"/>
                  </a:lnTo>
                  <a:lnTo>
                    <a:pt x="157" y="13"/>
                  </a:lnTo>
                  <a:lnTo>
                    <a:pt x="163" y="15"/>
                  </a:lnTo>
                  <a:lnTo>
                    <a:pt x="171" y="15"/>
                  </a:lnTo>
                  <a:lnTo>
                    <a:pt x="180" y="17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5" y="21"/>
                  </a:lnTo>
                  <a:lnTo>
                    <a:pt x="211" y="23"/>
                  </a:lnTo>
                  <a:lnTo>
                    <a:pt x="216" y="23"/>
                  </a:lnTo>
                  <a:lnTo>
                    <a:pt x="224" y="25"/>
                  </a:lnTo>
                  <a:lnTo>
                    <a:pt x="234" y="29"/>
                  </a:lnTo>
                  <a:lnTo>
                    <a:pt x="235" y="15"/>
                  </a:lnTo>
                  <a:close/>
                </a:path>
              </a:pathLst>
            </a:custGeom>
            <a:solidFill>
              <a:srgbClr val="9E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pic>
        <p:nvPicPr>
          <p:cNvPr id="81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76492"/>
            <a:ext cx="554922" cy="2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Parallelogram 81"/>
          <p:cNvSpPr/>
          <p:nvPr/>
        </p:nvSpPr>
        <p:spPr>
          <a:xfrm flipV="1">
            <a:off x="1371600" y="1066800"/>
            <a:ext cx="54102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sp>
        <p:nvSpPr>
          <p:cNvPr id="83" name="TextBox 82"/>
          <p:cNvSpPr txBox="1"/>
          <p:nvPr/>
        </p:nvSpPr>
        <p:spPr>
          <a:xfrm>
            <a:off x="2083522" y="1110734"/>
            <a:ext cx="443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b="1" dirty="0" smtClean="0"/>
              <a:t>Academic, Career And Membership Pathway</a:t>
            </a:r>
            <a:endParaRPr lang="ms-MY" b="1" dirty="0"/>
          </a:p>
        </p:txBody>
      </p:sp>
      <p:sp>
        <p:nvSpPr>
          <p:cNvPr id="84" name="Parallelogram 8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5" name="Parallelogram 84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PROFESSIONAL MEMBERSHIP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87" name="Parallelogram 86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8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89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480066"/>
            <a:ext cx="5977235" cy="4130968"/>
            <a:chOff x="539552" y="1421892"/>
            <a:chExt cx="7365707" cy="4265342"/>
          </a:xfrm>
        </p:grpSpPr>
        <p:sp>
          <p:nvSpPr>
            <p:cNvPr id="22" name="Can 21"/>
            <p:cNvSpPr/>
            <p:nvPr/>
          </p:nvSpPr>
          <p:spPr>
            <a:xfrm>
              <a:off x="899592" y="4214392"/>
              <a:ext cx="864096" cy="1190026"/>
            </a:xfrm>
            <a:prstGeom prst="can">
              <a:avLst/>
            </a:prstGeom>
            <a:solidFill>
              <a:srgbClr val="92D05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Cadet Planter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2066553" y="3566454"/>
              <a:ext cx="864096" cy="1837964"/>
            </a:xfrm>
            <a:prstGeom prst="can">
              <a:avLst/>
            </a:prstGeom>
            <a:solidFill>
              <a:srgbClr val="00808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6905010" y="5397924"/>
              <a:ext cx="1000249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Fellow IIPM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4355976" y="5410984"/>
              <a:ext cx="1357481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Ordinary Member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069319" y="5410984"/>
              <a:ext cx="1428926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Associate Member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1763688" y="5402363"/>
              <a:ext cx="1428926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Affiliate Member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539552" y="5383239"/>
              <a:ext cx="1500372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Student Member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5557268" y="5410984"/>
              <a:ext cx="1357481" cy="276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00"/>
                  </a:solidFill>
                </a:rPr>
                <a:t>Certified Planter</a:t>
              </a:r>
            </a:p>
          </p:txBody>
        </p:sp>
        <p:sp>
          <p:nvSpPr>
            <p:cNvPr id="91" name="Can 90"/>
            <p:cNvSpPr/>
            <p:nvPr/>
          </p:nvSpPr>
          <p:spPr>
            <a:xfrm>
              <a:off x="3250472" y="3124439"/>
              <a:ext cx="864096" cy="2279979"/>
            </a:xfrm>
            <a:prstGeom prst="can">
              <a:avLst/>
            </a:prstGeom>
            <a:solidFill>
              <a:srgbClr val="C0000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Assistant Manager</a:t>
              </a:r>
            </a:p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Bachelor Degree</a:t>
              </a:r>
            </a:p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IIPM Lecturer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Can 91"/>
            <p:cNvSpPr/>
            <p:nvPr/>
          </p:nvSpPr>
          <p:spPr>
            <a:xfrm>
              <a:off x="4474608" y="2541333"/>
              <a:ext cx="864096" cy="2863085"/>
            </a:xfrm>
            <a:prstGeom prst="can">
              <a:avLst/>
            </a:prstGeom>
            <a:solidFill>
              <a:srgbClr val="00808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Master holder</a:t>
              </a:r>
            </a:p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PQE Student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Can 92"/>
            <p:cNvSpPr/>
            <p:nvPr/>
          </p:nvSpPr>
          <p:spPr>
            <a:xfrm>
              <a:off x="5698744" y="2039076"/>
              <a:ext cx="864096" cy="3399452"/>
            </a:xfrm>
            <a:prstGeom prst="can">
              <a:avLst/>
            </a:prstGeom>
            <a:solidFill>
              <a:srgbClr val="00B0F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General Manager</a:t>
              </a:r>
            </a:p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Senior Manager 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Can 93"/>
            <p:cNvSpPr/>
            <p:nvPr/>
          </p:nvSpPr>
          <p:spPr>
            <a:xfrm>
              <a:off x="6922880" y="1421892"/>
              <a:ext cx="864096" cy="4016636"/>
            </a:xfrm>
            <a:prstGeom prst="can">
              <a:avLst/>
            </a:prstGeom>
            <a:solidFill>
              <a:srgbClr val="008080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Director</a:t>
              </a:r>
            </a:p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Chief Executive Officer</a:t>
              </a:r>
            </a:p>
            <a:p>
              <a:pPr marL="171450" indent="-171450" eaLnBrk="1" hangingPunct="1"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Planting Advisor</a:t>
              </a:r>
              <a:endParaRPr lang="en-MY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3"/>
          <p:cNvSpPr txBox="1">
            <a:spLocks noChangeArrowheads="1"/>
          </p:cNvSpPr>
          <p:nvPr/>
        </p:nvSpPr>
        <p:spPr bwMode="auto">
          <a:xfrm>
            <a:off x="5203333" y="16002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charset="0"/>
              </a:rPr>
              <a:t>PQE</a:t>
            </a:r>
          </a:p>
        </p:txBody>
      </p:sp>
      <p:sp>
        <p:nvSpPr>
          <p:cNvPr id="60" name="TextBox 55"/>
          <p:cNvSpPr txBox="1">
            <a:spLocks noChangeArrowheads="1"/>
          </p:cNvSpPr>
          <p:nvPr/>
        </p:nvSpPr>
        <p:spPr bwMode="auto">
          <a:xfrm>
            <a:off x="3200400" y="275486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Arial" charset="0"/>
              </a:rPr>
              <a:t>Professional Diploma</a:t>
            </a:r>
            <a:endParaRPr lang="en-US" altLang="en-US" sz="900" b="1" dirty="0">
              <a:latin typeface="Arial" charset="0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717550" y="41910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Arial" charset="0"/>
              </a:rPr>
              <a:t>Professional Certificate</a:t>
            </a:r>
            <a:endParaRPr lang="en-US" altLang="en-US" sz="900" b="1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1" t="18546" r="25833" b="16250"/>
          <a:stretch/>
        </p:blipFill>
        <p:spPr>
          <a:xfrm>
            <a:off x="6096000" y="1600199"/>
            <a:ext cx="3048000" cy="23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431" y="3723984"/>
            <a:ext cx="3020569" cy="237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231" y="1143000"/>
            <a:ext cx="1152525" cy="151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677712"/>
            <a:ext cx="2709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President IIPM/ VC </a:t>
            </a:r>
            <a:r>
              <a:rPr lang="en-US" sz="1100" b="1" dirty="0" err="1" smtClean="0"/>
              <a:t>UiTM</a:t>
            </a:r>
            <a:endParaRPr lang="en-US" sz="1100" b="1" dirty="0" smtClean="0"/>
          </a:p>
          <a:p>
            <a:pPr algn="ctr"/>
            <a:r>
              <a:rPr lang="en-US" sz="1100" dirty="0" smtClean="0"/>
              <a:t>Professor Emeritus </a:t>
            </a:r>
            <a:r>
              <a:rPr lang="en-US" sz="1100" dirty="0" err="1" smtClean="0"/>
              <a:t>Dato</a:t>
            </a:r>
            <a:r>
              <a:rPr lang="en-US" sz="1100" dirty="0" smtClean="0"/>
              <a:t>’ Dr. Hassan Said</a:t>
            </a:r>
            <a:endParaRPr lang="en-MY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550" b="64220" l="30000" r="6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14" t="11251" r="36429" b="41250"/>
          <a:stretch/>
        </p:blipFill>
        <p:spPr>
          <a:xfrm>
            <a:off x="3944161" y="1386893"/>
            <a:ext cx="1237439" cy="12908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2800" y="2738723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Deputy President</a:t>
            </a:r>
          </a:p>
          <a:p>
            <a:pPr algn="ctr"/>
            <a:r>
              <a:rPr lang="en-US" sz="1100" dirty="0" smtClean="0"/>
              <a:t>Datuk Haji </a:t>
            </a:r>
            <a:r>
              <a:rPr lang="en-US" sz="1100" dirty="0" err="1" smtClean="0"/>
              <a:t>Daud</a:t>
            </a:r>
            <a:r>
              <a:rPr lang="en-US" sz="1100" dirty="0" smtClean="0"/>
              <a:t> </a:t>
            </a:r>
            <a:r>
              <a:rPr lang="en-US" sz="1100" dirty="0" err="1" smtClean="0"/>
              <a:t>Amatzin</a:t>
            </a:r>
            <a:r>
              <a:rPr lang="en-US" sz="1100" dirty="0" smtClean="0"/>
              <a:t>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endParaRPr lang="en-MY" sz="9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161" b="58537" l="37763" r="67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33" t="6786" r="34524" b="47756"/>
          <a:stretch/>
        </p:blipFill>
        <p:spPr>
          <a:xfrm>
            <a:off x="6592528" y="1395060"/>
            <a:ext cx="1179872" cy="1317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3599" y="2712410"/>
            <a:ext cx="251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Executive Director</a:t>
            </a:r>
          </a:p>
          <a:p>
            <a:pPr algn="ctr"/>
            <a:r>
              <a:rPr lang="en-US" sz="1100" dirty="0" err="1" smtClean="0"/>
              <a:t>Halid</a:t>
            </a:r>
            <a:r>
              <a:rPr lang="en-US" sz="1100" dirty="0" smtClean="0"/>
              <a:t> </a:t>
            </a:r>
            <a:r>
              <a:rPr lang="en-US" sz="1100" dirty="0" err="1" smtClean="0"/>
              <a:t>Hasbullah</a:t>
            </a:r>
            <a:r>
              <a:rPr lang="en-US" sz="1100" dirty="0" smtClean="0"/>
              <a:t> </a:t>
            </a:r>
            <a:r>
              <a:rPr lang="en-US" sz="1100" dirty="0" err="1" smtClean="0"/>
              <a:t>Boestamam</a:t>
            </a:r>
            <a:r>
              <a:rPr lang="en-US" sz="1100" dirty="0" smtClean="0"/>
              <a:t>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</a:t>
            </a:r>
            <a:r>
              <a:rPr lang="en-US" sz="900" dirty="0" err="1"/>
              <a:t>M</a:t>
            </a:r>
            <a:endParaRPr lang="en-MY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019" b="74717" l="40000" r="70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67" t="4822" r="32024" b="47321"/>
          <a:stretch/>
        </p:blipFill>
        <p:spPr>
          <a:xfrm>
            <a:off x="257450" y="3514606"/>
            <a:ext cx="869970" cy="10549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0764" b="67258" l="49523" r="77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33" t="30000" r="22500" b="32500"/>
          <a:stretch/>
        </p:blipFill>
        <p:spPr>
          <a:xfrm rot="5400000" flipH="1">
            <a:off x="1022296" y="3663733"/>
            <a:ext cx="1026967" cy="8802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052" b="58766" l="19091" r="85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7" t="3572" r="13571" b="41666"/>
          <a:stretch/>
        </p:blipFill>
        <p:spPr>
          <a:xfrm>
            <a:off x="2848250" y="3505200"/>
            <a:ext cx="914400" cy="1035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315" b="84518" l="15674" r="89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2" t="4603" r="12064" b="33650"/>
          <a:stretch/>
        </p:blipFill>
        <p:spPr>
          <a:xfrm>
            <a:off x="3762650" y="3530037"/>
            <a:ext cx="940262" cy="10111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56"/>
          <a:stretch/>
        </p:blipFill>
        <p:spPr>
          <a:xfrm>
            <a:off x="5576199" y="3562326"/>
            <a:ext cx="869346" cy="9788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064" y="3510600"/>
            <a:ext cx="919162" cy="11067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599" y="3505200"/>
            <a:ext cx="932599" cy="8370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0" t="54587" r="18194" b="35912"/>
          <a:stretch/>
        </p:blipFill>
        <p:spPr>
          <a:xfrm>
            <a:off x="1933850" y="4337528"/>
            <a:ext cx="932599" cy="2344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5021759"/>
            <a:ext cx="85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IIPM Board of Council Members</a:t>
            </a:r>
          </a:p>
          <a:p>
            <a:r>
              <a:rPr lang="en-US" sz="1100" dirty="0" smtClean="0"/>
              <a:t>1. Ahmad </a:t>
            </a:r>
            <a:r>
              <a:rPr lang="en-US" sz="1100" dirty="0" err="1" smtClean="0"/>
              <a:t>Fer</a:t>
            </a:r>
            <a:r>
              <a:rPr lang="en-US" sz="1100" dirty="0" smtClean="0"/>
              <a:t>-Rouse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r>
              <a:rPr lang="en-US" sz="1100" dirty="0" smtClean="0"/>
              <a:t>, 2. Haji </a:t>
            </a:r>
            <a:r>
              <a:rPr lang="en-US" sz="1100" dirty="0" err="1" smtClean="0"/>
              <a:t>Md</a:t>
            </a:r>
            <a:r>
              <a:rPr lang="en-US" sz="1100" dirty="0" smtClean="0"/>
              <a:t> Yid </a:t>
            </a:r>
            <a:r>
              <a:rPr lang="en-US" sz="1100" dirty="0" err="1" smtClean="0"/>
              <a:t>Md</a:t>
            </a:r>
            <a:r>
              <a:rPr lang="en-US" sz="1100" dirty="0" smtClean="0"/>
              <a:t> Sofian </a:t>
            </a:r>
            <a:r>
              <a:rPr lang="en-US" sz="900" i="1" dirty="0" smtClean="0"/>
              <a:t>F</a:t>
            </a:r>
            <a:r>
              <a:rPr lang="en-US" sz="900" dirty="0" smtClean="0"/>
              <a:t>CP</a:t>
            </a:r>
            <a:r>
              <a:rPr lang="en-US" sz="1100" dirty="0" smtClean="0"/>
              <a:t>, 3. Datuk Dr. Sharif </a:t>
            </a:r>
            <a:r>
              <a:rPr lang="en-US" sz="1100" dirty="0" err="1" smtClean="0"/>
              <a:t>Haron</a:t>
            </a:r>
            <a:r>
              <a:rPr lang="en-US" sz="1100" dirty="0"/>
              <a:t>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r>
              <a:rPr lang="en-US" sz="1100" dirty="0" smtClean="0"/>
              <a:t>, 4. Datuk Dr. </a:t>
            </a:r>
            <a:r>
              <a:rPr lang="en-US" sz="1100" dirty="0" err="1" smtClean="0"/>
              <a:t>Mohd</a:t>
            </a:r>
            <a:r>
              <a:rPr lang="en-US" sz="1100" dirty="0" smtClean="0"/>
              <a:t> Akbar </a:t>
            </a:r>
            <a:r>
              <a:rPr lang="en-US" sz="1100" dirty="0" err="1" smtClean="0"/>
              <a:t>Md</a:t>
            </a:r>
            <a:r>
              <a:rPr lang="en-US" sz="1100" dirty="0" smtClean="0"/>
              <a:t> Said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r>
              <a:rPr lang="en-US" sz="1100" dirty="0" smtClean="0"/>
              <a:t>, </a:t>
            </a:r>
            <a:br>
              <a:rPr lang="en-US" sz="1100" dirty="0" smtClean="0"/>
            </a:br>
            <a:r>
              <a:rPr lang="en-US" sz="1100" dirty="0" smtClean="0"/>
              <a:t>5.</a:t>
            </a:r>
            <a:r>
              <a:rPr lang="en-US" sz="900" i="1" dirty="0"/>
              <a:t> </a:t>
            </a:r>
            <a:r>
              <a:rPr lang="en-US" sz="1100" dirty="0" smtClean="0"/>
              <a:t>Dr</a:t>
            </a:r>
            <a:r>
              <a:rPr lang="en-US" sz="1100" dirty="0"/>
              <a:t>. </a:t>
            </a:r>
            <a:r>
              <a:rPr lang="en-US" sz="1100" dirty="0" err="1"/>
              <a:t>Razali</a:t>
            </a:r>
            <a:r>
              <a:rPr lang="en-US" sz="1100" dirty="0"/>
              <a:t> </a:t>
            </a:r>
            <a:r>
              <a:rPr lang="en-US" sz="1100" dirty="0" err="1"/>
              <a:t>Abd</a:t>
            </a:r>
            <a:r>
              <a:rPr lang="en-US" sz="1100" dirty="0"/>
              <a:t>. Malik </a:t>
            </a:r>
            <a:r>
              <a:rPr lang="en-US" sz="900" i="1" dirty="0" err="1"/>
              <a:t>F</a:t>
            </a:r>
            <a:r>
              <a:rPr lang="en-US" sz="900" dirty="0" err="1"/>
              <a:t>iiPM</a:t>
            </a:r>
            <a:r>
              <a:rPr lang="en-US" sz="1100" dirty="0" smtClean="0"/>
              <a:t>, 6. </a:t>
            </a:r>
            <a:r>
              <a:rPr lang="en-US" sz="1100" dirty="0"/>
              <a:t>Dr. Haji Ahmad </a:t>
            </a:r>
            <a:r>
              <a:rPr lang="en-US" sz="1100" dirty="0" err="1"/>
              <a:t>Khusairi</a:t>
            </a:r>
            <a:r>
              <a:rPr lang="en-US" sz="1100" dirty="0"/>
              <a:t> </a:t>
            </a:r>
            <a:r>
              <a:rPr lang="en-US" sz="1100" dirty="0" smtClean="0"/>
              <a:t>Din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r>
              <a:rPr lang="en-US" sz="1100" dirty="0"/>
              <a:t>, </a:t>
            </a:r>
            <a:r>
              <a:rPr lang="en-US" sz="1100" dirty="0" smtClean="0"/>
              <a:t>7.  </a:t>
            </a:r>
            <a:r>
              <a:rPr lang="en-US" sz="1100" dirty="0" err="1"/>
              <a:t>D</a:t>
            </a:r>
            <a:r>
              <a:rPr lang="en-US" sz="1100" dirty="0" err="1" smtClean="0"/>
              <a:t>ato</a:t>
            </a:r>
            <a:r>
              <a:rPr lang="en-US" sz="1100" dirty="0" smtClean="0"/>
              <a:t>’ Dr. </a:t>
            </a:r>
            <a:r>
              <a:rPr lang="en-US" sz="1100" dirty="0" err="1" smtClean="0"/>
              <a:t>Mohd</a:t>
            </a:r>
            <a:r>
              <a:rPr lang="en-US" sz="1100" dirty="0" smtClean="0"/>
              <a:t> </a:t>
            </a:r>
            <a:r>
              <a:rPr lang="en-US" sz="1100" dirty="0" err="1" smtClean="0"/>
              <a:t>Padzil</a:t>
            </a:r>
            <a:r>
              <a:rPr lang="en-US" sz="1100" dirty="0" smtClean="0"/>
              <a:t> </a:t>
            </a:r>
            <a:r>
              <a:rPr lang="en-US" sz="1100" dirty="0" err="1" smtClean="0"/>
              <a:t>Hashim</a:t>
            </a:r>
            <a:r>
              <a:rPr lang="en-US" sz="1100" dirty="0" smtClean="0"/>
              <a:t>, 8. Assoc. Prof. Dr. </a:t>
            </a:r>
            <a:r>
              <a:rPr lang="en-US" sz="1100" dirty="0" err="1" smtClean="0"/>
              <a:t>Fauziah</a:t>
            </a:r>
            <a:r>
              <a:rPr lang="en-US" sz="1100" dirty="0" smtClean="0"/>
              <a:t> Haji Ismail </a:t>
            </a:r>
            <a:r>
              <a:rPr lang="en-US" sz="900" i="1" dirty="0" err="1" smtClean="0"/>
              <a:t>F</a:t>
            </a:r>
            <a:r>
              <a:rPr lang="en-US" sz="900" dirty="0" err="1" smtClean="0"/>
              <a:t>iiPM</a:t>
            </a:r>
            <a:r>
              <a:rPr lang="en-US" sz="1100" dirty="0" smtClean="0"/>
              <a:t> , </a:t>
            </a:r>
          </a:p>
          <a:p>
            <a:r>
              <a:rPr lang="en-US" sz="1100" dirty="0" smtClean="0"/>
              <a:t>9. </a:t>
            </a:r>
            <a:r>
              <a:rPr lang="en-US" sz="1100" dirty="0" err="1" smtClean="0"/>
              <a:t>Dato</a:t>
            </a:r>
            <a:r>
              <a:rPr lang="en-US" sz="1100" dirty="0" smtClean="0"/>
              <a:t>’ Dr. Mohamad </a:t>
            </a:r>
            <a:r>
              <a:rPr lang="en-US" sz="1100" dirty="0" err="1" smtClean="0"/>
              <a:t>Hashim</a:t>
            </a:r>
            <a:r>
              <a:rPr lang="en-US" sz="1100" dirty="0" smtClean="0"/>
              <a:t> Ahmad </a:t>
            </a:r>
            <a:r>
              <a:rPr lang="en-US" sz="1100" dirty="0" err="1" smtClean="0"/>
              <a:t>Tajuddin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10. Mohamad </a:t>
            </a:r>
            <a:r>
              <a:rPr lang="en-US" sz="1100" dirty="0" err="1" smtClean="0"/>
              <a:t>Mahil</a:t>
            </a:r>
            <a:r>
              <a:rPr lang="en-US" sz="1100" dirty="0" smtClean="0"/>
              <a:t> Ahmad</a:t>
            </a:r>
            <a:endParaRPr lang="en-MY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395" y="3566530"/>
            <a:ext cx="906869" cy="974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213" y="3518049"/>
            <a:ext cx="818187" cy="1023097"/>
          </a:xfrm>
          <a:prstGeom prst="rect">
            <a:avLst/>
          </a:prstGeom>
        </p:spPr>
      </p:pic>
      <p:sp>
        <p:nvSpPr>
          <p:cNvPr id="29" name="Parallelogram 28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Parallelogram 33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IIPM BOARD OF COUNCIL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36" name="Parallelogram 35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3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001" y="4541146"/>
            <a:ext cx="9016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        1                         2                        3                           4                           5                            6                           7                        8                          9                    10       </a:t>
            </a:r>
            <a:endParaRPr lang="en-MY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0" t="2986" r="18238" b="54261"/>
          <a:stretch/>
        </p:blipFill>
        <p:spPr>
          <a:xfrm>
            <a:off x="4652679" y="3557883"/>
            <a:ext cx="923520" cy="9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073742510" descr="Cover Membership Directory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814"/>
          <a:stretch>
            <a:fillRect/>
          </a:stretch>
        </p:blipFill>
        <p:spPr bwMode="auto">
          <a:xfrm>
            <a:off x="19050" y="9486900"/>
            <a:ext cx="5314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47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PROFESSIONAL AND ACADEMIC ADVISORY BOARD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5575" algn="l"/>
              </a:tabLst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	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557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arallelogram 34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Parallelogram 35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PROFESSIONAL AND ACADEMIC ADVISORY BOARD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38" name="Parallelogram 37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grpSp>
        <p:nvGrpSpPr>
          <p:cNvPr id="42" name="officeArt object"/>
          <p:cNvGrpSpPr/>
          <p:nvPr/>
        </p:nvGrpSpPr>
        <p:grpSpPr>
          <a:xfrm>
            <a:off x="2792095" y="2743200"/>
            <a:ext cx="1548765" cy="1677035"/>
            <a:chOff x="-883982" y="0"/>
            <a:chExt cx="4110818" cy="519214"/>
          </a:xfrm>
        </p:grpSpPr>
        <p:sp>
          <p:nvSpPr>
            <p:cNvPr id="43" name="Shape 1073741833"/>
            <p:cNvSpPr/>
            <p:nvPr/>
          </p:nvSpPr>
          <p:spPr>
            <a:xfrm>
              <a:off x="-2" y="0"/>
              <a:ext cx="3086105" cy="4476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44" name="Shape 1073741834"/>
            <p:cNvSpPr/>
            <p:nvPr/>
          </p:nvSpPr>
          <p:spPr>
            <a:xfrm>
              <a:off x="-883982" y="0"/>
              <a:ext cx="4110818" cy="519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Dr.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Razali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Abd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. Kader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(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Member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/>
                  <a:ea typeface="Arial Unicode MS"/>
                  <a:cs typeface="Arial"/>
                </a:rPr>
                <a:t>Ph.D. (Wood Science)</a:t>
              </a:r>
              <a:endParaRPr lang="en-MY" sz="1200" dirty="0">
                <a:effectLst/>
                <a:latin typeface="Times New Roman"/>
                <a:ea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/>
                  <a:ea typeface="Arial Unicode MS"/>
                  <a:cs typeface="Arial"/>
                </a:rPr>
                <a:t>University of Wales, </a:t>
              </a:r>
              <a:endParaRPr lang="en-MY" sz="1200" dirty="0">
                <a:effectLst/>
                <a:latin typeface="Times New Roman"/>
                <a:ea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UK (1985)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M.S (Wood &amp; </a:t>
              </a:r>
              <a:r>
                <a:rPr lang="en-US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Fibre</a:t>
              </a: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 Utilization) University of Washington, USA (1976)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B.S. (Forest Products) Oregon State University, USA (1974)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Diploma in Forestry </a:t>
              </a:r>
              <a:r>
                <a:rPr lang="en-US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Institut</a:t>
              </a: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Teknologi</a:t>
              </a:r>
              <a:r>
                <a:rPr lang="en-US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"/>
                </a:rPr>
                <a:t> MARA (1972)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</p:txBody>
        </p:sp>
      </p:grpSp>
      <p:pic>
        <p:nvPicPr>
          <p:cNvPr id="2057" name="Picture 1073742497" descr="vsx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257" y="2819400"/>
            <a:ext cx="89376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073742498" descr="hbj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63" y="2895600"/>
            <a:ext cx="881062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officeArt object"/>
          <p:cNvGrpSpPr/>
          <p:nvPr/>
        </p:nvGrpSpPr>
        <p:grpSpPr>
          <a:xfrm>
            <a:off x="2792095" y="4572000"/>
            <a:ext cx="1551305" cy="1998980"/>
            <a:chOff x="-559345" y="-105825"/>
            <a:chExt cx="3721343" cy="945434"/>
          </a:xfrm>
        </p:grpSpPr>
        <p:sp>
          <p:nvSpPr>
            <p:cNvPr id="46" name="Shape 1073741833"/>
            <p:cNvSpPr/>
            <p:nvPr/>
          </p:nvSpPr>
          <p:spPr>
            <a:xfrm>
              <a:off x="-2" y="0"/>
              <a:ext cx="3086105" cy="4476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47" name="Shape 1073741834"/>
            <p:cNvSpPr/>
            <p:nvPr/>
          </p:nvSpPr>
          <p:spPr>
            <a:xfrm>
              <a:off x="-559345" y="-105825"/>
              <a:ext cx="3721343" cy="945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900" b="1" dirty="0" err="1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Asoc</a:t>
              </a:r>
              <a:r>
                <a:rPr lang="fr-FR" sz="900" b="1" dirty="0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. Prof. Dr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.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Mohd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Rasdi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Zaini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(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Member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 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err="1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Ph.D</a:t>
              </a:r>
              <a:r>
                <a:rPr lang="fr-FR" sz="800" dirty="0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. 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in Agriculture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Entomology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,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Universiti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Sains Malaysia (2010) 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M.Sc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in Agriculture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Entomology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,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Universiti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Teknology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MARA (2005) B.SC in Plantation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Technology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&amp; Management,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Universiti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Teknologi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MARA (2002)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Diploma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in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Planting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Industry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Management, Institut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Teknologi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MARA (1996)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</p:txBody>
        </p:sp>
      </p:grpSp>
      <p:pic>
        <p:nvPicPr>
          <p:cNvPr id="2063" name="Picture 1073742502" descr="dfg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728" y="1237456"/>
            <a:ext cx="900113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073742509" descr="fgd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907" y="4648200"/>
            <a:ext cx="900113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officeArt object"/>
          <p:cNvGrpSpPr/>
          <p:nvPr/>
        </p:nvGrpSpPr>
        <p:grpSpPr>
          <a:xfrm>
            <a:off x="4901882" y="1184434"/>
            <a:ext cx="1617349" cy="1381760"/>
            <a:chOff x="-1463707" y="-60639"/>
            <a:chExt cx="3657299" cy="517958"/>
          </a:xfrm>
        </p:grpSpPr>
        <p:sp>
          <p:nvSpPr>
            <p:cNvPr id="49" name="Shape 1073741833"/>
            <p:cNvSpPr/>
            <p:nvPr/>
          </p:nvSpPr>
          <p:spPr>
            <a:xfrm>
              <a:off x="-1266341" y="0"/>
              <a:ext cx="3086105" cy="4476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50" name="Shape 1073741834"/>
            <p:cNvSpPr/>
            <p:nvPr/>
          </p:nvSpPr>
          <p:spPr>
            <a:xfrm>
              <a:off x="-1463707" y="-60639"/>
              <a:ext cx="3657299" cy="517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Datuk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Dr.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Rosti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900" b="1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Saruwono</a:t>
              </a:r>
              <a:r>
                <a:rPr lang="fr-FR" sz="900" b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(Chairman)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 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err="1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Ph.D</a:t>
              </a:r>
              <a:r>
                <a:rPr lang="fr-FR" sz="800" dirty="0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. 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Brunel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, UK (1990-1993)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MBA Brunel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, UK (1983-1984)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B.E (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Mech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)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University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of Queensland (1970-1973)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Malay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College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Kuala </a:t>
              </a:r>
              <a:r>
                <a:rPr lang="fr-FR" sz="8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Kangsar</a:t>
              </a:r>
              <a:r>
                <a:rPr lang="fr-FR" sz="8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/>
                  <a:ea typeface="Arial Unicode MS"/>
                  <a:cs typeface="Arial Unicode MS"/>
                </a:rPr>
                <a:t> (1963-1969)</a:t>
              </a:r>
              <a:endParaRPr lang="en-MY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endParaRPr>
            </a:p>
          </p:txBody>
        </p:sp>
      </p:grpSp>
      <p:sp>
        <p:nvSpPr>
          <p:cNvPr id="4" name="Shape 1073741834"/>
          <p:cNvSpPr>
            <a:spLocks noChangeArrowheads="1"/>
          </p:cNvSpPr>
          <p:nvPr/>
        </p:nvSpPr>
        <p:spPr bwMode="auto">
          <a:xfrm>
            <a:off x="6172200" y="2819400"/>
            <a:ext cx="1568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6" tIns="45716" rIns="45716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Dr. Md. Aris Ahmad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fr-FR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Member</a:t>
            </a: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fr-F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Ph.D. (London School of Polymer Technology, North London University, U.K., 1990)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MSc. In Polymer Science and Technology, North London University, U.K., (1986)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Grad PRI, North London University, U.K., (1984)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HND in Polymer Science and Technology, UK, (1982)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5240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52400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66"/>
          <a:stretch/>
        </p:blipFill>
        <p:spPr>
          <a:xfrm rot="16200000">
            <a:off x="4988044" y="4674848"/>
            <a:ext cx="906003" cy="852709"/>
          </a:xfrm>
          <a:prstGeom prst="rect">
            <a:avLst/>
          </a:prstGeom>
          <a:effectLst>
            <a:glow rad="101600">
              <a:srgbClr val="99CC00">
                <a:alpha val="86000"/>
              </a:srgbClr>
            </a:glow>
          </a:effectLst>
        </p:spPr>
      </p:pic>
      <p:sp>
        <p:nvSpPr>
          <p:cNvPr id="59" name="Shape 1073741834"/>
          <p:cNvSpPr>
            <a:spLocks noChangeArrowheads="1"/>
          </p:cNvSpPr>
          <p:nvPr/>
        </p:nvSpPr>
        <p:spPr bwMode="auto">
          <a:xfrm>
            <a:off x="6246181" y="4648200"/>
            <a:ext cx="15684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6" tIns="45716" rIns="45716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Prof. Dr. </a:t>
            </a:r>
            <a:r>
              <a:rPr kumimoji="0" lang="fr-FR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Khalifah</a:t>
            </a: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Othman (</a:t>
            </a:r>
            <a:r>
              <a:rPr kumimoji="0" lang="fr-FR" altLang="en-US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Member</a:t>
            </a:r>
            <a:r>
              <a:rPr kumimoji="0" lang="fr-FR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Ph.D. (Marketing/Retailing,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University of </a:t>
            </a:r>
            <a:r>
              <a:rPr kumimoji="0" lang="en-US" altLang="en-US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Stirling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, U.K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, 1987)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MBA, Northern Illinois University, U.S.A., (1972)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 err="1" smtClean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B.Sc</a:t>
            </a:r>
            <a:r>
              <a:rPr lang="en-US" altLang="en-US" sz="800" dirty="0" smtClean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(Finance), Northern </a:t>
            </a:r>
            <a:r>
              <a:rPr lang="en-US" altLang="en-US" sz="800" dirty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Illinois University, U.S.A</a:t>
            </a:r>
            <a:r>
              <a:rPr lang="en-US" altLang="en-US" sz="800" dirty="0" smtClean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..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, (1971)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Diploma in Business Studies, </a:t>
            </a:r>
            <a:r>
              <a:rPr lang="fr-FR" sz="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Institut </a:t>
            </a:r>
            <a:r>
              <a:rPr lang="fr-FR" sz="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Teknologi</a:t>
            </a:r>
            <a:r>
              <a:rPr lang="fr-FR" sz="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MARA (</a:t>
            </a:r>
            <a:r>
              <a:rPr lang="fr-FR" sz="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1968)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2253413" y="2695708"/>
            <a:ext cx="5555902" cy="311929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FELDA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FGVPM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FELCRA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Kolej</a:t>
            </a:r>
            <a:r>
              <a:rPr lang="en-US" sz="1400" dirty="0">
                <a:solidFill>
                  <a:schemeClr val="tx1"/>
                </a:solidFill>
              </a:rPr>
              <a:t> FELCRA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Sabah Softwood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Kolej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Yayasan</a:t>
            </a:r>
            <a:r>
              <a:rPr lang="en-US" sz="1400" dirty="0">
                <a:solidFill>
                  <a:schemeClr val="tx1"/>
                </a:solidFill>
              </a:rPr>
              <a:t> Sabah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Benta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Wawasan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PPPNP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UiTM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UMS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UPM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UMK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UNIMAS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Sarawak </a:t>
            </a:r>
            <a:r>
              <a:rPr lang="en-US" sz="1400" dirty="0">
                <a:solidFill>
                  <a:schemeClr val="tx1"/>
                </a:solidFill>
              </a:rPr>
              <a:t>Plantation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Sawit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Kinabalu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MPOB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LGM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MARDI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MTIB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MPIB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Akademi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Hevea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Malaysia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9" y="4291880"/>
            <a:ext cx="5730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8" y="4990306"/>
            <a:ext cx="48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00" y="2405546"/>
            <a:ext cx="500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572" y="4357889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966" y="1691575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1757069"/>
            <a:ext cx="565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311785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4382367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128419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86" y="1663001"/>
            <a:ext cx="534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131" y="5158581"/>
            <a:ext cx="466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927596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0" y="1182765"/>
            <a:ext cx="864226" cy="3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90" t="45496" r="31940" b="39685"/>
          <a:stretch>
            <a:fillRect/>
          </a:stretch>
        </p:blipFill>
        <p:spPr bwMode="auto">
          <a:xfrm>
            <a:off x="8051321" y="5129287"/>
            <a:ext cx="466753" cy="8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60" t="45496" r="26666" b="39685"/>
          <a:stretch>
            <a:fillRect/>
          </a:stretch>
        </p:blipFill>
        <p:spPr bwMode="auto">
          <a:xfrm>
            <a:off x="8518074" y="5073691"/>
            <a:ext cx="498844" cy="8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6714"/>
            <a:ext cx="331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18276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966" y="2383919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74" b="-6940"/>
          <a:stretch>
            <a:fillRect/>
          </a:stretch>
        </p:blipFill>
        <p:spPr bwMode="auto">
          <a:xfrm>
            <a:off x="155575" y="3812381"/>
            <a:ext cx="2054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4" y="3286299"/>
            <a:ext cx="6524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962" y="309072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219" y="1379746"/>
            <a:ext cx="1711895" cy="988559"/>
          </a:xfrm>
          <a:prstGeom prst="rect">
            <a:avLst/>
          </a:prstGeom>
        </p:spPr>
      </p:pic>
      <p:sp>
        <p:nvSpPr>
          <p:cNvPr id="42" name="Parallelogram 41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Parallelogram 42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WHO ARE OUR PARTNERS?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45" name="Parallelogram 44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90" y="5841151"/>
            <a:ext cx="431020" cy="432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171" y="5841151"/>
            <a:ext cx="332826" cy="43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2134" y="3515005"/>
            <a:ext cx="313266" cy="67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321" y="4441054"/>
            <a:ext cx="880946" cy="403325"/>
          </a:xfrm>
          <a:prstGeom prst="rect">
            <a:avLst/>
          </a:prstGeom>
        </p:spPr>
      </p:pic>
      <p:sp>
        <p:nvSpPr>
          <p:cNvPr id="49" name="Snip Diagonal Corner Rectangle 48"/>
          <p:cNvSpPr/>
          <p:nvPr/>
        </p:nvSpPr>
        <p:spPr>
          <a:xfrm>
            <a:off x="2221515" y="2695708"/>
            <a:ext cx="5555902" cy="311929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FELDA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FGVPM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FELCRA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Kolej</a:t>
            </a:r>
            <a:r>
              <a:rPr lang="en-US" sz="1400" dirty="0">
                <a:solidFill>
                  <a:schemeClr val="tx1"/>
                </a:solidFill>
              </a:rPr>
              <a:t> FELCRA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Sabah Softwood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Kolej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Yayasan</a:t>
            </a:r>
            <a:r>
              <a:rPr lang="en-US" sz="1400" dirty="0">
                <a:solidFill>
                  <a:schemeClr val="tx1"/>
                </a:solidFill>
              </a:rPr>
              <a:t> Sabah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Benta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Wawasan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PPPNP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UiTM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UMS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UPM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UMK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UMT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UNIMAS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Sarawak </a:t>
            </a:r>
            <a:r>
              <a:rPr lang="en-US" sz="1400" dirty="0">
                <a:solidFill>
                  <a:schemeClr val="tx1"/>
                </a:solidFill>
              </a:rPr>
              <a:t>Plantation </a:t>
            </a:r>
            <a:r>
              <a:rPr lang="en-US" sz="1400" dirty="0" err="1">
                <a:solidFill>
                  <a:schemeClr val="tx1"/>
                </a:solidFill>
              </a:rPr>
              <a:t>Berhad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Sawit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Kinabalu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MPOB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LGM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MARDI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MTIB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MPIB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Akademi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Hevea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Malaysia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Perbadanan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KemajuanPertanian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Negeri</a:t>
            </a:r>
            <a:r>
              <a:rPr lang="en-US" sz="1400" dirty="0" smtClean="0">
                <a:solidFill>
                  <a:schemeClr val="tx1"/>
                </a:solidFill>
              </a:rPr>
              <a:t> Pahang (PKPP)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2" y="4291880"/>
            <a:ext cx="5730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62200"/>
            <a:ext cx="577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0" y="4357889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311785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02" y="4382367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90" t="45496" r="31940" b="39685"/>
          <a:stretch>
            <a:fillRect/>
          </a:stretch>
        </p:blipFill>
        <p:spPr bwMode="auto">
          <a:xfrm>
            <a:off x="8019423" y="5129287"/>
            <a:ext cx="466753" cy="8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60" t="45496" r="26666" b="39685"/>
          <a:stretch>
            <a:fillRect/>
          </a:stretch>
        </p:blipFill>
        <p:spPr bwMode="auto">
          <a:xfrm>
            <a:off x="8486176" y="5073691"/>
            <a:ext cx="498844" cy="8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068" y="2383919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74" b="-6940"/>
          <a:stretch>
            <a:fillRect/>
          </a:stretch>
        </p:blipFill>
        <p:spPr bwMode="auto">
          <a:xfrm>
            <a:off x="123677" y="3812381"/>
            <a:ext cx="2054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321" y="1379746"/>
            <a:ext cx="1711895" cy="98855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-31898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423" y="4441054"/>
            <a:ext cx="880946" cy="4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2" y="960439"/>
            <a:ext cx="9059788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20" t="52525" r="12738"/>
          <a:stretch/>
        </p:blipFill>
        <p:spPr>
          <a:xfrm>
            <a:off x="2095500" y="1905000"/>
            <a:ext cx="4953000" cy="3725198"/>
          </a:xfrm>
          <a:prstGeom prst="rect">
            <a:avLst/>
          </a:prstGeom>
        </p:spPr>
      </p:pic>
      <p:sp>
        <p:nvSpPr>
          <p:cNvPr id="13" name="Parallelogram 12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Parallelogram 13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0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6" name="Parallelogram 5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SEKSYEN 24 - KEWAJIPAN AM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PEKERJA YANG SEDANG BEKERJA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762000" y="1600200"/>
            <a:ext cx="7645807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99720" algn="l"/>
              </a:tabLst>
            </a:pPr>
            <a:r>
              <a:rPr lang="en-MY" sz="3600" dirty="0" smtClean="0">
                <a:cs typeface="Arial"/>
              </a:rPr>
              <a:t>(2) </a:t>
            </a:r>
            <a:r>
              <a:rPr lang="en-MY" sz="3600" dirty="0" err="1" smtClean="0">
                <a:cs typeface="Arial"/>
              </a:rPr>
              <a:t>Seseorang</a:t>
            </a:r>
            <a:r>
              <a:rPr lang="en-MY" sz="3600" dirty="0" smtClean="0">
                <a:cs typeface="Arial"/>
              </a:rPr>
              <a:t> yang </a:t>
            </a:r>
            <a:r>
              <a:rPr lang="en-MY" sz="3600" dirty="0" err="1" smtClean="0">
                <a:cs typeface="Arial"/>
              </a:rPr>
              <a:t>melanggar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peruntukan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seksyen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ini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adalah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melakukan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suatu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kesalahan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dan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apabila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di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sabitkan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boleh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di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denda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tidak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melebihi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satu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ribu</a:t>
            </a:r>
            <a:r>
              <a:rPr lang="en-MY" sz="3600" dirty="0" smtClean="0">
                <a:cs typeface="Arial"/>
              </a:rPr>
              <a:t> ringgit </a:t>
            </a:r>
            <a:r>
              <a:rPr lang="en-MY" sz="3600" dirty="0" err="1" smtClean="0">
                <a:cs typeface="Arial"/>
              </a:rPr>
              <a:t>atau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di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penjarakan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selama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tempoh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tidak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melebihi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tiga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bulan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atau</a:t>
            </a:r>
            <a:r>
              <a:rPr lang="en-MY" sz="3600" dirty="0" smtClean="0">
                <a:cs typeface="Arial"/>
              </a:rPr>
              <a:t> </a:t>
            </a:r>
            <a:r>
              <a:rPr lang="en-MY" sz="3600" dirty="0" err="1" smtClean="0">
                <a:cs typeface="Arial"/>
              </a:rPr>
              <a:t>kedua-duanya</a:t>
            </a:r>
            <a:r>
              <a:rPr lang="en-MY" sz="3600" dirty="0" smtClean="0">
                <a:cs typeface="Arial"/>
              </a:rPr>
              <a:t>.</a:t>
            </a: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29972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KIKEN YO CHI TRAINING</a:t>
            </a:r>
            <a:endParaRPr lang="en-US" sz="4000" b="1" dirty="0"/>
          </a:p>
        </p:txBody>
      </p:sp>
      <p:sp>
        <p:nvSpPr>
          <p:cNvPr id="4" name="Parallelogram 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Parallelogram 4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7" name="Parallelogram 6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8904" y="990600"/>
            <a:ext cx="17282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K.Y.T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429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 for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accident, Okay !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baseline="0" dirty="0" smtClean="0"/>
              <a:t>Pointing</a:t>
            </a:r>
            <a:r>
              <a:rPr lang="en-US" sz="3600" b="1" dirty="0" smtClean="0"/>
              <a:t> and Calling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-42231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PROFESSIONAL AND COMPETENCY PROGRAM</a:t>
            </a:r>
            <a:endParaRPr lang="en-MY" b="1" dirty="0"/>
          </a:p>
        </p:txBody>
      </p:sp>
      <p:sp>
        <p:nvSpPr>
          <p:cNvPr id="7" name="Parallelogram 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IS PROFESSIONAL BODY?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6096000" y="6400800"/>
            <a:ext cx="3352800" cy="457200"/>
          </a:xfrm>
          <a:prstGeom prst="parallelogram">
            <a:avLst>
              <a:gd name="adj" fmla="val 48875"/>
            </a:avLst>
          </a:prstGeom>
          <a:gradFill flip="none" rotWithShape="1">
            <a:gsLst>
              <a:gs pos="0">
                <a:srgbClr val="008080"/>
              </a:gs>
              <a:gs pos="50000">
                <a:srgbClr val="008080"/>
              </a:gs>
              <a:gs pos="100000">
                <a:schemeClr val="tx1">
                  <a:lumMod val="10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0" name="Parallelogram 9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319088" y="2302669"/>
            <a:ext cx="2365375" cy="587375"/>
          </a:xfrm>
          <a:prstGeom prst="rect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MY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7" t="1553" r="20068" b="11365"/>
          <a:stretch>
            <a:fillRect/>
          </a:stretch>
        </p:blipFill>
        <p:spPr bwMode="auto">
          <a:xfrm rot="5873694">
            <a:off x="2062163" y="1549400"/>
            <a:ext cx="58515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191"/>
          <a:stretch>
            <a:fillRect/>
          </a:stretch>
        </p:blipFill>
        <p:spPr bwMode="auto">
          <a:xfrm>
            <a:off x="307975" y="1188244"/>
            <a:ext cx="24622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4" b="35735"/>
          <a:stretch>
            <a:fillRect/>
          </a:stretch>
        </p:blipFill>
        <p:spPr bwMode="auto">
          <a:xfrm>
            <a:off x="381000" y="2312194"/>
            <a:ext cx="23891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470522">
            <a:off x="4581849" y="6477130"/>
            <a:ext cx="208597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93663" y="3276600"/>
            <a:ext cx="25908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IIPM </a:t>
            </a:r>
            <a:r>
              <a:rPr lang="en-US" sz="1600" dirty="0" smtClean="0"/>
              <a:t>is the youngest registered professional body in Malaysia, i.e. </a:t>
            </a:r>
            <a:r>
              <a:rPr lang="en-US" sz="1600" b="1" u="sng" dirty="0" smtClean="0"/>
              <a:t>no</a:t>
            </a:r>
            <a:r>
              <a:rPr lang="en-US" sz="1600" b="1" u="sng" dirty="0"/>
              <a:t>. </a:t>
            </a:r>
            <a:r>
              <a:rPr lang="en-US" sz="1600" b="1" u="sng" dirty="0" smtClean="0"/>
              <a:t>19 </a:t>
            </a:r>
            <a:endParaRPr lang="en-MY" sz="16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7164388" y="2852738"/>
            <a:ext cx="1811337" cy="252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The Need for Competency, Integrity, Accountability, Transparency and Good Governance</a:t>
            </a:r>
            <a:endParaRPr lang="en-MY" sz="2000" b="1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42231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PROFESSIONAL AND COMPETENCY PROGRAM</a:t>
            </a:r>
            <a:endParaRPr lang="en-MY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58674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7912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lumMod val="80000"/>
                  <a:lumOff val="20000"/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IS PROFESSIONAL BODY?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flipV="1">
            <a:off x="6096000" y="6400800"/>
            <a:ext cx="3352800" cy="457200"/>
          </a:xfrm>
          <a:prstGeom prst="parallelogram">
            <a:avLst>
              <a:gd name="adj" fmla="val 48875"/>
            </a:avLst>
          </a:prstGeom>
          <a:gradFill flip="none" rotWithShape="1">
            <a:gsLst>
              <a:gs pos="0">
                <a:srgbClr val="008080"/>
              </a:gs>
              <a:gs pos="50000">
                <a:srgbClr val="008080"/>
              </a:gs>
              <a:gs pos="100000">
                <a:schemeClr val="tx1">
                  <a:lumMod val="10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2" name="Parallelogram 11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1066800" y="1219200"/>
            <a:ext cx="757645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200"/>
              </a:spcBef>
              <a:tabLst>
                <a:tab pos="756920" algn="l"/>
              </a:tabLst>
            </a:pPr>
            <a:r>
              <a:rPr lang="en-US" sz="2000" dirty="0" smtClean="0">
                <a:cs typeface="Arial"/>
              </a:rPr>
              <a:t>EXPERIENCES OF OTHER PROFESSIONAL BODIES</a:t>
            </a:r>
            <a:endParaRPr lang="en-MY" sz="2000" dirty="0" smtClean="0">
              <a:cs typeface="Arial"/>
            </a:endParaRPr>
          </a:p>
          <a:p>
            <a:pPr marL="12700">
              <a:spcBef>
                <a:spcPts val="1200"/>
              </a:spcBef>
              <a:tabLst>
                <a:tab pos="756920" algn="l"/>
              </a:tabLst>
            </a:pPr>
            <a:r>
              <a:rPr lang="en-MY" sz="2000" b="1" dirty="0" smtClean="0">
                <a:cs typeface="Arial"/>
              </a:rPr>
              <a:t>S</a:t>
            </a:r>
            <a:r>
              <a:rPr lang="en-MY" sz="2000" b="1" spc="-150" dirty="0" smtClean="0">
                <a:cs typeface="Arial"/>
              </a:rPr>
              <a:t>TA</a:t>
            </a:r>
            <a:r>
              <a:rPr lang="en-MY" sz="2000" b="1" dirty="0" smtClean="0">
                <a:cs typeface="Arial"/>
              </a:rPr>
              <a:t>TU</a:t>
            </a:r>
            <a:r>
              <a:rPr lang="en-MY" sz="2000" b="1" spc="-35" dirty="0" smtClean="0">
                <a:cs typeface="Arial"/>
              </a:rPr>
              <a:t>T</a:t>
            </a:r>
            <a:r>
              <a:rPr lang="en-MY" sz="2000" b="1" dirty="0" smtClean="0">
                <a:cs typeface="Arial"/>
              </a:rPr>
              <a:t>O</a:t>
            </a:r>
            <a:r>
              <a:rPr lang="en-MY" sz="2000" b="1" spc="-30" dirty="0" smtClean="0">
                <a:cs typeface="Arial"/>
              </a:rPr>
              <a:t>R</a:t>
            </a:r>
            <a:r>
              <a:rPr lang="en-MY" sz="2000" b="1" dirty="0" smtClean="0">
                <a:cs typeface="Arial"/>
              </a:rPr>
              <a:t>Y</a:t>
            </a:r>
            <a:r>
              <a:rPr lang="en-MY" sz="2000" b="1" spc="-40" dirty="0" smtClean="0">
                <a:cs typeface="Arial"/>
              </a:rPr>
              <a:t> </a:t>
            </a:r>
            <a:r>
              <a:rPr lang="en-MY" sz="2000" b="1" spc="-10" dirty="0">
                <a:cs typeface="Arial"/>
              </a:rPr>
              <a:t>P</a:t>
            </a:r>
            <a:r>
              <a:rPr lang="en-MY" sz="2000" b="1" dirty="0">
                <a:cs typeface="Arial"/>
              </a:rPr>
              <a:t>ROFES</a:t>
            </a:r>
            <a:r>
              <a:rPr lang="en-MY" sz="2000" b="1" spc="-10" dirty="0">
                <a:cs typeface="Arial"/>
              </a:rPr>
              <a:t>S</a:t>
            </a:r>
            <a:r>
              <a:rPr lang="en-MY" sz="2000" b="1" dirty="0">
                <a:cs typeface="Arial"/>
              </a:rPr>
              <a:t>IONAL</a:t>
            </a:r>
            <a:r>
              <a:rPr lang="en-MY" sz="2000" b="1" spc="-95" dirty="0">
                <a:cs typeface="Arial"/>
              </a:rPr>
              <a:t> </a:t>
            </a:r>
            <a:r>
              <a:rPr lang="en-MY" sz="2000" b="1" dirty="0" smtClean="0">
                <a:cs typeface="Arial"/>
              </a:rPr>
              <a:t>BODIES</a:t>
            </a:r>
            <a:endParaRPr lang="en-MY" sz="2000" b="1" dirty="0">
              <a:cs typeface="Arial"/>
            </a:endParaRPr>
          </a:p>
          <a:p>
            <a:pPr marL="1213485" lvl="2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14120" algn="l"/>
              </a:tabLst>
            </a:pPr>
            <a:r>
              <a:rPr lang="en-MY" sz="2000" u="sng" dirty="0" smtClean="0">
                <a:cs typeface="Arial"/>
                <a:hlinkClick r:id="rId2"/>
              </a:rPr>
              <a:t>ROYAL INSTITUTION OF SURVEYORS MALAYSIA (RISM)</a:t>
            </a:r>
            <a:endParaRPr lang="en-MY" sz="2000" u="sng" dirty="0">
              <a:cs typeface="Arial"/>
            </a:endParaRPr>
          </a:p>
          <a:p>
            <a:pPr marL="1213485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MY" sz="2000" dirty="0" smtClean="0">
                <a:cs typeface="Arial"/>
                <a:hlinkClick r:id="rId3"/>
              </a:rPr>
              <a:t>INSTITUTE LANDSCAPE ARCHITECTS MALAYSIA (ILAM)</a:t>
            </a:r>
            <a:endParaRPr lang="en-MY" sz="2000" dirty="0" smtClean="0">
              <a:cs typeface="Arial"/>
            </a:endParaRPr>
          </a:p>
          <a:p>
            <a:pPr marL="1213485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US" sz="2000" dirty="0" smtClean="0">
                <a:cs typeface="Arial"/>
                <a:hlinkClick r:id="rId4"/>
              </a:rPr>
              <a:t>THE INSTITUTION OF ENGINEERS MALAYSIA (IEM)</a:t>
            </a:r>
            <a:endParaRPr lang="en-MY" sz="2000" dirty="0" smtClean="0">
              <a:cs typeface="Arial"/>
            </a:endParaRPr>
          </a:p>
          <a:p>
            <a:pPr marL="927100" lvl="2">
              <a:lnSpc>
                <a:spcPct val="100000"/>
              </a:lnSpc>
              <a:tabLst>
                <a:tab pos="1214120" algn="l"/>
              </a:tabLst>
            </a:pPr>
            <a:endParaRPr lang="en-MY" sz="2000" dirty="0" smtClean="0">
              <a:cs typeface="Arial"/>
            </a:endParaRPr>
          </a:p>
          <a:p>
            <a:pPr marL="12700">
              <a:tabLst>
                <a:tab pos="1214120" algn="l"/>
              </a:tabLst>
            </a:pPr>
            <a:r>
              <a:rPr lang="en-MY" sz="2000" dirty="0" smtClean="0">
                <a:cs typeface="Arial"/>
              </a:rPr>
              <a:t>NO</a:t>
            </a:r>
            <a:r>
              <a:rPr lang="en-MY" sz="2000" spc="5" dirty="0" smtClean="0">
                <a:cs typeface="Arial"/>
              </a:rPr>
              <a:t>N</a:t>
            </a:r>
            <a:r>
              <a:rPr lang="en-MY" sz="2000" dirty="0" smtClean="0">
                <a:cs typeface="Arial"/>
              </a:rPr>
              <a:t>-</a:t>
            </a:r>
            <a:r>
              <a:rPr lang="en-MY" sz="2000" spc="-10" dirty="0" smtClean="0">
                <a:cs typeface="Arial"/>
              </a:rPr>
              <a:t>S</a:t>
            </a:r>
            <a:r>
              <a:rPr lang="en-MY" sz="2000" spc="-150" dirty="0" smtClean="0">
                <a:cs typeface="Arial"/>
              </a:rPr>
              <a:t>T</a:t>
            </a:r>
            <a:r>
              <a:rPr lang="en-MY" sz="2000" spc="-155" dirty="0" smtClean="0">
                <a:cs typeface="Arial"/>
              </a:rPr>
              <a:t>A</a:t>
            </a:r>
            <a:r>
              <a:rPr lang="en-MY" sz="2000" dirty="0" smtClean="0">
                <a:cs typeface="Arial"/>
              </a:rPr>
              <a:t>TU</a:t>
            </a:r>
            <a:r>
              <a:rPr lang="en-MY" sz="2000" spc="-40" dirty="0" smtClean="0">
                <a:cs typeface="Arial"/>
              </a:rPr>
              <a:t>T</a:t>
            </a:r>
            <a:r>
              <a:rPr lang="en-MY" sz="2000" spc="5" dirty="0" smtClean="0">
                <a:cs typeface="Arial"/>
              </a:rPr>
              <a:t>O</a:t>
            </a:r>
            <a:r>
              <a:rPr lang="en-MY" sz="2000" spc="-35" dirty="0" smtClean="0">
                <a:cs typeface="Arial"/>
              </a:rPr>
              <a:t>R</a:t>
            </a:r>
            <a:r>
              <a:rPr lang="en-MY" sz="2000" dirty="0" smtClean="0">
                <a:cs typeface="Arial"/>
              </a:rPr>
              <a:t>Y</a:t>
            </a:r>
            <a:r>
              <a:rPr lang="en-MY" sz="2000" spc="-75" dirty="0" smtClean="0">
                <a:cs typeface="Arial"/>
              </a:rPr>
              <a:t> </a:t>
            </a:r>
            <a:r>
              <a:rPr lang="en-MY" sz="2000" spc="-10" dirty="0">
                <a:cs typeface="Arial"/>
              </a:rPr>
              <a:t>P</a:t>
            </a:r>
            <a:r>
              <a:rPr lang="en-MY" sz="2000" dirty="0">
                <a:cs typeface="Arial"/>
              </a:rPr>
              <a:t>ROFE</a:t>
            </a:r>
            <a:r>
              <a:rPr lang="en-MY" sz="2000" spc="-15" dirty="0">
                <a:cs typeface="Arial"/>
              </a:rPr>
              <a:t>S</a:t>
            </a:r>
            <a:r>
              <a:rPr lang="en-MY" sz="2000" spc="-10" dirty="0">
                <a:cs typeface="Arial"/>
              </a:rPr>
              <a:t>S</a:t>
            </a:r>
            <a:r>
              <a:rPr lang="en-MY" sz="2000" dirty="0">
                <a:cs typeface="Arial"/>
              </a:rPr>
              <a:t>I</a:t>
            </a:r>
            <a:r>
              <a:rPr lang="en-MY" sz="2000" spc="-5" dirty="0">
                <a:cs typeface="Arial"/>
              </a:rPr>
              <a:t>O</a:t>
            </a:r>
            <a:r>
              <a:rPr lang="en-MY" sz="2000" dirty="0">
                <a:cs typeface="Arial"/>
              </a:rPr>
              <a:t>NAL</a:t>
            </a:r>
            <a:r>
              <a:rPr lang="en-MY" sz="2000" spc="-95" dirty="0">
                <a:cs typeface="Arial"/>
              </a:rPr>
              <a:t> </a:t>
            </a:r>
            <a:r>
              <a:rPr lang="en-MY" sz="2000" spc="-10" dirty="0" smtClean="0">
                <a:cs typeface="Arial"/>
              </a:rPr>
              <a:t>B</a:t>
            </a:r>
            <a:r>
              <a:rPr lang="en-MY" sz="2000" dirty="0" smtClean="0">
                <a:cs typeface="Arial"/>
              </a:rPr>
              <a:t>ODIES</a:t>
            </a:r>
            <a:endParaRPr lang="en-MY" sz="2000" dirty="0">
              <a:cs typeface="Arial"/>
            </a:endParaRPr>
          </a:p>
          <a:p>
            <a:pPr marL="1213485" marR="1253490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MY" sz="2000" dirty="0">
                <a:cs typeface="Arial"/>
                <a:hlinkClick r:id="rId5"/>
              </a:rPr>
              <a:t>C</a:t>
            </a:r>
            <a:r>
              <a:rPr lang="en-MY" sz="2000" spc="5" dirty="0">
                <a:cs typeface="Arial"/>
                <a:hlinkClick r:id="rId5"/>
              </a:rPr>
              <a:t>H</a:t>
            </a:r>
            <a:r>
              <a:rPr lang="en-MY" sz="2000" dirty="0">
                <a:cs typeface="Arial"/>
                <a:hlinkClick r:id="rId5"/>
              </a:rPr>
              <a:t>A</a:t>
            </a:r>
            <a:r>
              <a:rPr lang="en-MY" sz="2000" spc="-40" dirty="0">
                <a:cs typeface="Arial"/>
                <a:hlinkClick r:id="rId5"/>
              </a:rPr>
              <a:t>R</a:t>
            </a:r>
            <a:r>
              <a:rPr lang="en-MY" sz="2000" dirty="0">
                <a:cs typeface="Arial"/>
                <a:hlinkClick r:id="rId5"/>
              </a:rPr>
              <a:t>TERED </a:t>
            </a:r>
            <a:r>
              <a:rPr lang="en-MY" sz="2000" spc="-10" dirty="0">
                <a:cs typeface="Arial"/>
                <a:hlinkClick r:id="rId5"/>
              </a:rPr>
              <a:t>I</a:t>
            </a:r>
            <a:r>
              <a:rPr lang="en-MY" sz="2000" dirty="0">
                <a:cs typeface="Arial"/>
                <a:hlinkClick r:id="rId5"/>
              </a:rPr>
              <a:t>NSTITUTE OF</a:t>
            </a:r>
            <a:r>
              <a:rPr lang="en-MY" sz="2000" spc="-15" dirty="0">
                <a:cs typeface="Arial"/>
                <a:hlinkClick r:id="rId5"/>
              </a:rPr>
              <a:t> </a:t>
            </a:r>
            <a:r>
              <a:rPr lang="en-MY" sz="2000" dirty="0">
                <a:cs typeface="Arial"/>
                <a:hlinkClick r:id="rId5"/>
              </a:rPr>
              <a:t>LOGI</a:t>
            </a:r>
            <a:r>
              <a:rPr lang="en-MY" sz="2000" spc="-10" dirty="0">
                <a:cs typeface="Arial"/>
                <a:hlinkClick r:id="rId5"/>
              </a:rPr>
              <a:t>S</a:t>
            </a:r>
            <a:r>
              <a:rPr lang="en-MY" sz="2000" dirty="0">
                <a:cs typeface="Arial"/>
                <a:hlinkClick r:id="rId5"/>
              </a:rPr>
              <a:t>TICS</a:t>
            </a:r>
            <a:r>
              <a:rPr lang="en-MY" sz="2000" spc="-35" dirty="0">
                <a:cs typeface="Arial"/>
                <a:hlinkClick r:id="rId5"/>
              </a:rPr>
              <a:t> </a:t>
            </a:r>
            <a:r>
              <a:rPr lang="en-MY" sz="2000" dirty="0">
                <a:cs typeface="Arial"/>
                <a:hlinkClick r:id="rId5"/>
              </a:rPr>
              <a:t>&amp; TRANSPO</a:t>
            </a:r>
            <a:r>
              <a:rPr lang="en-MY" sz="2000" spc="-35" dirty="0">
                <a:cs typeface="Arial"/>
                <a:hlinkClick r:id="rId5"/>
              </a:rPr>
              <a:t>R</a:t>
            </a:r>
            <a:r>
              <a:rPr lang="en-MY" sz="2000" dirty="0">
                <a:cs typeface="Arial"/>
                <a:hlinkClick r:id="rId5"/>
              </a:rPr>
              <a:t>T</a:t>
            </a:r>
            <a:r>
              <a:rPr lang="en-MY" sz="2000" spc="-35" dirty="0">
                <a:cs typeface="Arial"/>
                <a:hlinkClick r:id="rId5"/>
              </a:rPr>
              <a:t> </a:t>
            </a:r>
            <a:r>
              <a:rPr lang="en-MY" sz="2000" dirty="0">
                <a:cs typeface="Arial"/>
                <a:hlinkClick r:id="rId5"/>
              </a:rPr>
              <a:t>(CI</a:t>
            </a:r>
            <a:r>
              <a:rPr lang="en-MY" sz="2000" spc="-145" dirty="0">
                <a:cs typeface="Arial"/>
                <a:hlinkClick r:id="rId5"/>
              </a:rPr>
              <a:t>L</a:t>
            </a:r>
            <a:r>
              <a:rPr lang="en-MY" sz="2000" dirty="0">
                <a:cs typeface="Arial"/>
                <a:hlinkClick r:id="rId5"/>
              </a:rPr>
              <a:t>T</a:t>
            </a:r>
            <a:r>
              <a:rPr lang="en-MY" sz="2000" dirty="0" smtClean="0">
                <a:cs typeface="Arial"/>
                <a:hlinkClick r:id="rId5"/>
              </a:rPr>
              <a:t>)</a:t>
            </a:r>
            <a:endParaRPr lang="en-MY" sz="2000" dirty="0" smtClean="0">
              <a:cs typeface="Arial"/>
            </a:endParaRPr>
          </a:p>
          <a:p>
            <a:pPr marL="1213485" marR="1253490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US" sz="2000" dirty="0" smtClean="0">
                <a:cs typeface="Arial"/>
                <a:hlinkClick r:id="rId6"/>
              </a:rPr>
              <a:t>INSTITUTE OF MATERIALS MALAYSIA (IMM)</a:t>
            </a:r>
            <a:endParaRPr lang="en-US" sz="2000" dirty="0" smtClean="0">
              <a:cs typeface="Arial"/>
            </a:endParaRPr>
          </a:p>
          <a:p>
            <a:pPr marL="1213485" marR="1253490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US" sz="2000" dirty="0" smtClean="0">
                <a:cs typeface="Arial"/>
                <a:hlinkClick r:id="rId7"/>
              </a:rPr>
              <a:t>THE MALAYSIAN INSTITUTE OF CHATERED SECRETARIES AND ADMINISTRATORS (MAICSA)</a:t>
            </a:r>
            <a:endParaRPr lang="en-US" sz="2000" dirty="0" smtClean="0">
              <a:cs typeface="Arial"/>
            </a:endParaRPr>
          </a:p>
          <a:p>
            <a:pPr marL="1213485" marR="1253490" lvl="2" indent="-286385">
              <a:lnSpc>
                <a:spcPct val="100000"/>
              </a:lnSpc>
              <a:buFont typeface="Wingdings"/>
              <a:buChar char=""/>
              <a:tabLst>
                <a:tab pos="1214120" algn="l"/>
              </a:tabLst>
            </a:pPr>
            <a:r>
              <a:rPr lang="en-US" sz="2000" dirty="0" smtClean="0">
                <a:cs typeface="Arial"/>
                <a:hlinkClick r:id="rId8"/>
              </a:rPr>
              <a:t>THE ASSOCIATION OF CHATERED CERTIFIED ACCOUNTANTS (ACCA)</a:t>
            </a:r>
            <a:endParaRPr lang="en-US" sz="2000" dirty="0" smtClean="0"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787845"/>
            <a:ext cx="488630" cy="488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857" y="2871056"/>
            <a:ext cx="489857" cy="489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39" y="2362200"/>
            <a:ext cx="419095" cy="454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857" y="3789594"/>
            <a:ext cx="430906" cy="433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497" y="4366405"/>
            <a:ext cx="922392" cy="405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803" y="4864892"/>
            <a:ext cx="362918" cy="433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44"/>
          <a:stretch/>
        </p:blipFill>
        <p:spPr>
          <a:xfrm>
            <a:off x="8358239" y="5363941"/>
            <a:ext cx="389590" cy="3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58674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7912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/>
          <p:cNvSpPr txBox="1"/>
          <p:nvPr/>
        </p:nvSpPr>
        <p:spPr>
          <a:xfrm>
            <a:off x="812392" y="1560761"/>
            <a:ext cx="7645807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2000" spc="-40" dirty="0" smtClean="0">
                <a:cs typeface="Arial"/>
              </a:rPr>
              <a:t>T</a:t>
            </a:r>
            <a:r>
              <a:rPr sz="2000" dirty="0" smtClean="0">
                <a:cs typeface="Arial"/>
              </a:rPr>
              <a:t>O</a:t>
            </a:r>
            <a:r>
              <a:rPr sz="2000" spc="-15" dirty="0" smtClean="0">
                <a:cs typeface="Arial"/>
              </a:rPr>
              <a:t> </a:t>
            </a:r>
            <a:r>
              <a:rPr sz="2000" dirty="0">
                <a:cs typeface="Arial"/>
              </a:rPr>
              <a:t>RECOGNIZE</a:t>
            </a:r>
            <a:r>
              <a:rPr sz="2000" spc="-35" dirty="0">
                <a:cs typeface="Arial"/>
              </a:rPr>
              <a:t> </a:t>
            </a:r>
            <a:r>
              <a:rPr sz="2000" dirty="0">
                <a:cs typeface="Arial"/>
              </a:rPr>
              <a:t>PL</a:t>
            </a:r>
            <a:r>
              <a:rPr sz="2000" spc="-10" dirty="0">
                <a:cs typeface="Arial"/>
              </a:rPr>
              <a:t>A</a:t>
            </a:r>
            <a:r>
              <a:rPr sz="2000" dirty="0">
                <a:cs typeface="Arial"/>
              </a:rPr>
              <a:t>NTERS</a:t>
            </a:r>
            <a:r>
              <a:rPr sz="2000" spc="-100" dirty="0">
                <a:cs typeface="Arial"/>
              </a:rPr>
              <a:t> </a:t>
            </a:r>
            <a:r>
              <a:rPr sz="2000" dirty="0">
                <a:cs typeface="Arial"/>
              </a:rPr>
              <a:t>AS </a:t>
            </a:r>
            <a:r>
              <a:rPr sz="2000" dirty="0" smtClean="0">
                <a:cs typeface="Arial"/>
              </a:rPr>
              <a:t>PROFE</a:t>
            </a:r>
            <a:r>
              <a:rPr sz="2000" spc="-10" dirty="0" smtClean="0">
                <a:cs typeface="Arial"/>
              </a:rPr>
              <a:t>S</a:t>
            </a:r>
            <a:r>
              <a:rPr sz="2000" dirty="0" smtClean="0">
                <a:cs typeface="Arial"/>
              </a:rPr>
              <a:t>S</a:t>
            </a:r>
            <a:r>
              <a:rPr sz="2000" spc="-10" dirty="0" smtClean="0">
                <a:cs typeface="Arial"/>
              </a:rPr>
              <a:t>I</a:t>
            </a:r>
            <a:r>
              <a:rPr sz="2000" dirty="0" smtClean="0">
                <a:cs typeface="Arial"/>
              </a:rPr>
              <a:t>ONALS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BY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sz="2000" dirty="0"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sz="2000" dirty="0">
                <a:cs typeface="Arial"/>
              </a:rPr>
              <a:t>UPGRADING</a:t>
            </a:r>
            <a:r>
              <a:rPr sz="2000" spc="-30" dirty="0">
                <a:cs typeface="Arial"/>
              </a:rPr>
              <a:t> </a:t>
            </a:r>
            <a:r>
              <a:rPr sz="2000" dirty="0">
                <a:cs typeface="Arial"/>
              </a:rPr>
              <a:t>QUALIF</a:t>
            </a:r>
            <a:r>
              <a:rPr sz="2000" spc="-10" dirty="0">
                <a:cs typeface="Arial"/>
              </a:rPr>
              <a:t>I</a:t>
            </a:r>
            <a:r>
              <a:rPr sz="2000" dirty="0">
                <a:cs typeface="Arial"/>
              </a:rPr>
              <a:t>C</a:t>
            </a:r>
            <a:r>
              <a:rPr sz="2000" spc="-145" dirty="0">
                <a:cs typeface="Arial"/>
              </a:rPr>
              <a:t>A</a:t>
            </a:r>
            <a:r>
              <a:rPr sz="2000" dirty="0">
                <a:cs typeface="Arial"/>
              </a:rPr>
              <a:t>TIONS</a:t>
            </a:r>
            <a:r>
              <a:rPr sz="2000" spc="-25" dirty="0">
                <a:cs typeface="Arial"/>
              </a:rPr>
              <a:t> </a:t>
            </a:r>
            <a:r>
              <a:rPr sz="2000" dirty="0">
                <a:cs typeface="Arial"/>
              </a:rPr>
              <a:t>–</a:t>
            </a:r>
            <a:r>
              <a:rPr sz="2000" spc="-5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THROGH </a:t>
            </a:r>
            <a:r>
              <a:rPr sz="2000" dirty="0" smtClean="0">
                <a:cs typeface="Arial"/>
              </a:rPr>
              <a:t>THE </a:t>
            </a:r>
            <a:r>
              <a:rPr sz="2000" b="1" dirty="0">
                <a:cs typeface="Arial"/>
                <a:hlinkClick r:id="rId2" action="ppaction://hlinkfile"/>
              </a:rPr>
              <a:t>PROFE</a:t>
            </a:r>
            <a:r>
              <a:rPr sz="2000" b="1" spc="-10" dirty="0">
                <a:cs typeface="Arial"/>
                <a:hlinkClick r:id="rId2" action="ppaction://hlinkfile"/>
              </a:rPr>
              <a:t>S</a:t>
            </a:r>
            <a:r>
              <a:rPr sz="2000" b="1" dirty="0">
                <a:cs typeface="Arial"/>
                <a:hlinkClick r:id="rId2" action="ppaction://hlinkfile"/>
              </a:rPr>
              <a:t>S</a:t>
            </a:r>
            <a:r>
              <a:rPr sz="2000" b="1" spc="-10" dirty="0">
                <a:cs typeface="Arial"/>
                <a:hlinkClick r:id="rId2" action="ppaction://hlinkfile"/>
              </a:rPr>
              <a:t>I</a:t>
            </a:r>
            <a:r>
              <a:rPr sz="2000" b="1" dirty="0">
                <a:cs typeface="Arial"/>
                <a:hlinkClick r:id="rId2" action="ppaction://hlinkfile"/>
              </a:rPr>
              <a:t>ONAL</a:t>
            </a:r>
            <a:r>
              <a:rPr sz="2000" b="1" spc="-70" dirty="0">
                <a:cs typeface="Arial"/>
                <a:hlinkClick r:id="rId2" action="ppaction://hlinkfile"/>
              </a:rPr>
              <a:t> </a:t>
            </a:r>
            <a:r>
              <a:rPr sz="2000" b="1" dirty="0">
                <a:cs typeface="Arial"/>
                <a:hlinkClick r:id="rId2" action="ppaction://hlinkfile"/>
              </a:rPr>
              <a:t>QUAL</a:t>
            </a:r>
            <a:r>
              <a:rPr sz="2000" b="1" spc="-10" dirty="0">
                <a:cs typeface="Arial"/>
                <a:hlinkClick r:id="rId2" action="ppaction://hlinkfile"/>
              </a:rPr>
              <a:t>I</a:t>
            </a:r>
            <a:r>
              <a:rPr sz="2000" b="1" dirty="0">
                <a:cs typeface="Arial"/>
                <a:hlinkClick r:id="rId2" action="ppaction://hlinkfile"/>
              </a:rPr>
              <a:t>FIC</a:t>
            </a:r>
            <a:r>
              <a:rPr sz="2000" b="1" spc="-150" dirty="0">
                <a:cs typeface="Arial"/>
                <a:hlinkClick r:id="rId2" action="ppaction://hlinkfile"/>
              </a:rPr>
              <a:t>A</a:t>
            </a:r>
            <a:r>
              <a:rPr sz="2000" b="1" dirty="0">
                <a:cs typeface="Arial"/>
                <a:hlinkClick r:id="rId2" action="ppaction://hlinkfile"/>
              </a:rPr>
              <a:t>TION</a:t>
            </a:r>
            <a:r>
              <a:rPr sz="2000" b="1" spc="-40" dirty="0">
                <a:cs typeface="Arial"/>
                <a:hlinkClick r:id="rId2" action="ppaction://hlinkfile"/>
              </a:rPr>
              <a:t> </a:t>
            </a:r>
            <a:r>
              <a:rPr sz="2000" b="1" dirty="0">
                <a:cs typeface="Arial"/>
                <a:hlinkClick r:id="rId2" action="ppaction://hlinkfile"/>
              </a:rPr>
              <a:t>E</a:t>
            </a:r>
            <a:r>
              <a:rPr sz="2000" b="1" spc="-10" dirty="0">
                <a:cs typeface="Arial"/>
                <a:hlinkClick r:id="rId2" action="ppaction://hlinkfile"/>
              </a:rPr>
              <a:t>X</a:t>
            </a:r>
            <a:r>
              <a:rPr sz="2000" b="1" dirty="0">
                <a:cs typeface="Arial"/>
                <a:hlinkClick r:id="rId2" action="ppaction://hlinkfile"/>
              </a:rPr>
              <a:t>AM</a:t>
            </a:r>
            <a:r>
              <a:rPr sz="2000" b="1" spc="-15" dirty="0">
                <a:cs typeface="Arial"/>
                <a:hlinkClick r:id="rId2" action="ppaction://hlinkfile"/>
              </a:rPr>
              <a:t>I</a:t>
            </a:r>
            <a:r>
              <a:rPr sz="2000" b="1" dirty="0">
                <a:cs typeface="Arial"/>
                <a:hlinkClick r:id="rId2" action="ppaction://hlinkfile"/>
              </a:rPr>
              <a:t>N</a:t>
            </a:r>
            <a:r>
              <a:rPr sz="2000" b="1" spc="-145" dirty="0">
                <a:cs typeface="Arial"/>
                <a:hlinkClick r:id="rId2" action="ppaction://hlinkfile"/>
              </a:rPr>
              <a:t>A</a:t>
            </a:r>
            <a:r>
              <a:rPr sz="2000" b="1" dirty="0">
                <a:cs typeface="Arial"/>
                <a:hlinkClick r:id="rId2" action="ppaction://hlinkfile"/>
              </a:rPr>
              <a:t>TION </a:t>
            </a:r>
            <a:r>
              <a:rPr sz="2000" dirty="0">
                <a:cs typeface="Arial"/>
              </a:rPr>
              <a:t>(</a:t>
            </a:r>
            <a:r>
              <a:rPr sz="2000" dirty="0" smtClean="0">
                <a:cs typeface="Arial"/>
              </a:rPr>
              <a:t>PQ</a:t>
            </a:r>
            <a:r>
              <a:rPr sz="2000" spc="-10" dirty="0" smtClean="0">
                <a:cs typeface="Arial"/>
              </a:rPr>
              <a:t>E</a:t>
            </a:r>
            <a:r>
              <a:rPr sz="2000" dirty="0" smtClean="0">
                <a:cs typeface="Arial"/>
              </a:rPr>
              <a:t>)</a:t>
            </a:r>
            <a:r>
              <a:rPr lang="en-US" sz="2000" spc="-15" dirty="0" smtClean="0">
                <a:cs typeface="Arial"/>
              </a:rPr>
              <a:t>, WHICH HAS </a:t>
            </a:r>
            <a:r>
              <a:rPr sz="2000" dirty="0" smtClean="0">
                <a:cs typeface="Arial"/>
              </a:rPr>
              <a:t>PROP</a:t>
            </a:r>
            <a:r>
              <a:rPr sz="2000" spc="-10" dirty="0" smtClean="0">
                <a:cs typeface="Arial"/>
              </a:rPr>
              <a:t>E</a:t>
            </a:r>
            <a:r>
              <a:rPr sz="2000" dirty="0" smtClean="0">
                <a:cs typeface="Arial"/>
              </a:rPr>
              <a:t>R </a:t>
            </a:r>
            <a:r>
              <a:rPr sz="2000" dirty="0">
                <a:cs typeface="Arial"/>
              </a:rPr>
              <a:t>RECOGNITION</a:t>
            </a:r>
            <a:r>
              <a:rPr sz="2000" spc="-40" dirty="0">
                <a:cs typeface="Arial"/>
              </a:rPr>
              <a:t> </a:t>
            </a:r>
            <a:r>
              <a:rPr sz="2000" dirty="0">
                <a:cs typeface="Arial"/>
              </a:rPr>
              <a:t>FROM</a:t>
            </a:r>
            <a:r>
              <a:rPr sz="2000" spc="-135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MALAYSIAN QUALIFICATION AGENCY (MQA)</a:t>
            </a:r>
            <a:endParaRPr lang="en-US" sz="2000" dirty="0"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lang="en-MY" sz="2000" dirty="0" smtClean="0">
                <a:cs typeface="Arial"/>
              </a:rPr>
              <a:t>UPD</a:t>
            </a:r>
            <a:r>
              <a:rPr lang="en-MY" sz="2000" spc="-145" dirty="0" smtClean="0">
                <a:cs typeface="Arial"/>
              </a:rPr>
              <a:t>A</a:t>
            </a:r>
            <a:r>
              <a:rPr lang="en-MY" sz="2000" dirty="0" smtClean="0">
                <a:cs typeface="Arial"/>
              </a:rPr>
              <a:t>TING</a:t>
            </a:r>
            <a:r>
              <a:rPr lang="en-MY" sz="2000" spc="-15" dirty="0" smtClean="0">
                <a:cs typeface="Arial"/>
              </a:rPr>
              <a:t> </a:t>
            </a:r>
            <a:r>
              <a:rPr lang="en-MY" sz="2000" dirty="0">
                <a:cs typeface="Arial"/>
              </a:rPr>
              <a:t>KNOW</a:t>
            </a:r>
            <a:r>
              <a:rPr lang="en-MY" sz="2000" spc="5" dirty="0">
                <a:cs typeface="Arial"/>
              </a:rPr>
              <a:t>L</a:t>
            </a:r>
            <a:r>
              <a:rPr lang="en-MY" sz="2000" dirty="0">
                <a:cs typeface="Arial"/>
              </a:rPr>
              <a:t>EDGE</a:t>
            </a:r>
            <a:r>
              <a:rPr lang="en-MY" sz="2000" spc="-3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–</a:t>
            </a:r>
            <a:r>
              <a:rPr lang="en-MY" sz="2000" spc="-5" dirty="0">
                <a:cs typeface="Arial"/>
              </a:rPr>
              <a:t> </a:t>
            </a:r>
            <a:r>
              <a:rPr lang="en-MY" sz="2000" dirty="0">
                <a:cs typeface="Arial"/>
              </a:rPr>
              <a:t>INTRO</a:t>
            </a:r>
            <a:r>
              <a:rPr lang="en-MY" sz="2000" spc="5" dirty="0">
                <a:cs typeface="Arial"/>
              </a:rPr>
              <a:t>D</a:t>
            </a:r>
            <a:r>
              <a:rPr lang="en-MY" sz="2000" dirty="0">
                <a:cs typeface="Arial"/>
              </a:rPr>
              <a:t>U</a:t>
            </a:r>
            <a:r>
              <a:rPr lang="en-MY" sz="2000" spc="5" dirty="0">
                <a:cs typeface="Arial"/>
              </a:rPr>
              <a:t>C</a:t>
            </a:r>
            <a:r>
              <a:rPr lang="en-MY" sz="2000" dirty="0">
                <a:cs typeface="Arial"/>
              </a:rPr>
              <a:t>ING</a:t>
            </a:r>
            <a:r>
              <a:rPr lang="en-MY" sz="2000" spc="-4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CO</a:t>
            </a:r>
            <a:r>
              <a:rPr lang="en-MY" sz="2000" spc="10" dirty="0">
                <a:cs typeface="Arial"/>
              </a:rPr>
              <a:t>N</a:t>
            </a:r>
            <a:r>
              <a:rPr lang="en-MY" sz="2000" dirty="0">
                <a:cs typeface="Arial"/>
              </a:rPr>
              <a:t>TIN</a:t>
            </a:r>
            <a:r>
              <a:rPr lang="en-MY" sz="2000" spc="-10" dirty="0">
                <a:cs typeface="Arial"/>
              </a:rPr>
              <a:t>U</a:t>
            </a:r>
            <a:r>
              <a:rPr lang="en-MY" sz="2000" spc="-15" dirty="0">
                <a:cs typeface="Arial"/>
              </a:rPr>
              <a:t>O</a:t>
            </a:r>
            <a:r>
              <a:rPr lang="en-MY" sz="2000" spc="-10" dirty="0">
                <a:cs typeface="Arial"/>
              </a:rPr>
              <a:t>U</a:t>
            </a:r>
            <a:r>
              <a:rPr lang="en-MY" sz="2000" dirty="0">
                <a:cs typeface="Arial"/>
              </a:rPr>
              <a:t>S PROFE</a:t>
            </a:r>
            <a:r>
              <a:rPr lang="en-MY" sz="2000" spc="-10" dirty="0">
                <a:cs typeface="Arial"/>
              </a:rPr>
              <a:t>S</a:t>
            </a:r>
            <a:r>
              <a:rPr lang="en-MY" sz="2000" dirty="0">
                <a:cs typeface="Arial"/>
              </a:rPr>
              <a:t>S</a:t>
            </a:r>
            <a:r>
              <a:rPr lang="en-MY" sz="2000" spc="-10" dirty="0">
                <a:cs typeface="Arial"/>
              </a:rPr>
              <a:t>I</a:t>
            </a:r>
            <a:r>
              <a:rPr lang="en-MY" sz="2000" dirty="0">
                <a:cs typeface="Arial"/>
              </a:rPr>
              <a:t>ONAL</a:t>
            </a:r>
            <a:r>
              <a:rPr lang="en-MY" sz="2000" spc="-7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DE</a:t>
            </a:r>
            <a:r>
              <a:rPr lang="en-MY" sz="2000" spc="-10" dirty="0">
                <a:cs typeface="Arial"/>
              </a:rPr>
              <a:t>V</a:t>
            </a:r>
            <a:r>
              <a:rPr lang="en-MY" sz="2000" dirty="0">
                <a:cs typeface="Arial"/>
              </a:rPr>
              <a:t>ELO</a:t>
            </a:r>
            <a:r>
              <a:rPr lang="en-MY" sz="2000" spc="-10" dirty="0">
                <a:cs typeface="Arial"/>
              </a:rPr>
              <a:t>P</a:t>
            </a:r>
            <a:r>
              <a:rPr lang="en-MY" sz="2000" dirty="0">
                <a:cs typeface="Arial"/>
              </a:rPr>
              <a:t>MENT</a:t>
            </a:r>
            <a:r>
              <a:rPr lang="en-MY" sz="2000" spc="-40" dirty="0">
                <a:cs typeface="Arial"/>
              </a:rPr>
              <a:t> </a:t>
            </a:r>
            <a:r>
              <a:rPr lang="en-MY" sz="2000" spc="-10" dirty="0">
                <a:cs typeface="Arial"/>
              </a:rPr>
              <a:t>P</a:t>
            </a:r>
            <a:r>
              <a:rPr lang="en-MY" sz="2000" dirty="0">
                <a:cs typeface="Arial"/>
              </a:rPr>
              <a:t>ROGRAM</a:t>
            </a:r>
            <a:r>
              <a:rPr lang="en-MY" sz="2000" spc="-3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(</a:t>
            </a:r>
            <a:r>
              <a:rPr lang="en-MY" sz="2000" spc="5" dirty="0" smtClean="0">
                <a:cs typeface="Arial"/>
              </a:rPr>
              <a:t>C</a:t>
            </a:r>
            <a:r>
              <a:rPr lang="en-MY" sz="2000" dirty="0" smtClean="0">
                <a:cs typeface="Arial"/>
              </a:rPr>
              <a:t>PD)</a:t>
            </a: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lang="en-MY" sz="2000" dirty="0" smtClean="0">
                <a:cs typeface="Arial"/>
              </a:rPr>
              <a:t>RECOGNIZING</a:t>
            </a:r>
            <a:r>
              <a:rPr lang="en-MY" sz="2000" spc="-40" dirty="0" smtClean="0">
                <a:cs typeface="Arial"/>
              </a:rPr>
              <a:t> </a:t>
            </a:r>
            <a:r>
              <a:rPr lang="en-MY" sz="2000" dirty="0">
                <a:cs typeface="Arial"/>
              </a:rPr>
              <a:t>S</a:t>
            </a:r>
            <a:r>
              <a:rPr lang="en-MY" sz="2000" spc="-10" dirty="0">
                <a:cs typeface="Arial"/>
              </a:rPr>
              <a:t>K</a:t>
            </a:r>
            <a:r>
              <a:rPr lang="en-MY" sz="2000" dirty="0">
                <a:cs typeface="Arial"/>
              </a:rPr>
              <a:t>ILL</a:t>
            </a:r>
            <a:r>
              <a:rPr lang="en-MY" sz="2000" spc="-75" dirty="0">
                <a:cs typeface="Arial"/>
              </a:rPr>
              <a:t> </a:t>
            </a:r>
            <a:r>
              <a:rPr lang="en-MY" sz="2000" dirty="0">
                <a:cs typeface="Arial"/>
              </a:rPr>
              <a:t>&amp;</a:t>
            </a:r>
            <a:r>
              <a:rPr lang="en-MY" sz="2000" spc="-55" dirty="0">
                <a:cs typeface="Arial"/>
              </a:rPr>
              <a:t> </a:t>
            </a:r>
            <a:r>
              <a:rPr lang="en-MY" sz="2000" dirty="0">
                <a:cs typeface="Arial"/>
              </a:rPr>
              <a:t>TECH</a:t>
            </a:r>
            <a:r>
              <a:rPr lang="en-MY" sz="2000" spc="5" dirty="0">
                <a:cs typeface="Arial"/>
              </a:rPr>
              <a:t>N</a:t>
            </a:r>
            <a:r>
              <a:rPr lang="en-MY" sz="2000" dirty="0">
                <a:cs typeface="Arial"/>
              </a:rPr>
              <a:t>ICAL</a:t>
            </a:r>
            <a:r>
              <a:rPr lang="en-MY" sz="2000" spc="-75" dirty="0">
                <a:cs typeface="Arial"/>
              </a:rPr>
              <a:t> </a:t>
            </a:r>
            <a:r>
              <a:rPr lang="en-MY" sz="2000" spc="-10" dirty="0">
                <a:cs typeface="Arial"/>
              </a:rPr>
              <a:t>E</a:t>
            </a:r>
            <a:r>
              <a:rPr lang="en-MY" sz="2000" dirty="0">
                <a:cs typeface="Arial"/>
              </a:rPr>
              <a:t>X</a:t>
            </a:r>
            <a:r>
              <a:rPr lang="en-MY" sz="2000" spc="-10" dirty="0">
                <a:cs typeface="Arial"/>
              </a:rPr>
              <a:t>P</a:t>
            </a:r>
            <a:r>
              <a:rPr lang="en-MY" sz="2000" dirty="0">
                <a:cs typeface="Arial"/>
              </a:rPr>
              <a:t>E</a:t>
            </a:r>
            <a:r>
              <a:rPr lang="en-MY" sz="2000" spc="-40" dirty="0">
                <a:cs typeface="Arial"/>
              </a:rPr>
              <a:t>R</a:t>
            </a:r>
            <a:r>
              <a:rPr lang="en-MY" sz="2000" dirty="0">
                <a:cs typeface="Arial"/>
              </a:rPr>
              <a:t>TI</a:t>
            </a:r>
            <a:r>
              <a:rPr lang="en-MY" sz="2000" spc="-10" dirty="0">
                <a:cs typeface="Arial"/>
              </a:rPr>
              <a:t>S</a:t>
            </a:r>
            <a:r>
              <a:rPr lang="en-MY" sz="2000" dirty="0">
                <a:cs typeface="Arial"/>
              </a:rPr>
              <a:t>E</a:t>
            </a:r>
            <a:r>
              <a:rPr lang="en-MY" sz="2000" spc="1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FOR</a:t>
            </a:r>
            <a:r>
              <a:rPr lang="en-MY" sz="2000" spc="-12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A C</a:t>
            </a:r>
            <a:r>
              <a:rPr lang="en-MY" sz="2000" spc="5" dirty="0">
                <a:cs typeface="Arial"/>
              </a:rPr>
              <a:t>R</a:t>
            </a:r>
            <a:r>
              <a:rPr lang="en-MY" sz="2000" dirty="0">
                <a:cs typeface="Arial"/>
              </a:rPr>
              <a:t>IT</a:t>
            </a:r>
            <a:r>
              <a:rPr lang="en-MY" sz="2000" spc="-10" dirty="0">
                <a:cs typeface="Arial"/>
              </a:rPr>
              <a:t>I</a:t>
            </a:r>
            <a:r>
              <a:rPr lang="en-MY" sz="2000" dirty="0">
                <a:cs typeface="Arial"/>
              </a:rPr>
              <a:t>CAL</a:t>
            </a:r>
            <a:r>
              <a:rPr lang="en-MY" sz="2000" spc="-125" dirty="0">
                <a:cs typeface="Arial"/>
              </a:rPr>
              <a:t> </a:t>
            </a:r>
            <a:r>
              <a:rPr lang="en-MY" sz="2000" spc="-145" dirty="0">
                <a:cs typeface="Arial"/>
              </a:rPr>
              <a:t>T</a:t>
            </a:r>
            <a:r>
              <a:rPr lang="en-MY" sz="2000" dirty="0">
                <a:cs typeface="Arial"/>
              </a:rPr>
              <a:t>A</a:t>
            </a:r>
            <a:r>
              <a:rPr lang="en-MY" sz="2000" spc="-10" dirty="0">
                <a:cs typeface="Arial"/>
              </a:rPr>
              <a:t>S</a:t>
            </a:r>
            <a:r>
              <a:rPr lang="en-MY" sz="2000" dirty="0">
                <a:cs typeface="Arial"/>
              </a:rPr>
              <a:t>K</a:t>
            </a:r>
            <a:r>
              <a:rPr lang="en-MY" sz="2000" spc="-10" dirty="0">
                <a:cs typeface="Arial"/>
              </a:rPr>
              <a:t>I</a:t>
            </a:r>
            <a:r>
              <a:rPr lang="en-MY" sz="2000" dirty="0">
                <a:cs typeface="Arial"/>
              </a:rPr>
              <a:t>NG</a:t>
            </a:r>
            <a:r>
              <a:rPr lang="en-MY" sz="2000" spc="5" dirty="0">
                <a:cs typeface="Arial"/>
              </a:rPr>
              <a:t> </a:t>
            </a:r>
            <a:r>
              <a:rPr lang="en-MY" sz="2000" dirty="0">
                <a:cs typeface="Arial"/>
              </a:rPr>
              <a:t>–</a:t>
            </a:r>
            <a:r>
              <a:rPr lang="en-MY" sz="2000" spc="-15" dirty="0">
                <a:cs typeface="Arial"/>
              </a:rPr>
              <a:t> </a:t>
            </a:r>
            <a:r>
              <a:rPr lang="en-MY" sz="2000" dirty="0" smtClean="0">
                <a:cs typeface="Arial"/>
              </a:rPr>
              <a:t>SIJIL KEMAHIRAN MALAYSIA (SKM)</a:t>
            </a: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lang="en-MY" sz="2000" dirty="0" smtClean="0">
                <a:cs typeface="Arial"/>
              </a:rPr>
              <a:t>E</a:t>
            </a:r>
            <a:r>
              <a:rPr lang="en-MY" sz="2000" spc="-10" dirty="0" smtClean="0">
                <a:cs typeface="Arial"/>
              </a:rPr>
              <a:t>S</a:t>
            </a:r>
            <a:r>
              <a:rPr lang="en-MY" sz="2000" spc="-145" dirty="0" smtClean="0">
                <a:cs typeface="Arial"/>
              </a:rPr>
              <a:t>T</a:t>
            </a:r>
            <a:r>
              <a:rPr lang="en-MY" sz="2000" dirty="0" smtClean="0">
                <a:cs typeface="Arial"/>
              </a:rPr>
              <a:t>A</a:t>
            </a:r>
            <a:r>
              <a:rPr lang="en-MY" sz="2000" spc="-10" dirty="0" smtClean="0">
                <a:cs typeface="Arial"/>
              </a:rPr>
              <a:t>B</a:t>
            </a:r>
            <a:r>
              <a:rPr lang="en-MY" sz="2000" dirty="0" smtClean="0">
                <a:cs typeface="Arial"/>
              </a:rPr>
              <a:t>LI</a:t>
            </a:r>
            <a:r>
              <a:rPr lang="en-MY" sz="2000" spc="-10" dirty="0" smtClean="0">
                <a:cs typeface="Arial"/>
              </a:rPr>
              <a:t>S</a:t>
            </a:r>
            <a:r>
              <a:rPr lang="en-MY" sz="2000" dirty="0" smtClean="0">
                <a:cs typeface="Arial"/>
              </a:rPr>
              <a:t>HMENT</a:t>
            </a:r>
            <a:r>
              <a:rPr lang="en-MY" sz="2000" spc="-30" dirty="0" smtClean="0">
                <a:cs typeface="Arial"/>
              </a:rPr>
              <a:t> </a:t>
            </a:r>
            <a:r>
              <a:rPr lang="en-MY" sz="2000" dirty="0" smtClean="0">
                <a:cs typeface="Arial"/>
              </a:rPr>
              <a:t>OF </a:t>
            </a:r>
            <a:r>
              <a:rPr lang="en-MY" sz="2000" spc="-10" dirty="0" smtClean="0">
                <a:cs typeface="Arial"/>
              </a:rPr>
              <a:t>P</a:t>
            </a:r>
            <a:r>
              <a:rPr lang="en-MY" sz="2000" dirty="0" smtClean="0">
                <a:cs typeface="Arial"/>
              </a:rPr>
              <a:t>ROFES</a:t>
            </a:r>
            <a:r>
              <a:rPr lang="en-MY" sz="2000" spc="-10" dirty="0" smtClean="0">
                <a:cs typeface="Arial"/>
              </a:rPr>
              <a:t>S</a:t>
            </a:r>
            <a:r>
              <a:rPr lang="en-MY" sz="2000" dirty="0" smtClean="0">
                <a:cs typeface="Arial"/>
              </a:rPr>
              <a:t>IONAL</a:t>
            </a:r>
            <a:r>
              <a:rPr lang="en-MY" sz="2000" spc="-75" dirty="0" smtClean="0">
                <a:cs typeface="Arial"/>
              </a:rPr>
              <a:t> </a:t>
            </a:r>
            <a:r>
              <a:rPr lang="en-MY" sz="2000" spc="-10" dirty="0">
                <a:cs typeface="Arial"/>
              </a:rPr>
              <a:t>M</a:t>
            </a:r>
            <a:r>
              <a:rPr lang="en-MY" sz="2000" dirty="0">
                <a:cs typeface="Arial"/>
              </a:rPr>
              <a:t>EM</a:t>
            </a:r>
            <a:r>
              <a:rPr lang="en-MY" sz="2000" spc="-10" dirty="0">
                <a:cs typeface="Arial"/>
              </a:rPr>
              <a:t>B</a:t>
            </a:r>
            <a:r>
              <a:rPr lang="en-MY" sz="2000" dirty="0">
                <a:cs typeface="Arial"/>
              </a:rPr>
              <a:t>ERSHIP GRADE</a:t>
            </a:r>
            <a:r>
              <a:rPr lang="en-MY" sz="2000" spc="-5" dirty="0">
                <a:cs typeface="Arial"/>
              </a:rPr>
              <a:t> </a:t>
            </a:r>
            <a:r>
              <a:rPr lang="en-MY" sz="2000" dirty="0">
                <a:cs typeface="Arial"/>
              </a:rPr>
              <a:t>–</a:t>
            </a:r>
            <a:r>
              <a:rPr lang="en-MY" sz="2000" spc="-15" dirty="0">
                <a:cs typeface="Arial"/>
              </a:rPr>
              <a:t> </a:t>
            </a:r>
            <a:r>
              <a:rPr lang="en-MY" sz="2000" b="1" dirty="0">
                <a:cs typeface="Arial"/>
                <a:hlinkClick r:id="rId3" action="ppaction://hlinkfile"/>
              </a:rPr>
              <a:t>CE</a:t>
            </a:r>
            <a:r>
              <a:rPr lang="en-MY" sz="2000" b="1" spc="-30" dirty="0">
                <a:cs typeface="Arial"/>
                <a:hlinkClick r:id="rId3" action="ppaction://hlinkfile"/>
              </a:rPr>
              <a:t>R</a:t>
            </a:r>
            <a:r>
              <a:rPr lang="en-MY" sz="2000" b="1" dirty="0">
                <a:cs typeface="Arial"/>
                <a:hlinkClick r:id="rId3" action="ppaction://hlinkfile"/>
              </a:rPr>
              <a:t>TIF</a:t>
            </a:r>
            <a:r>
              <a:rPr lang="en-MY" sz="2000" b="1" spc="-15" dirty="0">
                <a:cs typeface="Arial"/>
                <a:hlinkClick r:id="rId3" action="ppaction://hlinkfile"/>
              </a:rPr>
              <a:t>I</a:t>
            </a:r>
            <a:r>
              <a:rPr lang="en-MY" sz="2000" b="1" dirty="0">
                <a:cs typeface="Arial"/>
                <a:hlinkClick r:id="rId3" action="ppaction://hlinkfile"/>
              </a:rPr>
              <a:t>ED </a:t>
            </a:r>
            <a:r>
              <a:rPr lang="en-MY" sz="2000" b="1" spc="-10" dirty="0">
                <a:cs typeface="Arial"/>
                <a:hlinkClick r:id="rId3" action="ppaction://hlinkfile"/>
              </a:rPr>
              <a:t>P</a:t>
            </a:r>
            <a:r>
              <a:rPr lang="en-MY" sz="2000" b="1" dirty="0">
                <a:cs typeface="Arial"/>
                <a:hlinkClick r:id="rId3" action="ppaction://hlinkfile"/>
              </a:rPr>
              <a:t>LANTER</a:t>
            </a:r>
            <a:r>
              <a:rPr lang="en-MY" sz="2000" b="1" spc="5" dirty="0">
                <a:cs typeface="Arial"/>
                <a:hlinkClick r:id="rId3" action="ppaction://hlinkfile"/>
              </a:rPr>
              <a:t> </a:t>
            </a:r>
            <a:r>
              <a:rPr lang="en-MY" sz="2000" dirty="0">
                <a:cs typeface="Arial"/>
              </a:rPr>
              <a:t>(</a:t>
            </a:r>
            <a:r>
              <a:rPr lang="en-MY" sz="2000" spc="5" dirty="0">
                <a:cs typeface="Arial"/>
              </a:rPr>
              <a:t>C</a:t>
            </a:r>
            <a:r>
              <a:rPr lang="en-MY" sz="2000" dirty="0">
                <a:cs typeface="Arial"/>
              </a:rPr>
              <a:t>P)</a:t>
            </a:r>
            <a:r>
              <a:rPr lang="en-MY" sz="2000" spc="-30" dirty="0">
                <a:cs typeface="Arial"/>
              </a:rPr>
              <a:t> </a:t>
            </a:r>
            <a:r>
              <a:rPr lang="en-MY" sz="2000" dirty="0">
                <a:cs typeface="Arial"/>
              </a:rPr>
              <a:t>FOR </a:t>
            </a:r>
            <a:r>
              <a:rPr lang="en-MY" sz="2000" spc="-10" dirty="0">
                <a:cs typeface="Arial"/>
              </a:rPr>
              <a:t>P</a:t>
            </a:r>
            <a:r>
              <a:rPr lang="en-MY" sz="2000" dirty="0">
                <a:cs typeface="Arial"/>
              </a:rPr>
              <a:t>ROFE</a:t>
            </a:r>
            <a:r>
              <a:rPr lang="en-MY" sz="2000" spc="-15" dirty="0">
                <a:cs typeface="Arial"/>
              </a:rPr>
              <a:t>S</a:t>
            </a:r>
            <a:r>
              <a:rPr lang="en-MY" sz="2000" spc="-10" dirty="0">
                <a:cs typeface="Arial"/>
              </a:rPr>
              <a:t>S</a:t>
            </a:r>
            <a:r>
              <a:rPr lang="en-MY" sz="2000" dirty="0">
                <a:cs typeface="Arial"/>
              </a:rPr>
              <a:t>I</a:t>
            </a:r>
            <a:r>
              <a:rPr lang="en-MY" sz="2000" spc="-5" dirty="0">
                <a:cs typeface="Arial"/>
              </a:rPr>
              <a:t>O</a:t>
            </a:r>
            <a:r>
              <a:rPr lang="en-MY" sz="2000" dirty="0">
                <a:cs typeface="Arial"/>
              </a:rPr>
              <a:t>NAL</a:t>
            </a:r>
            <a:r>
              <a:rPr lang="en-MY" sz="2000" spc="-75" dirty="0">
                <a:cs typeface="Arial"/>
              </a:rPr>
              <a:t> </a:t>
            </a:r>
            <a:r>
              <a:rPr lang="en-MY" sz="2000" spc="-15" dirty="0">
                <a:cs typeface="Arial"/>
              </a:rPr>
              <a:t>P</a:t>
            </a:r>
            <a:r>
              <a:rPr lang="en-MY" sz="2000" dirty="0">
                <a:cs typeface="Arial"/>
              </a:rPr>
              <a:t>LANT</a:t>
            </a:r>
            <a:r>
              <a:rPr lang="en-MY" sz="2000" spc="-10" dirty="0">
                <a:cs typeface="Arial"/>
              </a:rPr>
              <a:t>E</a:t>
            </a:r>
            <a:r>
              <a:rPr lang="en-MY" sz="2000" dirty="0">
                <a:cs typeface="Arial"/>
              </a:rPr>
              <a:t>RS.</a:t>
            </a: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75692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4" name="Parallelogram 1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Parallelogram 14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DOES IIPM WORK?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7" name="Parallelogram 16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6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58674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7912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20459" y="1700212"/>
            <a:ext cx="6820241" cy="43195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marL="182563" lvl="1" algn="just" defTabSz="239713" eaLnBrk="1" hangingPunct="1">
              <a:tabLst>
                <a:tab pos="5380038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THE INTERNATIONAL INSTITUTE OF PLANTATION MANAGEMENT (IIPM) IS A PROFESSIONAL BODY REPRESENTING ALL SECTORS OF THE PLANTATION INDUSTRY. IT WAS FOUNDED IN MAY 2005 AS AN </a:t>
            </a:r>
            <a:r>
              <a:rPr lang="en-GB" sz="2400" i="1" dirty="0" smtClean="0">
                <a:solidFill>
                  <a:srgbClr val="000000"/>
                </a:solidFill>
                <a:cs typeface="Arial" charset="0"/>
              </a:rPr>
              <a:t>OFFSHOOT OF 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THE UNIVERSITI TEKNOLOGI MARA (</a:t>
            </a:r>
            <a:r>
              <a:rPr lang="en-GB" sz="2400" dirty="0" err="1" smtClean="0">
                <a:solidFill>
                  <a:srgbClr val="000000"/>
                </a:solidFill>
                <a:cs typeface="Arial" charset="0"/>
              </a:rPr>
              <a:t>UiTM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). REGISTERED UNDER TRUSTEE COMPANY LIMITED BY GUARANTEE. </a:t>
            </a:r>
          </a:p>
          <a:p>
            <a:pPr defTabSz="239713" eaLnBrk="1" hangingPunct="1">
              <a:tabLst>
                <a:tab pos="5380038" algn="l"/>
              </a:tabLst>
              <a:defRPr/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algn="ctr" defTabSz="239713" eaLnBrk="1" hangingPunct="1">
              <a:tabLst>
                <a:tab pos="5380038" algn="l"/>
              </a:tabLst>
              <a:defRPr/>
            </a:pPr>
            <a:endParaRPr lang="en-MY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Parallelogram 14"/>
          <p:cNvSpPr/>
          <p:nvPr/>
        </p:nvSpPr>
        <p:spPr>
          <a:xfrm flipV="1">
            <a:off x="1371600" y="1115214"/>
            <a:ext cx="54864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2046514" y="1138535"/>
            <a:ext cx="416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Nurturing Professional Planters</a:t>
            </a:r>
            <a:endParaRPr lang="en-MY" sz="2400" b="1" dirty="0"/>
          </a:p>
        </p:txBody>
      </p:sp>
      <p:sp>
        <p:nvSpPr>
          <p:cNvPr id="14" name="Parallelogram 13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FOUNDING OF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6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58674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791200"/>
            <a:ext cx="716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90600" y="1447800"/>
            <a:ext cx="7467600" cy="472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lvl="1" defTabSz="239713" eaLnBrk="1" hangingPunct="1"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THE PURPOSE OF ITS ESTABLISHMENT IS:</a:t>
            </a:r>
          </a:p>
          <a:p>
            <a:pPr marL="182563" lvl="1" defTabSz="239713" eaLnBrk="1" hangingPunct="1">
              <a:tabLst>
                <a:tab pos="5380038" algn="l"/>
              </a:tabLst>
              <a:defRPr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marL="639763" lvl="1" indent="-457200" defTabSz="239713" eaLnBrk="1" hangingPunct="1">
              <a:buFont typeface="+mj-lt"/>
              <a:buAutoNum type="arabi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TO PROMOTE KNOWLEDGE OF THE SCIENCE AND ART OF PLANTING MANAGEMENT</a:t>
            </a:r>
          </a:p>
          <a:p>
            <a:pPr marL="639763" lvl="1" indent="-457200" defTabSz="239713" eaLnBrk="1" hangingPunct="1">
              <a:buFont typeface="+mj-lt"/>
              <a:buAutoNum type="arabicPeriod"/>
              <a:tabLst>
                <a:tab pos="5380038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TO PROVIDE A SOURCE OF AUTHORITATIVE VIEWS FOR COMMUNICATION TO THE GOVERNMENT, INDUSTRY AND COMMUNITY</a:t>
            </a:r>
            <a:endParaRPr lang="en-MY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762000" y="0"/>
            <a:ext cx="68580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chemeClr val="accent3">
                  <a:lumMod val="60000"/>
                  <a:lumOff val="40000"/>
                </a:schemeClr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Parallelogram 16"/>
          <p:cNvSpPr/>
          <p:nvPr/>
        </p:nvSpPr>
        <p:spPr>
          <a:xfrm rot="10800000" flipV="1">
            <a:off x="2438400" y="0"/>
            <a:ext cx="7315200" cy="914400"/>
          </a:xfrm>
          <a:prstGeom prst="parallelogram">
            <a:avLst>
              <a:gd name="adj" fmla="val 629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1">
                  <a:alpha val="75000"/>
                  <a:lumMod val="80000"/>
                  <a:lumOff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PURPOSE OF IIPM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651923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latin typeface="Algerian" panose="04020705040A02060702" pitchFamily="82" charset="0"/>
              </a:rPr>
              <a:t>BRIDGING THE WORLD THROUGH PLANTATION</a:t>
            </a:r>
            <a:endParaRPr lang="en-MY" sz="1400" b="1" i="1" dirty="0">
              <a:latin typeface="Algerian" panose="04020705040A02060702" pitchFamily="82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138231" y="6400800"/>
            <a:ext cx="3352800" cy="457200"/>
          </a:xfrm>
          <a:prstGeom prst="parallelogram">
            <a:avLst>
              <a:gd name="adj" fmla="val 488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MY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4" t="36124" r="29595" b="44806"/>
          <a:stretch/>
        </p:blipFill>
        <p:spPr>
          <a:xfrm>
            <a:off x="33412" y="193432"/>
            <a:ext cx="1066800" cy="72096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705" y="6456363"/>
            <a:ext cx="82989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800" y="6324600"/>
            <a:ext cx="195580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800" i="1" dirty="0">
                <a:solidFill>
                  <a:schemeClr val="tx1"/>
                </a:solidFill>
              </a:rPr>
              <a:t>A Professional Body offshoot of</a:t>
            </a:r>
            <a:endParaRPr lang="en-MY" sz="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6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2027</Words>
  <Application>Microsoft Office PowerPoint</Application>
  <PresentationFormat>On-screen Show (4:3)</PresentationFormat>
  <Paragraphs>433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EMPOWERMENT OF TALENT IN THE OCCUPATIONAL SAFETY AND HEALTH OF THE FOREST PLANTATION AND TIMBER INDUSTRY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Lenovo</cp:lastModifiedBy>
  <cp:revision>131</cp:revision>
  <cp:lastPrinted>2017-03-15T03:01:45Z</cp:lastPrinted>
  <dcterms:created xsi:type="dcterms:W3CDTF">2016-09-06T02:42:45Z</dcterms:created>
  <dcterms:modified xsi:type="dcterms:W3CDTF">2017-03-16T07:16:27Z</dcterms:modified>
</cp:coreProperties>
</file>