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" y="-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3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58" cy="496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1" y="1"/>
            <a:ext cx="2946058" cy="496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E798-D686-4A1A-9EA4-E4BA42864863}" type="datetimeFigureOut">
              <a:rPr lang="en-MY" smtClean="0"/>
              <a:t>28/3/2017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587"/>
            <a:ext cx="2946058" cy="496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1" y="9427587"/>
            <a:ext cx="2946058" cy="496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4D66D-C744-4669-BC63-9D7622392A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982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385" y="932688"/>
            <a:ext cx="10998836" cy="5925820"/>
          </a:xfrm>
          <a:custGeom>
            <a:avLst/>
            <a:gdLst/>
            <a:ahLst/>
            <a:cxnLst/>
            <a:rect l="l" t="t" r="r" b="b"/>
            <a:pathLst>
              <a:path w="10998835" h="5925820">
                <a:moveTo>
                  <a:pt x="10998708" y="5925309"/>
                </a:moveTo>
                <a:lnTo>
                  <a:pt x="10998708" y="0"/>
                </a:lnTo>
                <a:lnTo>
                  <a:pt x="0" y="0"/>
                </a:lnTo>
                <a:lnTo>
                  <a:pt x="0" y="5925309"/>
                </a:lnTo>
                <a:lnTo>
                  <a:pt x="10998708" y="5925309"/>
                </a:lnTo>
                <a:close/>
              </a:path>
            </a:pathLst>
          </a:custGeom>
          <a:solidFill>
            <a:srgbClr val="226C6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385" y="932688"/>
            <a:ext cx="10998836" cy="5925820"/>
          </a:xfrm>
          <a:custGeom>
            <a:avLst/>
            <a:gdLst/>
            <a:ahLst/>
            <a:cxnLst/>
            <a:rect l="l" t="t" r="r" b="b"/>
            <a:pathLst>
              <a:path w="10998835" h="5925820">
                <a:moveTo>
                  <a:pt x="10998708" y="5925309"/>
                </a:moveTo>
                <a:lnTo>
                  <a:pt x="10998708" y="0"/>
                </a:lnTo>
                <a:lnTo>
                  <a:pt x="0" y="0"/>
                </a:lnTo>
                <a:lnTo>
                  <a:pt x="0" y="5925309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89090" y="0"/>
            <a:ext cx="4627161" cy="3114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89090" y="0"/>
            <a:ext cx="3317241" cy="2485390"/>
          </a:xfrm>
          <a:custGeom>
            <a:avLst/>
            <a:gdLst/>
            <a:ahLst/>
            <a:cxnLst/>
            <a:rect l="l" t="t" r="r" b="b"/>
            <a:pathLst>
              <a:path w="3317240" h="2485390">
                <a:moveTo>
                  <a:pt x="0" y="2485263"/>
                </a:moveTo>
                <a:lnTo>
                  <a:pt x="3316798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189093" y="1"/>
            <a:ext cx="4627244" cy="3114675"/>
          </a:xfrm>
          <a:custGeom>
            <a:avLst/>
            <a:gdLst/>
            <a:ahLst/>
            <a:cxnLst/>
            <a:rect l="l" t="t" r="r" b="b"/>
            <a:pathLst>
              <a:path w="4627245" h="3114675">
                <a:moveTo>
                  <a:pt x="4627161" y="0"/>
                </a:moveTo>
                <a:lnTo>
                  <a:pt x="471169" y="3114166"/>
                </a:lnTo>
                <a:lnTo>
                  <a:pt x="0" y="248526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671944" y="0"/>
            <a:ext cx="5519760" cy="3782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71945" y="1"/>
            <a:ext cx="4209415" cy="3154045"/>
          </a:xfrm>
          <a:custGeom>
            <a:avLst/>
            <a:gdLst/>
            <a:ahLst/>
            <a:cxnLst/>
            <a:rect l="l" t="t" r="r" b="b"/>
            <a:pathLst>
              <a:path w="4209415" h="3154045">
                <a:moveTo>
                  <a:pt x="0" y="3154045"/>
                </a:moveTo>
                <a:lnTo>
                  <a:pt x="4209177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71946" y="0"/>
            <a:ext cx="5520055" cy="3783329"/>
          </a:xfrm>
          <a:custGeom>
            <a:avLst/>
            <a:gdLst/>
            <a:ahLst/>
            <a:cxnLst/>
            <a:rect l="l" t="t" r="r" b="b"/>
            <a:pathLst>
              <a:path w="5520055" h="3783329">
                <a:moveTo>
                  <a:pt x="5519760" y="0"/>
                </a:moveTo>
                <a:lnTo>
                  <a:pt x="471297" y="3782822"/>
                </a:lnTo>
                <a:lnTo>
                  <a:pt x="0" y="315404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142101" y="45165"/>
            <a:ext cx="5049900" cy="4412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142099" y="45166"/>
            <a:ext cx="5050155" cy="3783965"/>
          </a:xfrm>
          <a:custGeom>
            <a:avLst/>
            <a:gdLst/>
            <a:ahLst/>
            <a:cxnLst/>
            <a:rect l="l" t="t" r="r" b="b"/>
            <a:pathLst>
              <a:path w="5050155" h="3783965">
                <a:moveTo>
                  <a:pt x="0" y="3783884"/>
                </a:moveTo>
                <a:lnTo>
                  <a:pt x="5049901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42099" y="1027007"/>
            <a:ext cx="5050155" cy="3431540"/>
          </a:xfrm>
          <a:custGeom>
            <a:avLst/>
            <a:gdLst/>
            <a:ahLst/>
            <a:cxnLst/>
            <a:rect l="l" t="t" r="r" b="b"/>
            <a:pathLst>
              <a:path w="5050155" h="3431540">
                <a:moveTo>
                  <a:pt x="5049901" y="0"/>
                </a:moveTo>
                <a:lnTo>
                  <a:pt x="471170" y="3430946"/>
                </a:lnTo>
                <a:lnTo>
                  <a:pt x="0" y="280204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02473" y="1076445"/>
            <a:ext cx="4589525" cy="4067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02474" y="1076445"/>
            <a:ext cx="4589780" cy="3439160"/>
          </a:xfrm>
          <a:custGeom>
            <a:avLst/>
            <a:gdLst/>
            <a:ahLst/>
            <a:cxnLst/>
            <a:rect l="l" t="t" r="r" b="b"/>
            <a:pathLst>
              <a:path w="4589780" h="3439160">
                <a:moveTo>
                  <a:pt x="0" y="3438912"/>
                </a:moveTo>
                <a:lnTo>
                  <a:pt x="458952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602474" y="2058395"/>
            <a:ext cx="4589780" cy="3086100"/>
          </a:xfrm>
          <a:custGeom>
            <a:avLst/>
            <a:gdLst/>
            <a:ahLst/>
            <a:cxnLst/>
            <a:rect l="l" t="t" r="r" b="b"/>
            <a:pathLst>
              <a:path w="4589780" h="3086100">
                <a:moveTo>
                  <a:pt x="4589526" y="0"/>
                </a:moveTo>
                <a:lnTo>
                  <a:pt x="471170" y="3085866"/>
                </a:lnTo>
                <a:lnTo>
                  <a:pt x="0" y="2456962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103619" y="2111870"/>
            <a:ext cx="4088382" cy="369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103616" y="2111870"/>
            <a:ext cx="4088764" cy="3063875"/>
          </a:xfrm>
          <a:custGeom>
            <a:avLst/>
            <a:gdLst/>
            <a:ahLst/>
            <a:cxnLst/>
            <a:rect l="l" t="t" r="r" b="b"/>
            <a:pathLst>
              <a:path w="4088765" h="3063875">
                <a:moveTo>
                  <a:pt x="0" y="3063506"/>
                </a:moveTo>
                <a:lnTo>
                  <a:pt x="4088383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103616" y="3093823"/>
            <a:ext cx="4088764" cy="2710815"/>
          </a:xfrm>
          <a:custGeom>
            <a:avLst/>
            <a:gdLst/>
            <a:ahLst/>
            <a:cxnLst/>
            <a:rect l="l" t="t" r="r" b="b"/>
            <a:pathLst>
              <a:path w="4088765" h="2710815">
                <a:moveTo>
                  <a:pt x="4088383" y="0"/>
                </a:moveTo>
                <a:lnTo>
                  <a:pt x="471169" y="2710432"/>
                </a:lnTo>
                <a:lnTo>
                  <a:pt x="0" y="208155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120128" y="2575560"/>
            <a:ext cx="2527300" cy="1508760"/>
          </a:xfrm>
          <a:custGeom>
            <a:avLst/>
            <a:gdLst/>
            <a:ahLst/>
            <a:cxnLst/>
            <a:rect l="l" t="t" r="r" b="b"/>
            <a:pathLst>
              <a:path w="2527300" h="1508760">
                <a:moveTo>
                  <a:pt x="0" y="0"/>
                </a:moveTo>
                <a:lnTo>
                  <a:pt x="0" y="1508759"/>
                </a:lnTo>
                <a:lnTo>
                  <a:pt x="2526792" y="1508759"/>
                </a:lnTo>
                <a:lnTo>
                  <a:pt x="0" y="0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138416" y="4084320"/>
            <a:ext cx="2508885" cy="2214880"/>
          </a:xfrm>
          <a:custGeom>
            <a:avLst/>
            <a:gdLst/>
            <a:ahLst/>
            <a:cxnLst/>
            <a:rect l="l" t="t" r="r" b="b"/>
            <a:pathLst>
              <a:path w="2508884" h="2214879">
                <a:moveTo>
                  <a:pt x="0" y="2214372"/>
                </a:moveTo>
                <a:lnTo>
                  <a:pt x="2508504" y="2214372"/>
                </a:lnTo>
                <a:lnTo>
                  <a:pt x="2508504" y="0"/>
                </a:lnTo>
                <a:lnTo>
                  <a:pt x="0" y="0"/>
                </a:lnTo>
                <a:lnTo>
                  <a:pt x="0" y="2214372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182612" y="4954523"/>
            <a:ext cx="2476500" cy="1325880"/>
          </a:xfrm>
          <a:custGeom>
            <a:avLst/>
            <a:gdLst/>
            <a:ahLst/>
            <a:cxnLst/>
            <a:rect l="l" t="t" r="r" b="b"/>
            <a:pathLst>
              <a:path w="2476500" h="1325879">
                <a:moveTo>
                  <a:pt x="0" y="0"/>
                </a:moveTo>
                <a:lnTo>
                  <a:pt x="0" y="1325880"/>
                </a:lnTo>
                <a:lnTo>
                  <a:pt x="2476500" y="132588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202423" y="5538216"/>
            <a:ext cx="2451100" cy="710565"/>
          </a:xfrm>
          <a:custGeom>
            <a:avLst/>
            <a:gdLst/>
            <a:ahLst/>
            <a:cxnLst/>
            <a:rect l="l" t="t" r="r" b="b"/>
            <a:pathLst>
              <a:path w="2451100" h="710564">
                <a:moveTo>
                  <a:pt x="0" y="0"/>
                </a:moveTo>
                <a:lnTo>
                  <a:pt x="0" y="710184"/>
                </a:lnTo>
                <a:lnTo>
                  <a:pt x="2450592" y="710184"/>
                </a:lnTo>
                <a:lnTo>
                  <a:pt x="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696961" y="3570096"/>
            <a:ext cx="3375660" cy="3020060"/>
          </a:xfrm>
          <a:custGeom>
            <a:avLst/>
            <a:gdLst/>
            <a:ahLst/>
            <a:cxnLst/>
            <a:rect l="l" t="t" r="r" b="b"/>
            <a:pathLst>
              <a:path w="3375659" h="3020059">
                <a:moveTo>
                  <a:pt x="829818" y="0"/>
                </a:moveTo>
                <a:lnTo>
                  <a:pt x="0" y="1449832"/>
                </a:lnTo>
                <a:lnTo>
                  <a:pt x="2360168" y="2800604"/>
                </a:lnTo>
                <a:lnTo>
                  <a:pt x="2234819" y="3019742"/>
                </a:lnTo>
                <a:lnTo>
                  <a:pt x="3375406" y="2419362"/>
                </a:lnTo>
                <a:lnTo>
                  <a:pt x="3325561" y="1350898"/>
                </a:lnTo>
                <a:lnTo>
                  <a:pt x="3189986" y="1350898"/>
                </a:lnTo>
                <a:lnTo>
                  <a:pt x="829818" y="0"/>
                </a:lnTo>
                <a:close/>
              </a:path>
              <a:path w="3375659" h="3020059">
                <a:moveTo>
                  <a:pt x="3315335" y="1131696"/>
                </a:moveTo>
                <a:lnTo>
                  <a:pt x="3189986" y="1350898"/>
                </a:lnTo>
                <a:lnTo>
                  <a:pt x="3325561" y="1350898"/>
                </a:lnTo>
                <a:lnTo>
                  <a:pt x="3315335" y="1131696"/>
                </a:lnTo>
                <a:close/>
              </a:path>
            </a:pathLst>
          </a:custGeom>
          <a:solidFill>
            <a:srgbClr val="A9D18E">
              <a:alpha val="5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696961" y="3570096"/>
            <a:ext cx="3375660" cy="3020060"/>
          </a:xfrm>
          <a:custGeom>
            <a:avLst/>
            <a:gdLst/>
            <a:ahLst/>
            <a:cxnLst/>
            <a:rect l="l" t="t" r="r" b="b"/>
            <a:pathLst>
              <a:path w="3375659" h="3020059">
                <a:moveTo>
                  <a:pt x="829818" y="0"/>
                </a:moveTo>
                <a:lnTo>
                  <a:pt x="3189986" y="1350898"/>
                </a:lnTo>
                <a:lnTo>
                  <a:pt x="3315335" y="1131696"/>
                </a:lnTo>
                <a:lnTo>
                  <a:pt x="3375406" y="2419362"/>
                </a:lnTo>
                <a:lnTo>
                  <a:pt x="2234819" y="3019742"/>
                </a:lnTo>
                <a:lnTo>
                  <a:pt x="2360168" y="2800604"/>
                </a:lnTo>
                <a:lnTo>
                  <a:pt x="0" y="1449832"/>
                </a:lnTo>
                <a:lnTo>
                  <a:pt x="829818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828032" y="2522220"/>
            <a:ext cx="2322830" cy="2578735"/>
          </a:xfrm>
          <a:custGeom>
            <a:avLst/>
            <a:gdLst/>
            <a:ahLst/>
            <a:cxnLst/>
            <a:rect l="l" t="t" r="r" b="b"/>
            <a:pathLst>
              <a:path w="2322829" h="2578735">
                <a:moveTo>
                  <a:pt x="0" y="2578607"/>
                </a:moveTo>
                <a:lnTo>
                  <a:pt x="2322575" y="2578607"/>
                </a:lnTo>
                <a:lnTo>
                  <a:pt x="2322575" y="0"/>
                </a:lnTo>
                <a:lnTo>
                  <a:pt x="0" y="0"/>
                </a:lnTo>
                <a:lnTo>
                  <a:pt x="0" y="2578607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66572" y="1324355"/>
            <a:ext cx="1978660" cy="2618740"/>
          </a:xfrm>
          <a:custGeom>
            <a:avLst/>
            <a:gdLst/>
            <a:ahLst/>
            <a:cxnLst/>
            <a:rect l="l" t="t" r="r" b="b"/>
            <a:pathLst>
              <a:path w="1978660" h="2618740">
                <a:moveTo>
                  <a:pt x="0" y="2618232"/>
                </a:moveTo>
                <a:lnTo>
                  <a:pt x="1978152" y="2618232"/>
                </a:lnTo>
                <a:lnTo>
                  <a:pt x="1978152" y="0"/>
                </a:lnTo>
                <a:lnTo>
                  <a:pt x="0" y="0"/>
                </a:lnTo>
                <a:lnTo>
                  <a:pt x="0" y="2618232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718817" y="2025396"/>
            <a:ext cx="2121534" cy="2578735"/>
          </a:xfrm>
          <a:custGeom>
            <a:avLst/>
            <a:gdLst/>
            <a:ahLst/>
            <a:cxnLst/>
            <a:rect l="l" t="t" r="r" b="b"/>
            <a:pathLst>
              <a:path w="2121535" h="2578735">
                <a:moveTo>
                  <a:pt x="0" y="2578608"/>
                </a:moveTo>
                <a:lnTo>
                  <a:pt x="2121408" y="2578608"/>
                </a:lnTo>
                <a:lnTo>
                  <a:pt x="2121408" y="0"/>
                </a:lnTo>
                <a:lnTo>
                  <a:pt x="0" y="0"/>
                </a:lnTo>
                <a:lnTo>
                  <a:pt x="0" y="2578608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37617" y="1014983"/>
            <a:ext cx="2045335" cy="334010"/>
          </a:xfrm>
          <a:custGeom>
            <a:avLst/>
            <a:gdLst/>
            <a:ahLst/>
            <a:cxnLst/>
            <a:rect l="l" t="t" r="r" b="b"/>
            <a:pathLst>
              <a:path w="2045335" h="334009">
                <a:moveTo>
                  <a:pt x="0" y="0"/>
                </a:moveTo>
                <a:lnTo>
                  <a:pt x="0" y="333755"/>
                </a:lnTo>
                <a:lnTo>
                  <a:pt x="2045208" y="333755"/>
                </a:lnTo>
                <a:lnTo>
                  <a:pt x="0" y="0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732531" y="1341119"/>
            <a:ext cx="2196466" cy="725805"/>
          </a:xfrm>
          <a:custGeom>
            <a:avLst/>
            <a:gdLst/>
            <a:ahLst/>
            <a:cxnLst/>
            <a:rect l="l" t="t" r="r" b="b"/>
            <a:pathLst>
              <a:path w="2196465" h="725805">
                <a:moveTo>
                  <a:pt x="0" y="0"/>
                </a:moveTo>
                <a:lnTo>
                  <a:pt x="0" y="725424"/>
                </a:lnTo>
                <a:lnTo>
                  <a:pt x="2196084" y="725424"/>
                </a:lnTo>
                <a:lnTo>
                  <a:pt x="0" y="0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814315" y="2025395"/>
            <a:ext cx="2247900" cy="497205"/>
          </a:xfrm>
          <a:custGeom>
            <a:avLst/>
            <a:gdLst/>
            <a:ahLst/>
            <a:cxnLst/>
            <a:rect l="l" t="t" r="r" b="b"/>
            <a:pathLst>
              <a:path w="2247900" h="497205">
                <a:moveTo>
                  <a:pt x="0" y="0"/>
                </a:moveTo>
                <a:lnTo>
                  <a:pt x="0" y="496824"/>
                </a:lnTo>
                <a:lnTo>
                  <a:pt x="2247900" y="496824"/>
                </a:lnTo>
                <a:lnTo>
                  <a:pt x="0" y="0"/>
                </a:lnTo>
                <a:close/>
              </a:path>
            </a:pathLst>
          </a:custGeom>
          <a:solidFill>
            <a:srgbClr val="87B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23900" y="3308603"/>
            <a:ext cx="2071371" cy="2924810"/>
          </a:xfrm>
          <a:custGeom>
            <a:avLst/>
            <a:gdLst/>
            <a:ahLst/>
            <a:cxnLst/>
            <a:rect l="l" t="t" r="r" b="b"/>
            <a:pathLst>
              <a:path w="2071370" h="2924810">
                <a:moveTo>
                  <a:pt x="2071116" y="0"/>
                </a:moveTo>
                <a:lnTo>
                  <a:pt x="0" y="584962"/>
                </a:lnTo>
                <a:lnTo>
                  <a:pt x="0" y="2924556"/>
                </a:lnTo>
                <a:lnTo>
                  <a:pt x="2071116" y="2924556"/>
                </a:lnTo>
                <a:lnTo>
                  <a:pt x="20711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795015" y="3308603"/>
            <a:ext cx="2071371" cy="2924810"/>
          </a:xfrm>
          <a:custGeom>
            <a:avLst/>
            <a:gdLst/>
            <a:ahLst/>
            <a:cxnLst/>
            <a:rect l="l" t="t" r="r" b="b"/>
            <a:pathLst>
              <a:path w="2071370" h="2924810">
                <a:moveTo>
                  <a:pt x="0" y="0"/>
                </a:moveTo>
                <a:lnTo>
                  <a:pt x="0" y="2924556"/>
                </a:lnTo>
                <a:lnTo>
                  <a:pt x="2071116" y="2924556"/>
                </a:lnTo>
                <a:lnTo>
                  <a:pt x="2071116" y="584962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866131" y="3931920"/>
            <a:ext cx="2324100" cy="995680"/>
          </a:xfrm>
          <a:custGeom>
            <a:avLst/>
            <a:gdLst/>
            <a:ahLst/>
            <a:cxnLst/>
            <a:rect l="l" t="t" r="r" b="b"/>
            <a:pathLst>
              <a:path w="2324100" h="995679">
                <a:moveTo>
                  <a:pt x="0" y="0"/>
                </a:moveTo>
                <a:lnTo>
                  <a:pt x="0" y="995171"/>
                </a:lnTo>
                <a:lnTo>
                  <a:pt x="2324099" y="995171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866131" y="4927091"/>
            <a:ext cx="2324100" cy="1324610"/>
          </a:xfrm>
          <a:custGeom>
            <a:avLst/>
            <a:gdLst/>
            <a:ahLst/>
            <a:cxnLst/>
            <a:rect l="l" t="t" r="r" b="b"/>
            <a:pathLst>
              <a:path w="2324100" h="1324610">
                <a:moveTo>
                  <a:pt x="0" y="1324355"/>
                </a:moveTo>
                <a:lnTo>
                  <a:pt x="2324100" y="1324355"/>
                </a:lnTo>
                <a:lnTo>
                  <a:pt x="2324100" y="0"/>
                </a:lnTo>
                <a:lnTo>
                  <a:pt x="0" y="0"/>
                </a:lnTo>
                <a:lnTo>
                  <a:pt x="0" y="132435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665477" y="128930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4">
                <a:moveTo>
                  <a:pt x="82296" y="0"/>
                </a:moveTo>
                <a:lnTo>
                  <a:pt x="50256" y="4012"/>
                </a:lnTo>
                <a:lnTo>
                  <a:pt x="24098" y="14954"/>
                </a:lnTo>
                <a:lnTo>
                  <a:pt x="6465" y="31182"/>
                </a:lnTo>
                <a:lnTo>
                  <a:pt x="0" y="51054"/>
                </a:lnTo>
                <a:lnTo>
                  <a:pt x="6465" y="70925"/>
                </a:lnTo>
                <a:lnTo>
                  <a:pt x="24098" y="87153"/>
                </a:lnTo>
                <a:lnTo>
                  <a:pt x="50256" y="98095"/>
                </a:lnTo>
                <a:lnTo>
                  <a:pt x="82296" y="102108"/>
                </a:lnTo>
                <a:lnTo>
                  <a:pt x="114335" y="98095"/>
                </a:lnTo>
                <a:lnTo>
                  <a:pt x="140493" y="87153"/>
                </a:lnTo>
                <a:lnTo>
                  <a:pt x="158126" y="70925"/>
                </a:lnTo>
                <a:lnTo>
                  <a:pt x="164592" y="51054"/>
                </a:lnTo>
                <a:lnTo>
                  <a:pt x="158126" y="31182"/>
                </a:lnTo>
                <a:lnTo>
                  <a:pt x="140493" y="14954"/>
                </a:lnTo>
                <a:lnTo>
                  <a:pt x="114335" y="4012"/>
                </a:lnTo>
                <a:lnTo>
                  <a:pt x="822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665477" y="128930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4">
                <a:moveTo>
                  <a:pt x="0" y="51054"/>
                </a:moveTo>
                <a:lnTo>
                  <a:pt x="6465" y="31182"/>
                </a:lnTo>
                <a:lnTo>
                  <a:pt x="24098" y="14954"/>
                </a:lnTo>
                <a:lnTo>
                  <a:pt x="50256" y="4012"/>
                </a:lnTo>
                <a:lnTo>
                  <a:pt x="82296" y="0"/>
                </a:lnTo>
                <a:lnTo>
                  <a:pt x="114335" y="4012"/>
                </a:lnTo>
                <a:lnTo>
                  <a:pt x="140493" y="14954"/>
                </a:lnTo>
                <a:lnTo>
                  <a:pt x="158126" y="31182"/>
                </a:lnTo>
                <a:lnTo>
                  <a:pt x="164592" y="51054"/>
                </a:lnTo>
                <a:lnTo>
                  <a:pt x="158126" y="70925"/>
                </a:lnTo>
                <a:lnTo>
                  <a:pt x="140493" y="87153"/>
                </a:lnTo>
                <a:lnTo>
                  <a:pt x="114335" y="98095"/>
                </a:lnTo>
                <a:lnTo>
                  <a:pt x="82296" y="102108"/>
                </a:lnTo>
                <a:lnTo>
                  <a:pt x="50256" y="98095"/>
                </a:lnTo>
                <a:lnTo>
                  <a:pt x="24098" y="87153"/>
                </a:lnTo>
                <a:lnTo>
                  <a:pt x="6465" y="70925"/>
                </a:lnTo>
                <a:lnTo>
                  <a:pt x="0" y="5105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719829" y="198272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82296" y="0"/>
                </a:moveTo>
                <a:lnTo>
                  <a:pt x="50256" y="4012"/>
                </a:lnTo>
                <a:lnTo>
                  <a:pt x="24098" y="14954"/>
                </a:lnTo>
                <a:lnTo>
                  <a:pt x="6465" y="31182"/>
                </a:lnTo>
                <a:lnTo>
                  <a:pt x="0" y="51053"/>
                </a:lnTo>
                <a:lnTo>
                  <a:pt x="6465" y="70925"/>
                </a:lnTo>
                <a:lnTo>
                  <a:pt x="24098" y="87153"/>
                </a:lnTo>
                <a:lnTo>
                  <a:pt x="50256" y="98095"/>
                </a:lnTo>
                <a:lnTo>
                  <a:pt x="82296" y="102108"/>
                </a:lnTo>
                <a:lnTo>
                  <a:pt x="114335" y="98095"/>
                </a:lnTo>
                <a:lnTo>
                  <a:pt x="140493" y="87153"/>
                </a:lnTo>
                <a:lnTo>
                  <a:pt x="158126" y="70925"/>
                </a:lnTo>
                <a:lnTo>
                  <a:pt x="164592" y="51053"/>
                </a:lnTo>
                <a:lnTo>
                  <a:pt x="158126" y="31182"/>
                </a:lnTo>
                <a:lnTo>
                  <a:pt x="140493" y="14954"/>
                </a:lnTo>
                <a:lnTo>
                  <a:pt x="114335" y="4012"/>
                </a:lnTo>
                <a:lnTo>
                  <a:pt x="822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719829" y="198272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0" y="51053"/>
                </a:moveTo>
                <a:lnTo>
                  <a:pt x="6465" y="31182"/>
                </a:lnTo>
                <a:lnTo>
                  <a:pt x="24098" y="14954"/>
                </a:lnTo>
                <a:lnTo>
                  <a:pt x="50256" y="4012"/>
                </a:lnTo>
                <a:lnTo>
                  <a:pt x="82296" y="0"/>
                </a:lnTo>
                <a:lnTo>
                  <a:pt x="114335" y="4012"/>
                </a:lnTo>
                <a:lnTo>
                  <a:pt x="140493" y="14954"/>
                </a:lnTo>
                <a:lnTo>
                  <a:pt x="158126" y="31182"/>
                </a:lnTo>
                <a:lnTo>
                  <a:pt x="164592" y="51053"/>
                </a:lnTo>
                <a:lnTo>
                  <a:pt x="158126" y="70925"/>
                </a:lnTo>
                <a:lnTo>
                  <a:pt x="140493" y="87153"/>
                </a:lnTo>
                <a:lnTo>
                  <a:pt x="114335" y="98095"/>
                </a:lnTo>
                <a:lnTo>
                  <a:pt x="82296" y="102108"/>
                </a:lnTo>
                <a:lnTo>
                  <a:pt x="50256" y="98095"/>
                </a:lnTo>
                <a:lnTo>
                  <a:pt x="24098" y="87153"/>
                </a:lnTo>
                <a:lnTo>
                  <a:pt x="6465" y="70925"/>
                </a:lnTo>
                <a:lnTo>
                  <a:pt x="0" y="5105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973823" y="2491740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82296" y="0"/>
                </a:moveTo>
                <a:lnTo>
                  <a:pt x="50256" y="4012"/>
                </a:lnTo>
                <a:lnTo>
                  <a:pt x="24098" y="14954"/>
                </a:lnTo>
                <a:lnTo>
                  <a:pt x="6465" y="31182"/>
                </a:lnTo>
                <a:lnTo>
                  <a:pt x="0" y="51054"/>
                </a:lnTo>
                <a:lnTo>
                  <a:pt x="6465" y="70925"/>
                </a:lnTo>
                <a:lnTo>
                  <a:pt x="24098" y="87153"/>
                </a:lnTo>
                <a:lnTo>
                  <a:pt x="50256" y="98095"/>
                </a:lnTo>
                <a:lnTo>
                  <a:pt x="82296" y="102108"/>
                </a:lnTo>
                <a:lnTo>
                  <a:pt x="114335" y="98095"/>
                </a:lnTo>
                <a:lnTo>
                  <a:pt x="140493" y="87153"/>
                </a:lnTo>
                <a:lnTo>
                  <a:pt x="158126" y="70925"/>
                </a:lnTo>
                <a:lnTo>
                  <a:pt x="164592" y="51054"/>
                </a:lnTo>
                <a:lnTo>
                  <a:pt x="158126" y="31182"/>
                </a:lnTo>
                <a:lnTo>
                  <a:pt x="140493" y="14954"/>
                </a:lnTo>
                <a:lnTo>
                  <a:pt x="114335" y="4012"/>
                </a:lnTo>
                <a:lnTo>
                  <a:pt x="822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973823" y="2491740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0" y="51054"/>
                </a:moveTo>
                <a:lnTo>
                  <a:pt x="6465" y="31182"/>
                </a:lnTo>
                <a:lnTo>
                  <a:pt x="24098" y="14954"/>
                </a:lnTo>
                <a:lnTo>
                  <a:pt x="50256" y="4012"/>
                </a:lnTo>
                <a:lnTo>
                  <a:pt x="82296" y="0"/>
                </a:lnTo>
                <a:lnTo>
                  <a:pt x="114335" y="4012"/>
                </a:lnTo>
                <a:lnTo>
                  <a:pt x="140493" y="14954"/>
                </a:lnTo>
                <a:lnTo>
                  <a:pt x="158126" y="31182"/>
                </a:lnTo>
                <a:lnTo>
                  <a:pt x="164592" y="51054"/>
                </a:lnTo>
                <a:lnTo>
                  <a:pt x="158126" y="70925"/>
                </a:lnTo>
                <a:lnTo>
                  <a:pt x="140493" y="87153"/>
                </a:lnTo>
                <a:lnTo>
                  <a:pt x="114335" y="98095"/>
                </a:lnTo>
                <a:lnTo>
                  <a:pt x="82296" y="102108"/>
                </a:lnTo>
                <a:lnTo>
                  <a:pt x="50256" y="98095"/>
                </a:lnTo>
                <a:lnTo>
                  <a:pt x="24098" y="87153"/>
                </a:lnTo>
                <a:lnTo>
                  <a:pt x="6465" y="70925"/>
                </a:lnTo>
                <a:lnTo>
                  <a:pt x="0" y="5105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4764024" y="3877056"/>
            <a:ext cx="165100" cy="100965"/>
          </a:xfrm>
          <a:custGeom>
            <a:avLst/>
            <a:gdLst/>
            <a:ahLst/>
            <a:cxnLst/>
            <a:rect l="l" t="t" r="r" b="b"/>
            <a:pathLst>
              <a:path w="165100" h="100964">
                <a:moveTo>
                  <a:pt x="82296" y="0"/>
                </a:moveTo>
                <a:lnTo>
                  <a:pt x="50256" y="3946"/>
                </a:lnTo>
                <a:lnTo>
                  <a:pt x="24098" y="14716"/>
                </a:lnTo>
                <a:lnTo>
                  <a:pt x="6465" y="30700"/>
                </a:lnTo>
                <a:lnTo>
                  <a:pt x="0" y="50292"/>
                </a:lnTo>
                <a:lnTo>
                  <a:pt x="6465" y="69883"/>
                </a:lnTo>
                <a:lnTo>
                  <a:pt x="24098" y="85867"/>
                </a:lnTo>
                <a:lnTo>
                  <a:pt x="50256" y="96637"/>
                </a:lnTo>
                <a:lnTo>
                  <a:pt x="82296" y="100584"/>
                </a:lnTo>
                <a:lnTo>
                  <a:pt x="114335" y="96637"/>
                </a:lnTo>
                <a:lnTo>
                  <a:pt x="140493" y="85867"/>
                </a:lnTo>
                <a:lnTo>
                  <a:pt x="158126" y="69883"/>
                </a:lnTo>
                <a:lnTo>
                  <a:pt x="164591" y="50292"/>
                </a:lnTo>
                <a:lnTo>
                  <a:pt x="158126" y="30700"/>
                </a:lnTo>
                <a:lnTo>
                  <a:pt x="140493" y="14716"/>
                </a:lnTo>
                <a:lnTo>
                  <a:pt x="114335" y="3946"/>
                </a:lnTo>
                <a:lnTo>
                  <a:pt x="822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4764024" y="3877056"/>
            <a:ext cx="165100" cy="100965"/>
          </a:xfrm>
          <a:custGeom>
            <a:avLst/>
            <a:gdLst/>
            <a:ahLst/>
            <a:cxnLst/>
            <a:rect l="l" t="t" r="r" b="b"/>
            <a:pathLst>
              <a:path w="165100" h="100964">
                <a:moveTo>
                  <a:pt x="0" y="50292"/>
                </a:moveTo>
                <a:lnTo>
                  <a:pt x="6465" y="30700"/>
                </a:lnTo>
                <a:lnTo>
                  <a:pt x="24098" y="14716"/>
                </a:lnTo>
                <a:lnTo>
                  <a:pt x="50256" y="3946"/>
                </a:lnTo>
                <a:lnTo>
                  <a:pt x="82296" y="0"/>
                </a:lnTo>
                <a:lnTo>
                  <a:pt x="114335" y="3946"/>
                </a:lnTo>
                <a:lnTo>
                  <a:pt x="140493" y="14716"/>
                </a:lnTo>
                <a:lnTo>
                  <a:pt x="158126" y="30700"/>
                </a:lnTo>
                <a:lnTo>
                  <a:pt x="164591" y="50292"/>
                </a:lnTo>
                <a:lnTo>
                  <a:pt x="158126" y="69883"/>
                </a:lnTo>
                <a:lnTo>
                  <a:pt x="140493" y="85867"/>
                </a:lnTo>
                <a:lnTo>
                  <a:pt x="114335" y="96637"/>
                </a:lnTo>
                <a:lnTo>
                  <a:pt x="82296" y="100584"/>
                </a:lnTo>
                <a:lnTo>
                  <a:pt x="50256" y="96637"/>
                </a:lnTo>
                <a:lnTo>
                  <a:pt x="24098" y="85867"/>
                </a:lnTo>
                <a:lnTo>
                  <a:pt x="6465" y="69883"/>
                </a:lnTo>
                <a:lnTo>
                  <a:pt x="0" y="502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107935" y="4884421"/>
            <a:ext cx="165100" cy="100965"/>
          </a:xfrm>
          <a:custGeom>
            <a:avLst/>
            <a:gdLst/>
            <a:ahLst/>
            <a:cxnLst/>
            <a:rect l="l" t="t" r="r" b="b"/>
            <a:pathLst>
              <a:path w="165100" h="100964">
                <a:moveTo>
                  <a:pt x="82296" y="0"/>
                </a:moveTo>
                <a:lnTo>
                  <a:pt x="50256" y="3946"/>
                </a:lnTo>
                <a:lnTo>
                  <a:pt x="24098" y="14716"/>
                </a:lnTo>
                <a:lnTo>
                  <a:pt x="6465" y="30700"/>
                </a:lnTo>
                <a:lnTo>
                  <a:pt x="0" y="50291"/>
                </a:lnTo>
                <a:lnTo>
                  <a:pt x="6465" y="69883"/>
                </a:lnTo>
                <a:lnTo>
                  <a:pt x="24098" y="85867"/>
                </a:lnTo>
                <a:lnTo>
                  <a:pt x="50256" y="96637"/>
                </a:lnTo>
                <a:lnTo>
                  <a:pt x="82296" y="100583"/>
                </a:lnTo>
                <a:lnTo>
                  <a:pt x="114335" y="96637"/>
                </a:lnTo>
                <a:lnTo>
                  <a:pt x="140493" y="85867"/>
                </a:lnTo>
                <a:lnTo>
                  <a:pt x="158126" y="69883"/>
                </a:lnTo>
                <a:lnTo>
                  <a:pt x="164592" y="50291"/>
                </a:lnTo>
                <a:lnTo>
                  <a:pt x="158126" y="30700"/>
                </a:lnTo>
                <a:lnTo>
                  <a:pt x="140493" y="14716"/>
                </a:lnTo>
                <a:lnTo>
                  <a:pt x="114335" y="3946"/>
                </a:lnTo>
                <a:lnTo>
                  <a:pt x="822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107935" y="4884421"/>
            <a:ext cx="165100" cy="100965"/>
          </a:xfrm>
          <a:custGeom>
            <a:avLst/>
            <a:gdLst/>
            <a:ahLst/>
            <a:cxnLst/>
            <a:rect l="l" t="t" r="r" b="b"/>
            <a:pathLst>
              <a:path w="165100" h="100964">
                <a:moveTo>
                  <a:pt x="0" y="50291"/>
                </a:moveTo>
                <a:lnTo>
                  <a:pt x="6465" y="30700"/>
                </a:lnTo>
                <a:lnTo>
                  <a:pt x="24098" y="14716"/>
                </a:lnTo>
                <a:lnTo>
                  <a:pt x="50256" y="3946"/>
                </a:lnTo>
                <a:lnTo>
                  <a:pt x="82296" y="0"/>
                </a:lnTo>
                <a:lnTo>
                  <a:pt x="114335" y="3946"/>
                </a:lnTo>
                <a:lnTo>
                  <a:pt x="140493" y="14716"/>
                </a:lnTo>
                <a:lnTo>
                  <a:pt x="158126" y="30700"/>
                </a:lnTo>
                <a:lnTo>
                  <a:pt x="164592" y="50291"/>
                </a:lnTo>
                <a:lnTo>
                  <a:pt x="158126" y="69883"/>
                </a:lnTo>
                <a:lnTo>
                  <a:pt x="140493" y="85867"/>
                </a:lnTo>
                <a:lnTo>
                  <a:pt x="114335" y="96637"/>
                </a:lnTo>
                <a:lnTo>
                  <a:pt x="82296" y="100583"/>
                </a:lnTo>
                <a:lnTo>
                  <a:pt x="50256" y="96637"/>
                </a:lnTo>
                <a:lnTo>
                  <a:pt x="24098" y="85867"/>
                </a:lnTo>
                <a:lnTo>
                  <a:pt x="6465" y="69883"/>
                </a:lnTo>
                <a:lnTo>
                  <a:pt x="0" y="502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571" y="932816"/>
            <a:ext cx="109288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079" y="1855215"/>
            <a:ext cx="1135984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8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16079" y="1855215"/>
            <a:ext cx="11359845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650"/>
              </a:lnSpc>
            </a:pPr>
            <a:r>
              <a:rPr spc="-40" dirty="0"/>
              <a:t>HALATUJU </a:t>
            </a:r>
            <a:r>
              <a:rPr dirty="0"/>
              <a:t>KEARAH</a:t>
            </a:r>
            <a:r>
              <a:rPr spc="-20" dirty="0"/>
              <a:t> </a:t>
            </a:r>
            <a:r>
              <a:rPr spc="-60" dirty="0"/>
              <a:t>MEMBUDAYAKAN</a:t>
            </a:r>
          </a:p>
          <a:p>
            <a:pPr marL="13970" marR="5080" algn="ctr">
              <a:lnSpc>
                <a:spcPts val="3460"/>
              </a:lnSpc>
              <a:spcBef>
                <a:spcPts val="240"/>
              </a:spcBef>
            </a:pPr>
            <a:r>
              <a:rPr spc="-50" dirty="0"/>
              <a:t>KESELAMATAN </a:t>
            </a:r>
            <a:r>
              <a:rPr spc="-30" dirty="0"/>
              <a:t>DAN </a:t>
            </a:r>
            <a:r>
              <a:rPr spc="-55" dirty="0"/>
              <a:t>KESIHATAN </a:t>
            </a:r>
            <a:r>
              <a:rPr spc="-10" dirty="0"/>
              <a:t>PEKERJAAN </a:t>
            </a:r>
            <a:r>
              <a:rPr spc="-5" dirty="0"/>
              <a:t>2016-2020  </a:t>
            </a:r>
            <a:r>
              <a:rPr spc="5" dirty="0"/>
              <a:t>(OSH </a:t>
            </a:r>
            <a:r>
              <a:rPr dirty="0"/>
              <a:t>MP</a:t>
            </a:r>
            <a:r>
              <a:rPr spc="-140" dirty="0"/>
              <a:t> </a:t>
            </a:r>
            <a:r>
              <a:rPr dirty="0"/>
              <a:t>2020)</a:t>
            </a:r>
          </a:p>
        </p:txBody>
      </p:sp>
      <p:sp>
        <p:nvSpPr>
          <p:cNvPr id="3" name="object 3"/>
          <p:cNvSpPr/>
          <p:nvPr/>
        </p:nvSpPr>
        <p:spPr>
          <a:xfrm>
            <a:off x="8028432" y="0"/>
            <a:ext cx="4163566" cy="16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9549" y="3546347"/>
            <a:ext cx="5687060" cy="272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50" i="1" spc="-85" dirty="0">
                <a:latin typeface="Copperplate Gothic Light"/>
                <a:cs typeface="Copperplate Gothic Light"/>
              </a:rPr>
              <a:t>Cabaran </a:t>
            </a:r>
            <a:r>
              <a:rPr sz="2950" i="1" spc="-105" dirty="0">
                <a:latin typeface="Copperplate Gothic Light"/>
                <a:cs typeface="Copperplate Gothic Light"/>
              </a:rPr>
              <a:t>Dan</a:t>
            </a:r>
            <a:r>
              <a:rPr sz="2950" i="1" spc="-110" dirty="0">
                <a:latin typeface="Copperplate Gothic Light"/>
                <a:cs typeface="Copperplate Gothic Light"/>
              </a:rPr>
              <a:t> </a:t>
            </a:r>
            <a:r>
              <a:rPr sz="2950" i="1" spc="-135" dirty="0">
                <a:latin typeface="Copperplate Gothic Light"/>
                <a:cs typeface="Copperplate Gothic Light"/>
              </a:rPr>
              <a:t>Tanggungjawab</a:t>
            </a:r>
            <a:endParaRPr sz="2950">
              <a:latin typeface="Copperplate Gothic Light"/>
              <a:cs typeface="Copperplate Gothic Light"/>
            </a:endParaRPr>
          </a:p>
          <a:p>
            <a:pPr marL="6985" algn="ctr">
              <a:lnSpc>
                <a:spcPct val="100000"/>
              </a:lnSpc>
              <a:spcBef>
                <a:spcPts val="1490"/>
              </a:spcBef>
            </a:pPr>
            <a:r>
              <a:rPr sz="2950" i="1" spc="-60" dirty="0">
                <a:latin typeface="Copperplate Gothic Light"/>
                <a:cs typeface="Copperplate Gothic Light"/>
              </a:rPr>
              <a:t>Majikan </a:t>
            </a:r>
            <a:r>
              <a:rPr sz="2950" i="1" spc="-105" dirty="0">
                <a:latin typeface="Copperplate Gothic Light"/>
                <a:cs typeface="Copperplate Gothic Light"/>
              </a:rPr>
              <a:t>Dan</a:t>
            </a:r>
            <a:r>
              <a:rPr sz="2950" i="1" spc="-75" dirty="0">
                <a:latin typeface="Copperplate Gothic Light"/>
                <a:cs typeface="Copperplate Gothic Light"/>
              </a:rPr>
              <a:t> </a:t>
            </a:r>
            <a:r>
              <a:rPr sz="2950" i="1" spc="-70" dirty="0">
                <a:latin typeface="Copperplate Gothic Light"/>
                <a:cs typeface="Copperplate Gothic Light"/>
              </a:rPr>
              <a:t>Pekerja.</a:t>
            </a:r>
            <a:endParaRPr sz="2950">
              <a:latin typeface="Copperplate Gothic Light"/>
              <a:cs typeface="Copperplate Gothic Light"/>
            </a:endParaRPr>
          </a:p>
          <a:p>
            <a:pPr marL="621665">
              <a:lnSpc>
                <a:spcPct val="100000"/>
              </a:lnSpc>
              <a:spcBef>
                <a:spcPts val="930"/>
              </a:spcBef>
            </a:pPr>
            <a:r>
              <a:rPr sz="1800" spc="-5" dirty="0">
                <a:solidFill>
                  <a:srgbClr val="FF0000"/>
                </a:solidFill>
                <a:latin typeface="Tw Cen MT"/>
                <a:cs typeface="Tw Cen MT"/>
              </a:rPr>
              <a:t>PEMBENTANG</a:t>
            </a:r>
            <a:endParaRPr sz="1800">
              <a:latin typeface="Tw Cen MT"/>
              <a:cs typeface="Tw Cen MT"/>
            </a:endParaRPr>
          </a:p>
          <a:p>
            <a:pPr marL="621665" marR="3268979">
              <a:lnSpc>
                <a:spcPct val="100000"/>
              </a:lnSpc>
              <a:spcBef>
                <a:spcPts val="10"/>
              </a:spcBef>
            </a:pPr>
            <a:r>
              <a:rPr sz="1600" spc="-45" dirty="0">
                <a:solidFill>
                  <a:srgbClr val="00AF50"/>
                </a:solidFill>
                <a:latin typeface="Tw Cen MT"/>
                <a:cs typeface="Tw Cen MT"/>
              </a:rPr>
              <a:t>Ir. </a:t>
            </a: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Ibrahim </a:t>
            </a:r>
            <a:r>
              <a:rPr sz="1600" spc="-5" dirty="0">
                <a:solidFill>
                  <a:srgbClr val="00AF50"/>
                </a:solidFill>
                <a:latin typeface="Tw Cen MT"/>
                <a:cs typeface="Tw Cen MT"/>
              </a:rPr>
              <a:t>Bin Md. Dol  </a:t>
            </a:r>
            <a:r>
              <a:rPr sz="1600" spc="-25" dirty="0">
                <a:solidFill>
                  <a:srgbClr val="00AF50"/>
                </a:solidFill>
                <a:latin typeface="Tw Cen MT"/>
                <a:cs typeface="Tw Cen MT"/>
              </a:rPr>
              <a:t>Pengarah</a:t>
            </a:r>
            <a:endParaRPr sz="1600">
              <a:latin typeface="Tw Cen MT"/>
              <a:cs typeface="Tw Cen MT"/>
            </a:endParaRPr>
          </a:p>
          <a:p>
            <a:pPr marL="621665">
              <a:lnSpc>
                <a:spcPct val="100000"/>
              </a:lnSpc>
            </a:pP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Bahagian </a:t>
            </a:r>
            <a:r>
              <a:rPr sz="1600" spc="-5" dirty="0">
                <a:solidFill>
                  <a:srgbClr val="00AF50"/>
                </a:solidFill>
                <a:latin typeface="Tw Cen MT"/>
                <a:cs typeface="Tw Cen MT"/>
              </a:rPr>
              <a:t>Keselamatan</a:t>
            </a:r>
            <a:r>
              <a:rPr sz="1600" spc="60" dirty="0">
                <a:solidFill>
                  <a:srgbClr val="00AF50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Industri</a:t>
            </a:r>
            <a:endParaRPr sz="1600">
              <a:latin typeface="Tw Cen MT"/>
              <a:cs typeface="Tw Cen MT"/>
            </a:endParaRPr>
          </a:p>
          <a:p>
            <a:pPr marL="621665" marR="1207135">
              <a:lnSpc>
                <a:spcPct val="100000"/>
              </a:lnSpc>
            </a:pP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Jabatan </a:t>
            </a:r>
            <a:r>
              <a:rPr sz="1600" spc="-5" dirty="0">
                <a:solidFill>
                  <a:srgbClr val="00AF50"/>
                </a:solidFill>
                <a:latin typeface="Tw Cen MT"/>
                <a:cs typeface="Tw Cen MT"/>
              </a:rPr>
              <a:t>Keselamatan </a:t>
            </a: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Dan Kesihatan </a:t>
            </a:r>
            <a:r>
              <a:rPr sz="1600" spc="-20" dirty="0">
                <a:solidFill>
                  <a:srgbClr val="00AF50"/>
                </a:solidFill>
                <a:latin typeface="Tw Cen MT"/>
                <a:cs typeface="Tw Cen MT"/>
              </a:rPr>
              <a:t>Pekerjaan  </a:t>
            </a:r>
            <a:r>
              <a:rPr sz="1600" spc="-10" dirty="0">
                <a:solidFill>
                  <a:srgbClr val="00AF50"/>
                </a:solidFill>
                <a:latin typeface="Tw Cen MT"/>
                <a:cs typeface="Tw Cen MT"/>
              </a:rPr>
              <a:t>Malaysia</a:t>
            </a:r>
            <a:endParaRPr sz="1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747" y="163069"/>
            <a:ext cx="9089390" cy="993221"/>
          </a:xfrm>
          <a:prstGeom prst="rect">
            <a:avLst/>
          </a:prstGeom>
          <a:solidFill>
            <a:srgbClr val="CE96E8"/>
          </a:solidFill>
        </p:spPr>
        <p:txBody>
          <a:bodyPr vert="horz" wrap="square" lIns="0" tIns="94615" rIns="0" bIns="0" rtlCol="0">
            <a:spAutoFit/>
          </a:bodyPr>
          <a:lstStyle/>
          <a:p>
            <a:pPr marL="2196465" marR="1813560" indent="-373380">
              <a:lnSpc>
                <a:spcPts val="3460"/>
              </a:lnSpc>
              <a:spcBef>
                <a:spcPts val="745"/>
              </a:spcBef>
            </a:pPr>
            <a:r>
              <a:rPr sz="3200" u="heavy" spc="-5" dirty="0">
                <a:latin typeface="Arial Rounded MT Bold"/>
                <a:cs typeface="Arial Rounded MT Bold"/>
              </a:rPr>
              <a:t>PENEKANAN </a:t>
            </a:r>
            <a:r>
              <a:rPr sz="3200" u="heavy" dirty="0">
                <a:latin typeface="Arial Rounded MT Bold"/>
                <a:cs typeface="Arial Rounded MT Bold"/>
              </a:rPr>
              <a:t>OSH-MP</a:t>
            </a:r>
            <a:r>
              <a:rPr sz="3200" u="heavy" spc="-55" dirty="0">
                <a:latin typeface="Arial Rounded MT Bold"/>
                <a:cs typeface="Arial Rounded MT Bold"/>
              </a:rPr>
              <a:t> </a:t>
            </a:r>
            <a:r>
              <a:rPr sz="3200" u="heavy" dirty="0">
                <a:latin typeface="Arial Rounded MT Bold"/>
                <a:cs typeface="Arial Rounded MT Bold"/>
              </a:rPr>
              <a:t>2020  </a:t>
            </a:r>
            <a:r>
              <a:rPr sz="3200" u="heavy" spc="-110" dirty="0">
                <a:solidFill>
                  <a:srgbClr val="0000FF"/>
                </a:solidFill>
                <a:latin typeface="Arial Rounded MT Bold"/>
                <a:cs typeface="Arial Rounded MT Bold"/>
              </a:rPr>
              <a:t>BUDAYA</a:t>
            </a:r>
            <a:r>
              <a:rPr sz="3200" u="heavy" spc="-65" dirty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sz="3200" u="heavy" spc="-15" dirty="0">
                <a:solidFill>
                  <a:srgbClr val="0000FF"/>
                </a:solidFill>
                <a:latin typeface="Arial Rounded MT Bold"/>
                <a:cs typeface="Arial Rounded MT Bold"/>
              </a:rPr>
              <a:t>PENCEGAHAN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0510" y="1618108"/>
            <a:ext cx="754380" cy="3567429"/>
          </a:xfrm>
          <a:custGeom>
            <a:avLst/>
            <a:gdLst/>
            <a:ahLst/>
            <a:cxnLst/>
            <a:rect l="l" t="t" r="r" b="b"/>
            <a:pathLst>
              <a:path w="754380" h="3567429">
                <a:moveTo>
                  <a:pt x="15265" y="0"/>
                </a:moveTo>
                <a:lnTo>
                  <a:pt x="49226" y="34607"/>
                </a:lnTo>
                <a:lnTo>
                  <a:pt x="82388" y="69699"/>
                </a:lnTo>
                <a:lnTo>
                  <a:pt x="114750" y="105264"/>
                </a:lnTo>
                <a:lnTo>
                  <a:pt x="146314" y="141291"/>
                </a:lnTo>
                <a:lnTo>
                  <a:pt x="177079" y="177768"/>
                </a:lnTo>
                <a:lnTo>
                  <a:pt x="207044" y="214684"/>
                </a:lnTo>
                <a:lnTo>
                  <a:pt x="236211" y="252027"/>
                </a:lnTo>
                <a:lnTo>
                  <a:pt x="264578" y="289786"/>
                </a:lnTo>
                <a:lnTo>
                  <a:pt x="292146" y="327949"/>
                </a:lnTo>
                <a:lnTo>
                  <a:pt x="318915" y="366504"/>
                </a:lnTo>
                <a:lnTo>
                  <a:pt x="344885" y="405440"/>
                </a:lnTo>
                <a:lnTo>
                  <a:pt x="370056" y="444746"/>
                </a:lnTo>
                <a:lnTo>
                  <a:pt x="394428" y="484409"/>
                </a:lnTo>
                <a:lnTo>
                  <a:pt x="418001" y="524419"/>
                </a:lnTo>
                <a:lnTo>
                  <a:pt x="440775" y="564763"/>
                </a:lnTo>
                <a:lnTo>
                  <a:pt x="462750" y="605431"/>
                </a:lnTo>
                <a:lnTo>
                  <a:pt x="483925" y="646411"/>
                </a:lnTo>
                <a:lnTo>
                  <a:pt x="504302" y="687690"/>
                </a:lnTo>
                <a:lnTo>
                  <a:pt x="523879" y="729258"/>
                </a:lnTo>
                <a:lnTo>
                  <a:pt x="542658" y="771104"/>
                </a:lnTo>
                <a:lnTo>
                  <a:pt x="560637" y="813214"/>
                </a:lnTo>
                <a:lnTo>
                  <a:pt x="577817" y="855579"/>
                </a:lnTo>
                <a:lnTo>
                  <a:pt x="594198" y="898186"/>
                </a:lnTo>
                <a:lnTo>
                  <a:pt x="609780" y="941024"/>
                </a:lnTo>
                <a:lnTo>
                  <a:pt x="624563" y="984082"/>
                </a:lnTo>
                <a:lnTo>
                  <a:pt x="638547" y="1027347"/>
                </a:lnTo>
                <a:lnTo>
                  <a:pt x="651732" y="1070808"/>
                </a:lnTo>
                <a:lnTo>
                  <a:pt x="664118" y="1114454"/>
                </a:lnTo>
                <a:lnTo>
                  <a:pt x="675705" y="1158274"/>
                </a:lnTo>
                <a:lnTo>
                  <a:pt x="686492" y="1202254"/>
                </a:lnTo>
                <a:lnTo>
                  <a:pt x="696481" y="1246385"/>
                </a:lnTo>
                <a:lnTo>
                  <a:pt x="705670" y="1290655"/>
                </a:lnTo>
                <a:lnTo>
                  <a:pt x="714060" y="1335051"/>
                </a:lnTo>
                <a:lnTo>
                  <a:pt x="721652" y="1379563"/>
                </a:lnTo>
                <a:lnTo>
                  <a:pt x="728444" y="1424179"/>
                </a:lnTo>
                <a:lnTo>
                  <a:pt x="734437" y="1468887"/>
                </a:lnTo>
                <a:lnTo>
                  <a:pt x="739631" y="1513676"/>
                </a:lnTo>
                <a:lnTo>
                  <a:pt x="744026" y="1558534"/>
                </a:lnTo>
                <a:lnTo>
                  <a:pt x="747622" y="1603450"/>
                </a:lnTo>
                <a:lnTo>
                  <a:pt x="750419" y="1648413"/>
                </a:lnTo>
                <a:lnTo>
                  <a:pt x="752416" y="1693409"/>
                </a:lnTo>
                <a:lnTo>
                  <a:pt x="753615" y="1738429"/>
                </a:lnTo>
                <a:lnTo>
                  <a:pt x="754014" y="1783461"/>
                </a:lnTo>
                <a:lnTo>
                  <a:pt x="753615" y="1828492"/>
                </a:lnTo>
                <a:lnTo>
                  <a:pt x="752416" y="1873512"/>
                </a:lnTo>
                <a:lnTo>
                  <a:pt x="750419" y="1918508"/>
                </a:lnTo>
                <a:lnTo>
                  <a:pt x="747622" y="1963471"/>
                </a:lnTo>
                <a:lnTo>
                  <a:pt x="744026" y="2008387"/>
                </a:lnTo>
                <a:lnTo>
                  <a:pt x="739631" y="2053245"/>
                </a:lnTo>
                <a:lnTo>
                  <a:pt x="734437" y="2098034"/>
                </a:lnTo>
                <a:lnTo>
                  <a:pt x="728444" y="2142742"/>
                </a:lnTo>
                <a:lnTo>
                  <a:pt x="721652" y="2187358"/>
                </a:lnTo>
                <a:lnTo>
                  <a:pt x="714060" y="2231870"/>
                </a:lnTo>
                <a:lnTo>
                  <a:pt x="705670" y="2276266"/>
                </a:lnTo>
                <a:lnTo>
                  <a:pt x="696481" y="2320536"/>
                </a:lnTo>
                <a:lnTo>
                  <a:pt x="686492" y="2364667"/>
                </a:lnTo>
                <a:lnTo>
                  <a:pt x="675705" y="2408647"/>
                </a:lnTo>
                <a:lnTo>
                  <a:pt x="664118" y="2452467"/>
                </a:lnTo>
                <a:lnTo>
                  <a:pt x="651732" y="2496113"/>
                </a:lnTo>
                <a:lnTo>
                  <a:pt x="638547" y="2539574"/>
                </a:lnTo>
                <a:lnTo>
                  <a:pt x="624563" y="2582839"/>
                </a:lnTo>
                <a:lnTo>
                  <a:pt x="609780" y="2625897"/>
                </a:lnTo>
                <a:lnTo>
                  <a:pt x="594198" y="2668735"/>
                </a:lnTo>
                <a:lnTo>
                  <a:pt x="577817" y="2711342"/>
                </a:lnTo>
                <a:lnTo>
                  <a:pt x="560637" y="2753707"/>
                </a:lnTo>
                <a:lnTo>
                  <a:pt x="542658" y="2795817"/>
                </a:lnTo>
                <a:lnTo>
                  <a:pt x="523879" y="2837663"/>
                </a:lnTo>
                <a:lnTo>
                  <a:pt x="504302" y="2879231"/>
                </a:lnTo>
                <a:lnTo>
                  <a:pt x="483925" y="2920510"/>
                </a:lnTo>
                <a:lnTo>
                  <a:pt x="462750" y="2961490"/>
                </a:lnTo>
                <a:lnTo>
                  <a:pt x="440775" y="3002158"/>
                </a:lnTo>
                <a:lnTo>
                  <a:pt x="418001" y="3042502"/>
                </a:lnTo>
                <a:lnTo>
                  <a:pt x="394428" y="3082512"/>
                </a:lnTo>
                <a:lnTo>
                  <a:pt x="370056" y="3122175"/>
                </a:lnTo>
                <a:lnTo>
                  <a:pt x="344885" y="3161481"/>
                </a:lnTo>
                <a:lnTo>
                  <a:pt x="318915" y="3200417"/>
                </a:lnTo>
                <a:lnTo>
                  <a:pt x="292146" y="3238972"/>
                </a:lnTo>
                <a:lnTo>
                  <a:pt x="264578" y="3277135"/>
                </a:lnTo>
                <a:lnTo>
                  <a:pt x="236211" y="3314894"/>
                </a:lnTo>
                <a:lnTo>
                  <a:pt x="207044" y="3352237"/>
                </a:lnTo>
                <a:lnTo>
                  <a:pt x="177079" y="3389153"/>
                </a:lnTo>
                <a:lnTo>
                  <a:pt x="146314" y="3425630"/>
                </a:lnTo>
                <a:lnTo>
                  <a:pt x="114750" y="3461657"/>
                </a:lnTo>
                <a:lnTo>
                  <a:pt x="82388" y="3497222"/>
                </a:lnTo>
                <a:lnTo>
                  <a:pt x="49226" y="3532314"/>
                </a:lnTo>
                <a:lnTo>
                  <a:pt x="15265" y="3566922"/>
                </a:lnTo>
                <a:lnTo>
                  <a:pt x="0" y="3551681"/>
                </a:lnTo>
                <a:lnTo>
                  <a:pt x="33668" y="3517373"/>
                </a:lnTo>
                <a:lnTo>
                  <a:pt x="66544" y="3482584"/>
                </a:lnTo>
                <a:lnTo>
                  <a:pt x="98628" y="3447326"/>
                </a:lnTo>
                <a:lnTo>
                  <a:pt x="129920" y="3411609"/>
                </a:lnTo>
                <a:lnTo>
                  <a:pt x="160420" y="3375446"/>
                </a:lnTo>
                <a:lnTo>
                  <a:pt x="190127" y="3338848"/>
                </a:lnTo>
                <a:lnTo>
                  <a:pt x="219042" y="3301827"/>
                </a:lnTo>
                <a:lnTo>
                  <a:pt x="247165" y="3264393"/>
                </a:lnTo>
                <a:lnTo>
                  <a:pt x="274496" y="3226559"/>
                </a:lnTo>
                <a:lnTo>
                  <a:pt x="301035" y="3188335"/>
                </a:lnTo>
                <a:lnTo>
                  <a:pt x="326781" y="3149734"/>
                </a:lnTo>
                <a:lnTo>
                  <a:pt x="351735" y="3110766"/>
                </a:lnTo>
                <a:lnTo>
                  <a:pt x="375897" y="3071443"/>
                </a:lnTo>
                <a:lnTo>
                  <a:pt x="399267" y="3031777"/>
                </a:lnTo>
                <a:lnTo>
                  <a:pt x="421845" y="2991779"/>
                </a:lnTo>
                <a:lnTo>
                  <a:pt x="443630" y="2951460"/>
                </a:lnTo>
                <a:lnTo>
                  <a:pt x="464623" y="2910833"/>
                </a:lnTo>
                <a:lnTo>
                  <a:pt x="484824" y="2869907"/>
                </a:lnTo>
                <a:lnTo>
                  <a:pt x="504233" y="2828695"/>
                </a:lnTo>
                <a:lnTo>
                  <a:pt x="522850" y="2787209"/>
                </a:lnTo>
                <a:lnTo>
                  <a:pt x="540674" y="2745459"/>
                </a:lnTo>
                <a:lnTo>
                  <a:pt x="557707" y="2703457"/>
                </a:lnTo>
                <a:lnTo>
                  <a:pt x="573947" y="2661215"/>
                </a:lnTo>
                <a:lnTo>
                  <a:pt x="589395" y="2618744"/>
                </a:lnTo>
                <a:lnTo>
                  <a:pt x="604050" y="2576055"/>
                </a:lnTo>
                <a:lnTo>
                  <a:pt x="617914" y="2533160"/>
                </a:lnTo>
                <a:lnTo>
                  <a:pt x="630985" y="2490071"/>
                </a:lnTo>
                <a:lnTo>
                  <a:pt x="643264" y="2446798"/>
                </a:lnTo>
                <a:lnTo>
                  <a:pt x="654751" y="2403354"/>
                </a:lnTo>
                <a:lnTo>
                  <a:pt x="665446" y="2359749"/>
                </a:lnTo>
                <a:lnTo>
                  <a:pt x="675348" y="2315996"/>
                </a:lnTo>
                <a:lnTo>
                  <a:pt x="684458" y="2272105"/>
                </a:lnTo>
                <a:lnTo>
                  <a:pt x="692776" y="2228088"/>
                </a:lnTo>
                <a:lnTo>
                  <a:pt x="700302" y="2183956"/>
                </a:lnTo>
                <a:lnTo>
                  <a:pt x="707036" y="2139722"/>
                </a:lnTo>
                <a:lnTo>
                  <a:pt x="712977" y="2095395"/>
                </a:lnTo>
                <a:lnTo>
                  <a:pt x="718127" y="2050989"/>
                </a:lnTo>
                <a:lnTo>
                  <a:pt x="722484" y="2006514"/>
                </a:lnTo>
                <a:lnTo>
                  <a:pt x="726049" y="1961982"/>
                </a:lnTo>
                <a:lnTo>
                  <a:pt x="728821" y="1917403"/>
                </a:lnTo>
                <a:lnTo>
                  <a:pt x="730802" y="1872791"/>
                </a:lnTo>
                <a:lnTo>
                  <a:pt x="731990" y="1828155"/>
                </a:lnTo>
                <a:lnTo>
                  <a:pt x="732386" y="1783508"/>
                </a:lnTo>
                <a:lnTo>
                  <a:pt x="731990" y="1738861"/>
                </a:lnTo>
                <a:lnTo>
                  <a:pt x="730802" y="1694225"/>
                </a:lnTo>
                <a:lnTo>
                  <a:pt x="728821" y="1649612"/>
                </a:lnTo>
                <a:lnTo>
                  <a:pt x="726049" y="1605034"/>
                </a:lnTo>
                <a:lnTo>
                  <a:pt x="722484" y="1560501"/>
                </a:lnTo>
                <a:lnTo>
                  <a:pt x="718127" y="1516025"/>
                </a:lnTo>
                <a:lnTo>
                  <a:pt x="712977" y="1471618"/>
                </a:lnTo>
                <a:lnTo>
                  <a:pt x="707036" y="1427291"/>
                </a:lnTo>
                <a:lnTo>
                  <a:pt x="700302" y="1383056"/>
                </a:lnTo>
                <a:lnTo>
                  <a:pt x="692776" y="1338923"/>
                </a:lnTo>
                <a:lnTo>
                  <a:pt x="684458" y="1294905"/>
                </a:lnTo>
                <a:lnTo>
                  <a:pt x="675348" y="1251013"/>
                </a:lnTo>
                <a:lnTo>
                  <a:pt x="665446" y="1207258"/>
                </a:lnTo>
                <a:lnTo>
                  <a:pt x="654751" y="1163652"/>
                </a:lnTo>
                <a:lnTo>
                  <a:pt x="643264" y="1120206"/>
                </a:lnTo>
                <a:lnTo>
                  <a:pt x="630985" y="1076932"/>
                </a:lnTo>
                <a:lnTo>
                  <a:pt x="617914" y="1033841"/>
                </a:lnTo>
                <a:lnTo>
                  <a:pt x="604050" y="990944"/>
                </a:lnTo>
                <a:lnTo>
                  <a:pt x="589395" y="948254"/>
                </a:lnTo>
                <a:lnTo>
                  <a:pt x="573947" y="905781"/>
                </a:lnTo>
                <a:lnTo>
                  <a:pt x="557707" y="863536"/>
                </a:lnTo>
                <a:lnTo>
                  <a:pt x="540674" y="821532"/>
                </a:lnTo>
                <a:lnTo>
                  <a:pt x="522850" y="779780"/>
                </a:lnTo>
                <a:lnTo>
                  <a:pt x="504233" y="738291"/>
                </a:lnTo>
                <a:lnTo>
                  <a:pt x="484824" y="697077"/>
                </a:lnTo>
                <a:lnTo>
                  <a:pt x="464623" y="656149"/>
                </a:lnTo>
                <a:lnTo>
                  <a:pt x="443630" y="615518"/>
                </a:lnTo>
                <a:lnTo>
                  <a:pt x="421845" y="575197"/>
                </a:lnTo>
                <a:lnTo>
                  <a:pt x="399267" y="535196"/>
                </a:lnTo>
                <a:lnTo>
                  <a:pt x="375897" y="495527"/>
                </a:lnTo>
                <a:lnTo>
                  <a:pt x="351735" y="456201"/>
                </a:lnTo>
                <a:lnTo>
                  <a:pt x="326781" y="417230"/>
                </a:lnTo>
                <a:lnTo>
                  <a:pt x="301035" y="378625"/>
                </a:lnTo>
                <a:lnTo>
                  <a:pt x="274496" y="340398"/>
                </a:lnTo>
                <a:lnTo>
                  <a:pt x="247165" y="302560"/>
                </a:lnTo>
                <a:lnTo>
                  <a:pt x="219042" y="265123"/>
                </a:lnTo>
                <a:lnTo>
                  <a:pt x="190127" y="228097"/>
                </a:lnTo>
                <a:lnTo>
                  <a:pt x="160420" y="191496"/>
                </a:lnTo>
                <a:lnTo>
                  <a:pt x="129920" y="155329"/>
                </a:lnTo>
                <a:lnTo>
                  <a:pt x="98628" y="119608"/>
                </a:lnTo>
                <a:lnTo>
                  <a:pt x="66544" y="84346"/>
                </a:lnTo>
                <a:lnTo>
                  <a:pt x="33668" y="49552"/>
                </a:lnTo>
                <a:lnTo>
                  <a:pt x="0" y="15239"/>
                </a:lnTo>
                <a:lnTo>
                  <a:pt x="15265" y="0"/>
                </a:lnTo>
                <a:close/>
              </a:path>
            </a:pathLst>
          </a:custGeom>
          <a:ln w="15240">
            <a:solidFill>
              <a:srgbClr val="D68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392" y="1789176"/>
            <a:ext cx="9471660" cy="576580"/>
          </a:xfrm>
          <a:custGeom>
            <a:avLst/>
            <a:gdLst/>
            <a:ahLst/>
            <a:cxnLst/>
            <a:rect l="l" t="t" r="r" b="b"/>
            <a:pathLst>
              <a:path w="9471660" h="576580">
                <a:moveTo>
                  <a:pt x="0" y="576072"/>
                </a:moveTo>
                <a:lnTo>
                  <a:pt x="9471660" y="576072"/>
                </a:lnTo>
                <a:lnTo>
                  <a:pt x="947166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52B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2392" y="1789176"/>
            <a:ext cx="9471660" cy="576580"/>
          </a:xfrm>
          <a:custGeom>
            <a:avLst/>
            <a:gdLst/>
            <a:ahLst/>
            <a:cxnLst/>
            <a:rect l="l" t="t" r="r" b="b"/>
            <a:pathLst>
              <a:path w="9471660" h="576580">
                <a:moveTo>
                  <a:pt x="0" y="576072"/>
                </a:moveTo>
                <a:lnTo>
                  <a:pt x="9471660" y="576072"/>
                </a:lnTo>
                <a:lnTo>
                  <a:pt x="947166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6639" y="1775333"/>
            <a:ext cx="84461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rgbClr val="FF0000"/>
                </a:solidFill>
                <a:latin typeface="Tw Cen MT"/>
                <a:cs typeface="Tw Cen MT"/>
              </a:rPr>
              <a:t>Tanggungjawab </a:t>
            </a:r>
            <a:r>
              <a:rPr sz="3200" spc="-5" dirty="0">
                <a:solidFill>
                  <a:srgbClr val="FF0000"/>
                </a:solidFill>
                <a:latin typeface="Tw Cen MT"/>
                <a:cs typeface="Tw Cen MT"/>
              </a:rPr>
              <a:t>dan komitmen </a:t>
            </a:r>
            <a:r>
              <a:rPr sz="3200" dirty="0">
                <a:solidFill>
                  <a:srgbClr val="FF0000"/>
                </a:solidFill>
                <a:latin typeface="Tw Cen MT"/>
                <a:cs typeface="Tw Cen MT"/>
              </a:rPr>
              <a:t>majikan </a:t>
            </a:r>
            <a:r>
              <a:rPr sz="3200" spc="-5" dirty="0">
                <a:solidFill>
                  <a:srgbClr val="FF0000"/>
                </a:solidFill>
                <a:latin typeface="Tw Cen MT"/>
                <a:cs typeface="Tw Cen MT"/>
              </a:rPr>
              <a:t>dan</a:t>
            </a:r>
            <a:r>
              <a:rPr sz="3200" spc="-5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FF0000"/>
                </a:solidFill>
                <a:latin typeface="Tw Cen MT"/>
                <a:cs typeface="Tw Cen MT"/>
              </a:rPr>
              <a:t>pekerja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8991" y="1714500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360426" y="0"/>
                </a:moveTo>
                <a:lnTo>
                  <a:pt x="311517" y="3291"/>
                </a:lnTo>
                <a:lnTo>
                  <a:pt x="264609" y="12878"/>
                </a:lnTo>
                <a:lnTo>
                  <a:pt x="220131" y="28330"/>
                </a:lnTo>
                <a:lnTo>
                  <a:pt x="178511" y="49219"/>
                </a:lnTo>
                <a:lnTo>
                  <a:pt x="140179" y="75114"/>
                </a:lnTo>
                <a:lnTo>
                  <a:pt x="105565" y="105584"/>
                </a:lnTo>
                <a:lnTo>
                  <a:pt x="75098" y="140201"/>
                </a:lnTo>
                <a:lnTo>
                  <a:pt x="49208" y="178533"/>
                </a:lnTo>
                <a:lnTo>
                  <a:pt x="28323" y="220152"/>
                </a:lnTo>
                <a:lnTo>
                  <a:pt x="12874" y="264627"/>
                </a:lnTo>
                <a:lnTo>
                  <a:pt x="3290" y="311528"/>
                </a:lnTo>
                <a:lnTo>
                  <a:pt x="0" y="360425"/>
                </a:lnTo>
                <a:lnTo>
                  <a:pt x="3290" y="409323"/>
                </a:lnTo>
                <a:lnTo>
                  <a:pt x="12874" y="456224"/>
                </a:lnTo>
                <a:lnTo>
                  <a:pt x="28323" y="500699"/>
                </a:lnTo>
                <a:lnTo>
                  <a:pt x="49208" y="542318"/>
                </a:lnTo>
                <a:lnTo>
                  <a:pt x="75098" y="580650"/>
                </a:lnTo>
                <a:lnTo>
                  <a:pt x="105565" y="615267"/>
                </a:lnTo>
                <a:lnTo>
                  <a:pt x="140179" y="645737"/>
                </a:lnTo>
                <a:lnTo>
                  <a:pt x="178511" y="671632"/>
                </a:lnTo>
                <a:lnTo>
                  <a:pt x="220131" y="692521"/>
                </a:lnTo>
                <a:lnTo>
                  <a:pt x="264609" y="707973"/>
                </a:lnTo>
                <a:lnTo>
                  <a:pt x="311517" y="717560"/>
                </a:lnTo>
                <a:lnTo>
                  <a:pt x="360426" y="720851"/>
                </a:lnTo>
                <a:lnTo>
                  <a:pt x="409323" y="717560"/>
                </a:lnTo>
                <a:lnTo>
                  <a:pt x="456224" y="707973"/>
                </a:lnTo>
                <a:lnTo>
                  <a:pt x="500699" y="692521"/>
                </a:lnTo>
                <a:lnTo>
                  <a:pt x="542318" y="671632"/>
                </a:lnTo>
                <a:lnTo>
                  <a:pt x="580650" y="645737"/>
                </a:lnTo>
                <a:lnTo>
                  <a:pt x="615267" y="615267"/>
                </a:lnTo>
                <a:lnTo>
                  <a:pt x="645737" y="580650"/>
                </a:lnTo>
                <a:lnTo>
                  <a:pt x="671632" y="542318"/>
                </a:lnTo>
                <a:lnTo>
                  <a:pt x="692521" y="500699"/>
                </a:lnTo>
                <a:lnTo>
                  <a:pt x="707973" y="456224"/>
                </a:lnTo>
                <a:lnTo>
                  <a:pt x="717560" y="409323"/>
                </a:lnTo>
                <a:lnTo>
                  <a:pt x="720852" y="360425"/>
                </a:lnTo>
                <a:lnTo>
                  <a:pt x="717560" y="311528"/>
                </a:lnTo>
                <a:lnTo>
                  <a:pt x="707973" y="264627"/>
                </a:lnTo>
                <a:lnTo>
                  <a:pt x="692521" y="220152"/>
                </a:lnTo>
                <a:lnTo>
                  <a:pt x="671632" y="178533"/>
                </a:lnTo>
                <a:lnTo>
                  <a:pt x="645737" y="140201"/>
                </a:lnTo>
                <a:lnTo>
                  <a:pt x="615267" y="105584"/>
                </a:lnTo>
                <a:lnTo>
                  <a:pt x="580650" y="75114"/>
                </a:lnTo>
                <a:lnTo>
                  <a:pt x="542318" y="49219"/>
                </a:lnTo>
                <a:lnTo>
                  <a:pt x="500699" y="28330"/>
                </a:lnTo>
                <a:lnTo>
                  <a:pt x="456224" y="12878"/>
                </a:lnTo>
                <a:lnTo>
                  <a:pt x="409323" y="3291"/>
                </a:lnTo>
                <a:lnTo>
                  <a:pt x="360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991" y="1714500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0" y="311528"/>
                </a:lnTo>
                <a:lnTo>
                  <a:pt x="12874" y="264627"/>
                </a:lnTo>
                <a:lnTo>
                  <a:pt x="28323" y="220152"/>
                </a:lnTo>
                <a:lnTo>
                  <a:pt x="49208" y="178533"/>
                </a:lnTo>
                <a:lnTo>
                  <a:pt x="75098" y="140201"/>
                </a:lnTo>
                <a:lnTo>
                  <a:pt x="105565" y="105584"/>
                </a:lnTo>
                <a:lnTo>
                  <a:pt x="140179" y="75114"/>
                </a:lnTo>
                <a:lnTo>
                  <a:pt x="178511" y="49219"/>
                </a:lnTo>
                <a:lnTo>
                  <a:pt x="220131" y="28330"/>
                </a:lnTo>
                <a:lnTo>
                  <a:pt x="264609" y="12878"/>
                </a:lnTo>
                <a:lnTo>
                  <a:pt x="311517" y="3291"/>
                </a:lnTo>
                <a:lnTo>
                  <a:pt x="360426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2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6" y="720851"/>
                </a:lnTo>
                <a:lnTo>
                  <a:pt x="311517" y="717560"/>
                </a:lnTo>
                <a:lnTo>
                  <a:pt x="264609" y="707973"/>
                </a:lnTo>
                <a:lnTo>
                  <a:pt x="220131" y="692521"/>
                </a:lnTo>
                <a:lnTo>
                  <a:pt x="178511" y="671632"/>
                </a:lnTo>
                <a:lnTo>
                  <a:pt x="140179" y="645737"/>
                </a:lnTo>
                <a:lnTo>
                  <a:pt x="105565" y="615267"/>
                </a:lnTo>
                <a:lnTo>
                  <a:pt x="75098" y="580650"/>
                </a:lnTo>
                <a:lnTo>
                  <a:pt x="49208" y="542318"/>
                </a:lnTo>
                <a:lnTo>
                  <a:pt x="28323" y="500699"/>
                </a:lnTo>
                <a:lnTo>
                  <a:pt x="12874" y="456224"/>
                </a:lnTo>
                <a:lnTo>
                  <a:pt x="3290" y="409323"/>
                </a:lnTo>
                <a:lnTo>
                  <a:pt x="0" y="360425"/>
                </a:lnTo>
                <a:close/>
              </a:path>
            </a:pathLst>
          </a:custGeom>
          <a:ln w="15240">
            <a:solidFill>
              <a:srgbClr val="52B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80" y="2671572"/>
            <a:ext cx="9615170" cy="576580"/>
          </a:xfrm>
          <a:custGeom>
            <a:avLst/>
            <a:gdLst/>
            <a:ahLst/>
            <a:cxnLst/>
            <a:rect l="l" t="t" r="r" b="b"/>
            <a:pathLst>
              <a:path w="9615170" h="576580">
                <a:moveTo>
                  <a:pt x="0" y="576072"/>
                </a:moveTo>
                <a:lnTo>
                  <a:pt x="9614916" y="576072"/>
                </a:lnTo>
                <a:lnTo>
                  <a:pt x="9614916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51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080" y="2671572"/>
            <a:ext cx="9615170" cy="576580"/>
          </a:xfrm>
          <a:custGeom>
            <a:avLst/>
            <a:gdLst/>
            <a:ahLst/>
            <a:cxnLst/>
            <a:rect l="l" t="t" r="r" b="b"/>
            <a:pathLst>
              <a:path w="9615170" h="576580">
                <a:moveTo>
                  <a:pt x="0" y="576072"/>
                </a:moveTo>
                <a:lnTo>
                  <a:pt x="9614916" y="576072"/>
                </a:lnTo>
                <a:lnTo>
                  <a:pt x="9614916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8213" y="2657475"/>
            <a:ext cx="66243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>
                <a:solidFill>
                  <a:srgbClr val="001F5F"/>
                </a:solidFill>
                <a:latin typeface="Tw Cen MT"/>
                <a:cs typeface="Tw Cen MT"/>
              </a:rPr>
              <a:t>Menghormati </a:t>
            </a:r>
            <a:r>
              <a:rPr sz="3200" dirty="0">
                <a:solidFill>
                  <a:srgbClr val="001F5F"/>
                </a:solidFill>
                <a:latin typeface="Tw Cen MT"/>
                <a:cs typeface="Tw Cen MT"/>
              </a:rPr>
              <a:t>hak pekerja terhadap</a:t>
            </a:r>
            <a:r>
              <a:rPr sz="3200" spc="-120" dirty="0">
                <a:solidFill>
                  <a:srgbClr val="001F5F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w Cen MT"/>
                <a:cs typeface="Tw Cen MT"/>
              </a:rPr>
              <a:t>KKP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2374" y="2598420"/>
            <a:ext cx="719454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1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2374" y="2598420"/>
            <a:ext cx="719454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4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8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4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15240">
            <a:solidFill>
              <a:srgbClr val="51B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9178" y="3535680"/>
            <a:ext cx="9603106" cy="576580"/>
          </a:xfrm>
          <a:custGeom>
            <a:avLst/>
            <a:gdLst/>
            <a:ahLst/>
            <a:cxnLst/>
            <a:rect l="l" t="t" r="r" b="b"/>
            <a:pathLst>
              <a:path w="9603105" h="576579">
                <a:moveTo>
                  <a:pt x="0" y="576072"/>
                </a:moveTo>
                <a:lnTo>
                  <a:pt x="9602724" y="576072"/>
                </a:lnTo>
                <a:lnTo>
                  <a:pt x="9602724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AAC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178" y="3535680"/>
            <a:ext cx="9603106" cy="576580"/>
          </a:xfrm>
          <a:custGeom>
            <a:avLst/>
            <a:gdLst/>
            <a:ahLst/>
            <a:cxnLst/>
            <a:rect l="l" t="t" r="r" b="b"/>
            <a:pathLst>
              <a:path w="9603105" h="576579">
                <a:moveTo>
                  <a:pt x="0" y="576072"/>
                </a:moveTo>
                <a:lnTo>
                  <a:pt x="9602724" y="576072"/>
                </a:lnTo>
                <a:lnTo>
                  <a:pt x="9602724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2374" y="3464053"/>
            <a:ext cx="719454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4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8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4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2374" y="3464053"/>
            <a:ext cx="719454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15240">
            <a:solidFill>
              <a:srgbClr val="AAC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1326" y="4399788"/>
            <a:ext cx="9888220" cy="576580"/>
          </a:xfrm>
          <a:custGeom>
            <a:avLst/>
            <a:gdLst/>
            <a:ahLst/>
            <a:cxnLst/>
            <a:rect l="l" t="t" r="r" b="b"/>
            <a:pathLst>
              <a:path w="9888220" h="576579">
                <a:moveTo>
                  <a:pt x="0" y="576072"/>
                </a:moveTo>
                <a:lnTo>
                  <a:pt x="9887712" y="576072"/>
                </a:lnTo>
                <a:lnTo>
                  <a:pt x="988771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D68D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1326" y="4399788"/>
            <a:ext cx="9888220" cy="576580"/>
          </a:xfrm>
          <a:custGeom>
            <a:avLst/>
            <a:gdLst/>
            <a:ahLst/>
            <a:cxnLst/>
            <a:rect l="l" t="t" r="r" b="b"/>
            <a:pathLst>
              <a:path w="9888220" h="576579">
                <a:moveTo>
                  <a:pt x="0" y="576072"/>
                </a:moveTo>
                <a:lnTo>
                  <a:pt x="9887712" y="576072"/>
                </a:lnTo>
                <a:lnTo>
                  <a:pt x="988771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1665" y="4328160"/>
            <a:ext cx="719454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1665" y="4328160"/>
            <a:ext cx="719454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15240">
            <a:solidFill>
              <a:srgbClr val="D68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52829" y="1645285"/>
            <a:ext cx="4038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latin typeface="Tw Cen MT"/>
                <a:cs typeface="Tw Cen MT"/>
              </a:rPr>
              <a:t>1</a:t>
            </a:r>
            <a:endParaRPr sz="54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0963" y="2538095"/>
            <a:ext cx="3619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w Cen MT"/>
                <a:cs typeface="Tw Cen MT"/>
              </a:rPr>
              <a:t>2</a:t>
            </a:r>
            <a:endParaRPr sz="48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0963" y="3402838"/>
            <a:ext cx="3619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w Cen MT"/>
                <a:cs typeface="Tw Cen MT"/>
              </a:rPr>
              <a:t>3</a:t>
            </a:r>
            <a:endParaRPr sz="48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2829" y="4254754"/>
            <a:ext cx="3619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w Cen MT"/>
                <a:cs typeface="Tw Cen MT"/>
              </a:rPr>
              <a:t>4</a:t>
            </a:r>
            <a:endParaRPr sz="480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93950" y="3509009"/>
            <a:ext cx="68268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FF0000"/>
                </a:solidFill>
                <a:latin typeface="Tw Cen MT"/>
                <a:cs typeface="Tw Cen MT"/>
              </a:rPr>
              <a:t>Penglibatan </a:t>
            </a:r>
            <a:r>
              <a:rPr sz="3200" dirty="0">
                <a:solidFill>
                  <a:srgbClr val="FF0000"/>
                </a:solidFill>
                <a:latin typeface="Tw Cen MT"/>
                <a:cs typeface="Tw Cen MT"/>
              </a:rPr>
              <a:t>pekerja di dalam aktiviti</a:t>
            </a:r>
            <a:r>
              <a:rPr sz="3200" spc="-13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w Cen MT"/>
                <a:cs typeface="Tw Cen MT"/>
              </a:rPr>
              <a:t>KKP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80998" y="4390517"/>
            <a:ext cx="93802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5C1B7A"/>
                </a:solidFill>
                <a:latin typeface="Tw Cen MT"/>
                <a:cs typeface="Tw Cen MT"/>
              </a:rPr>
              <a:t>Pengetahuan </a:t>
            </a:r>
            <a:r>
              <a:rPr sz="3200" spc="-5" dirty="0">
                <a:solidFill>
                  <a:srgbClr val="5C1B7A"/>
                </a:solidFill>
                <a:latin typeface="Tw Cen MT"/>
                <a:cs typeface="Tw Cen MT"/>
              </a:rPr>
              <a:t>dan </a:t>
            </a:r>
            <a:r>
              <a:rPr sz="3200" spc="-10" dirty="0">
                <a:solidFill>
                  <a:srgbClr val="5C1B7A"/>
                </a:solidFill>
                <a:latin typeface="Tw Cen MT"/>
                <a:cs typeface="Tw Cen MT"/>
              </a:rPr>
              <a:t>kemahiran </a:t>
            </a:r>
            <a:r>
              <a:rPr sz="3200" spc="5" dirty="0">
                <a:solidFill>
                  <a:srgbClr val="5C1B7A"/>
                </a:solidFill>
                <a:latin typeface="Tw Cen MT"/>
                <a:cs typeface="Tw Cen MT"/>
              </a:rPr>
              <a:t>pengurusan </a:t>
            </a:r>
            <a:r>
              <a:rPr sz="3200" dirty="0">
                <a:solidFill>
                  <a:srgbClr val="5C1B7A"/>
                </a:solidFill>
                <a:latin typeface="Tw Cen MT"/>
                <a:cs typeface="Tw Cen MT"/>
              </a:rPr>
              <a:t>KKP </a:t>
            </a:r>
            <a:r>
              <a:rPr sz="3200" spc="-35" dirty="0">
                <a:solidFill>
                  <a:srgbClr val="5C1B7A"/>
                </a:solidFill>
                <a:latin typeface="Tw Cen MT"/>
                <a:cs typeface="Tw Cen MT"/>
              </a:rPr>
              <a:t>yang</a:t>
            </a:r>
            <a:r>
              <a:rPr sz="3200" spc="-100" dirty="0">
                <a:solidFill>
                  <a:srgbClr val="5C1B7A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C1B7A"/>
                </a:solidFill>
                <a:latin typeface="Tw Cen MT"/>
                <a:cs typeface="Tw Cen MT"/>
              </a:rPr>
              <a:t>cekap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3480" y="5451348"/>
            <a:ext cx="10203180" cy="898963"/>
          </a:xfrm>
          <a:prstGeom prst="rect">
            <a:avLst/>
          </a:prstGeom>
          <a:solidFill>
            <a:srgbClr val="704617"/>
          </a:solidFill>
        </p:spPr>
        <p:txBody>
          <a:bodyPr vert="horz" wrap="square" lIns="0" tIns="52069" rIns="0" bIns="0" rtlCol="0">
            <a:spAutoFit/>
          </a:bodyPr>
          <a:lstStyle/>
          <a:p>
            <a:pPr marL="91440" marR="497840" algn="just">
              <a:lnSpc>
                <a:spcPts val="2160"/>
              </a:lnSpc>
              <a:spcBef>
                <a:spcPts val="409"/>
              </a:spcBef>
            </a:pPr>
            <a:r>
              <a:rPr sz="1900" b="1" i="1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Budaya pencegahan </a:t>
            </a:r>
            <a:r>
              <a:rPr sz="1900" b="1" i="1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menekan </a:t>
            </a:r>
            <a:r>
              <a:rPr sz="1900" b="1" i="1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nilai-nilai </a:t>
            </a:r>
            <a:r>
              <a:rPr sz="1900" b="1" i="1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berteraskan </a:t>
            </a:r>
            <a:r>
              <a:rPr sz="1900" b="1" i="1" spc="-65" dirty="0">
                <a:solidFill>
                  <a:srgbClr val="FF0000"/>
                </a:solidFill>
                <a:latin typeface="Arial Rounded MT Bold"/>
                <a:cs typeface="Arial Rounded MT Bold"/>
              </a:rPr>
              <a:t>pengurusan </a:t>
            </a:r>
            <a:r>
              <a:rPr sz="1900" b="1" i="1" spc="-55" dirty="0">
                <a:solidFill>
                  <a:srgbClr val="FF0000"/>
                </a:solidFill>
                <a:latin typeface="Arial Rounded MT Bold"/>
                <a:cs typeface="Arial Rounded MT Bold"/>
              </a:rPr>
              <a:t>risiko </a:t>
            </a:r>
            <a:r>
              <a:rPr sz="1900" b="1" i="1" spc="-65" dirty="0">
                <a:solidFill>
                  <a:srgbClr val="FF0000"/>
                </a:solidFill>
                <a:latin typeface="Arial Rounded MT Bold"/>
                <a:cs typeface="Arial Rounded MT Bold"/>
              </a:rPr>
              <a:t>yang </a:t>
            </a:r>
            <a:r>
              <a:rPr sz="1900" b="1" i="1" spc="-70" dirty="0">
                <a:solidFill>
                  <a:srgbClr val="FF0000"/>
                </a:solidFill>
                <a:latin typeface="Arial Rounded MT Bold"/>
                <a:cs typeface="Arial Rounded MT Bold"/>
              </a:rPr>
              <a:t>berkesan  </a:t>
            </a:r>
            <a:r>
              <a:rPr sz="1900" b="1" i="1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untuk </a:t>
            </a:r>
            <a:r>
              <a:rPr sz="1900" b="1" i="1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mentransformasikan </a:t>
            </a:r>
            <a:r>
              <a:rPr sz="1900" b="1" i="1" spc="-70" dirty="0">
                <a:solidFill>
                  <a:srgbClr val="00AF50"/>
                </a:solidFill>
                <a:latin typeface="Arial Rounded MT Bold"/>
                <a:cs typeface="Arial Rounded MT Bold"/>
              </a:rPr>
              <a:t>semua </a:t>
            </a:r>
            <a:r>
              <a:rPr sz="1900" b="1" i="1" spc="-65" dirty="0">
                <a:solidFill>
                  <a:srgbClr val="00AF50"/>
                </a:solidFill>
                <a:latin typeface="Arial Rounded MT Bold"/>
                <a:cs typeface="Arial Rounded MT Bold"/>
              </a:rPr>
              <a:t>tempat kerja </a:t>
            </a:r>
            <a:r>
              <a:rPr sz="1900" b="1" i="1" spc="-55" dirty="0">
                <a:solidFill>
                  <a:srgbClr val="00AF50"/>
                </a:solidFill>
                <a:latin typeface="Arial Rounded MT Bold"/>
                <a:cs typeface="Arial Rounded MT Bold"/>
              </a:rPr>
              <a:t>menjadi </a:t>
            </a:r>
            <a:r>
              <a:rPr sz="1900" b="1" i="1" spc="-65" dirty="0">
                <a:solidFill>
                  <a:srgbClr val="00AF50"/>
                </a:solidFill>
                <a:latin typeface="Arial Rounded MT Bold"/>
                <a:cs typeface="Arial Rounded MT Bold"/>
              </a:rPr>
              <a:t>persekitaran yang </a:t>
            </a:r>
            <a:r>
              <a:rPr sz="1900" b="1" i="1" spc="-60" dirty="0">
                <a:solidFill>
                  <a:srgbClr val="00AF50"/>
                </a:solidFill>
                <a:latin typeface="Arial Rounded MT Bold"/>
                <a:cs typeface="Arial Rounded MT Bold"/>
              </a:rPr>
              <a:t>selamat dan  </a:t>
            </a:r>
            <a:r>
              <a:rPr sz="1900" b="1" i="1" spc="-55" dirty="0">
                <a:solidFill>
                  <a:srgbClr val="00AF50"/>
                </a:solidFill>
                <a:latin typeface="Arial Rounded MT Bold"/>
                <a:cs typeface="Arial Rounded MT Bold"/>
              </a:rPr>
              <a:t>sihat</a:t>
            </a:r>
            <a:endParaRPr sz="19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6643" y="4082160"/>
            <a:ext cx="8432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4.84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708" y="4315967"/>
            <a:ext cx="2077721" cy="1917700"/>
          </a:xfrm>
          <a:custGeom>
            <a:avLst/>
            <a:gdLst/>
            <a:ahLst/>
            <a:cxnLst/>
            <a:rect l="l" t="t" r="r" b="b"/>
            <a:pathLst>
              <a:path w="2077720" h="1917700">
                <a:moveTo>
                  <a:pt x="2077212" y="0"/>
                </a:moveTo>
                <a:lnTo>
                  <a:pt x="0" y="383412"/>
                </a:lnTo>
                <a:lnTo>
                  <a:pt x="0" y="1917191"/>
                </a:lnTo>
                <a:lnTo>
                  <a:pt x="2077212" y="1917191"/>
                </a:lnTo>
                <a:lnTo>
                  <a:pt x="207721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708" y="4315967"/>
            <a:ext cx="2077721" cy="1917700"/>
          </a:xfrm>
          <a:custGeom>
            <a:avLst/>
            <a:gdLst/>
            <a:ahLst/>
            <a:cxnLst/>
            <a:rect l="l" t="t" r="r" b="b"/>
            <a:pathLst>
              <a:path w="2077720" h="1917700">
                <a:moveTo>
                  <a:pt x="0" y="383412"/>
                </a:moveTo>
                <a:lnTo>
                  <a:pt x="2077212" y="0"/>
                </a:lnTo>
                <a:lnTo>
                  <a:pt x="2077212" y="1917191"/>
                </a:lnTo>
                <a:lnTo>
                  <a:pt x="0" y="1917191"/>
                </a:lnTo>
                <a:lnTo>
                  <a:pt x="0" y="38341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2824" y="4352545"/>
            <a:ext cx="2070100" cy="1894839"/>
          </a:xfrm>
          <a:custGeom>
            <a:avLst/>
            <a:gdLst/>
            <a:ahLst/>
            <a:cxnLst/>
            <a:rect l="l" t="t" r="r" b="b"/>
            <a:pathLst>
              <a:path w="2070100" h="1894839">
                <a:moveTo>
                  <a:pt x="0" y="0"/>
                </a:moveTo>
                <a:lnTo>
                  <a:pt x="0" y="1894331"/>
                </a:lnTo>
                <a:lnTo>
                  <a:pt x="2069591" y="1894331"/>
                </a:lnTo>
                <a:lnTo>
                  <a:pt x="2069591" y="378840"/>
                </a:lnTo>
                <a:lnTo>
                  <a:pt x="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4985" y="4728971"/>
            <a:ext cx="2324100" cy="791210"/>
          </a:xfrm>
          <a:custGeom>
            <a:avLst/>
            <a:gdLst/>
            <a:ahLst/>
            <a:cxnLst/>
            <a:rect l="l" t="t" r="r" b="b"/>
            <a:pathLst>
              <a:path w="2324100" h="791210">
                <a:moveTo>
                  <a:pt x="0" y="0"/>
                </a:moveTo>
                <a:lnTo>
                  <a:pt x="0" y="790955"/>
                </a:lnTo>
                <a:lnTo>
                  <a:pt x="2324099" y="790955"/>
                </a:lnTo>
                <a:lnTo>
                  <a:pt x="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4317" y="5515355"/>
            <a:ext cx="2395854" cy="707390"/>
          </a:xfrm>
          <a:custGeom>
            <a:avLst/>
            <a:gdLst/>
            <a:ahLst/>
            <a:cxnLst/>
            <a:rect l="l" t="t" r="r" b="b"/>
            <a:pathLst>
              <a:path w="2395854" h="707389">
                <a:moveTo>
                  <a:pt x="2277872" y="0"/>
                </a:moveTo>
                <a:lnTo>
                  <a:pt x="0" y="0"/>
                </a:lnTo>
                <a:lnTo>
                  <a:pt x="0" y="707136"/>
                </a:lnTo>
                <a:lnTo>
                  <a:pt x="2395728" y="707136"/>
                </a:lnTo>
                <a:lnTo>
                  <a:pt x="2395728" y="117856"/>
                </a:lnTo>
                <a:lnTo>
                  <a:pt x="2386474" y="71955"/>
                </a:lnTo>
                <a:lnTo>
                  <a:pt x="2361231" y="34496"/>
                </a:lnTo>
                <a:lnTo>
                  <a:pt x="2323772" y="9253"/>
                </a:lnTo>
                <a:lnTo>
                  <a:pt x="227787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9187" y="697484"/>
            <a:ext cx="144462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C000"/>
                </a:solidFill>
                <a:latin typeface="Calibri"/>
                <a:cs typeface="Calibri"/>
              </a:rPr>
              <a:t>51,829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2942" y="1366520"/>
            <a:ext cx="144462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C000"/>
                </a:solidFill>
                <a:latin typeface="Calibri"/>
                <a:cs typeface="Calibri"/>
              </a:rPr>
              <a:t>41,467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0" y="1900173"/>
            <a:ext cx="144462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C000"/>
                </a:solidFill>
                <a:latin typeface="Calibri"/>
                <a:cs typeface="Calibri"/>
              </a:rPr>
              <a:t>38,753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1832" y="468782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82295" y="0"/>
                </a:moveTo>
                <a:lnTo>
                  <a:pt x="50256" y="4012"/>
                </a:lnTo>
                <a:lnTo>
                  <a:pt x="24098" y="14954"/>
                </a:lnTo>
                <a:lnTo>
                  <a:pt x="6465" y="31182"/>
                </a:lnTo>
                <a:lnTo>
                  <a:pt x="0" y="51053"/>
                </a:lnTo>
                <a:lnTo>
                  <a:pt x="6465" y="70925"/>
                </a:lnTo>
                <a:lnTo>
                  <a:pt x="24098" y="87153"/>
                </a:lnTo>
                <a:lnTo>
                  <a:pt x="50256" y="98095"/>
                </a:lnTo>
                <a:lnTo>
                  <a:pt x="82295" y="102107"/>
                </a:lnTo>
                <a:lnTo>
                  <a:pt x="114335" y="98095"/>
                </a:lnTo>
                <a:lnTo>
                  <a:pt x="140493" y="87153"/>
                </a:lnTo>
                <a:lnTo>
                  <a:pt x="158126" y="70925"/>
                </a:lnTo>
                <a:lnTo>
                  <a:pt x="164591" y="51053"/>
                </a:lnTo>
                <a:lnTo>
                  <a:pt x="158126" y="31182"/>
                </a:lnTo>
                <a:lnTo>
                  <a:pt x="140493" y="14954"/>
                </a:lnTo>
                <a:lnTo>
                  <a:pt x="114335" y="4012"/>
                </a:lnTo>
                <a:lnTo>
                  <a:pt x="82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1832" y="4687824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0" y="51053"/>
                </a:moveTo>
                <a:lnTo>
                  <a:pt x="6465" y="31182"/>
                </a:lnTo>
                <a:lnTo>
                  <a:pt x="24098" y="14954"/>
                </a:lnTo>
                <a:lnTo>
                  <a:pt x="50256" y="4012"/>
                </a:lnTo>
                <a:lnTo>
                  <a:pt x="82295" y="0"/>
                </a:lnTo>
                <a:lnTo>
                  <a:pt x="114335" y="4012"/>
                </a:lnTo>
                <a:lnTo>
                  <a:pt x="140493" y="14954"/>
                </a:lnTo>
                <a:lnTo>
                  <a:pt x="158126" y="31182"/>
                </a:lnTo>
                <a:lnTo>
                  <a:pt x="164591" y="51053"/>
                </a:lnTo>
                <a:lnTo>
                  <a:pt x="158126" y="70925"/>
                </a:lnTo>
                <a:lnTo>
                  <a:pt x="140493" y="87153"/>
                </a:lnTo>
                <a:lnTo>
                  <a:pt x="114335" y="98095"/>
                </a:lnTo>
                <a:lnTo>
                  <a:pt x="82295" y="102107"/>
                </a:lnTo>
                <a:lnTo>
                  <a:pt x="50256" y="98095"/>
                </a:lnTo>
                <a:lnTo>
                  <a:pt x="24098" y="87153"/>
                </a:lnTo>
                <a:lnTo>
                  <a:pt x="6465" y="70925"/>
                </a:lnTo>
                <a:lnTo>
                  <a:pt x="0" y="5105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9272" y="5513833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83057" y="0"/>
                </a:moveTo>
                <a:lnTo>
                  <a:pt x="50738" y="3946"/>
                </a:lnTo>
                <a:lnTo>
                  <a:pt x="24336" y="14716"/>
                </a:lnTo>
                <a:lnTo>
                  <a:pt x="6530" y="30700"/>
                </a:lnTo>
                <a:lnTo>
                  <a:pt x="0" y="50292"/>
                </a:lnTo>
                <a:lnTo>
                  <a:pt x="6530" y="69867"/>
                </a:lnTo>
                <a:lnTo>
                  <a:pt x="24336" y="85853"/>
                </a:lnTo>
                <a:lnTo>
                  <a:pt x="50738" y="96631"/>
                </a:lnTo>
                <a:lnTo>
                  <a:pt x="83057" y="100584"/>
                </a:lnTo>
                <a:lnTo>
                  <a:pt x="115377" y="96631"/>
                </a:lnTo>
                <a:lnTo>
                  <a:pt x="141779" y="85853"/>
                </a:lnTo>
                <a:lnTo>
                  <a:pt x="159585" y="69867"/>
                </a:lnTo>
                <a:lnTo>
                  <a:pt x="166116" y="50292"/>
                </a:lnTo>
                <a:lnTo>
                  <a:pt x="159585" y="30700"/>
                </a:lnTo>
                <a:lnTo>
                  <a:pt x="141779" y="14716"/>
                </a:lnTo>
                <a:lnTo>
                  <a:pt x="115377" y="3946"/>
                </a:lnTo>
                <a:lnTo>
                  <a:pt x="83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9272" y="5513833"/>
            <a:ext cx="166370" cy="100965"/>
          </a:xfrm>
          <a:custGeom>
            <a:avLst/>
            <a:gdLst/>
            <a:ahLst/>
            <a:cxnLst/>
            <a:rect l="l" t="t" r="r" b="b"/>
            <a:pathLst>
              <a:path w="166370" h="100964">
                <a:moveTo>
                  <a:pt x="0" y="50292"/>
                </a:moveTo>
                <a:lnTo>
                  <a:pt x="6530" y="30700"/>
                </a:lnTo>
                <a:lnTo>
                  <a:pt x="24336" y="14716"/>
                </a:lnTo>
                <a:lnTo>
                  <a:pt x="50738" y="3946"/>
                </a:lnTo>
                <a:lnTo>
                  <a:pt x="83057" y="0"/>
                </a:lnTo>
                <a:lnTo>
                  <a:pt x="115377" y="3946"/>
                </a:lnTo>
                <a:lnTo>
                  <a:pt x="141779" y="14716"/>
                </a:lnTo>
                <a:lnTo>
                  <a:pt x="159585" y="30700"/>
                </a:lnTo>
                <a:lnTo>
                  <a:pt x="166116" y="50292"/>
                </a:lnTo>
                <a:lnTo>
                  <a:pt x="159585" y="69867"/>
                </a:lnTo>
                <a:lnTo>
                  <a:pt x="141779" y="85853"/>
                </a:lnTo>
                <a:lnTo>
                  <a:pt x="115377" y="96631"/>
                </a:lnTo>
                <a:lnTo>
                  <a:pt x="83057" y="100584"/>
                </a:lnTo>
                <a:lnTo>
                  <a:pt x="50738" y="96631"/>
                </a:lnTo>
                <a:lnTo>
                  <a:pt x="24336" y="85853"/>
                </a:lnTo>
                <a:lnTo>
                  <a:pt x="6530" y="69867"/>
                </a:lnTo>
                <a:lnTo>
                  <a:pt x="0" y="502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11402" y="3744721"/>
            <a:ext cx="8426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5.16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5531" y="3339339"/>
            <a:ext cx="883285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6.45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3.68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5112" y="4932934"/>
            <a:ext cx="8426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2.81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23730" y="4757420"/>
            <a:ext cx="659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1F1F1"/>
                </a:solidFill>
                <a:latin typeface="Calibri"/>
                <a:cs typeface="Calibri"/>
              </a:rPr>
              <a:t>4.36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7293" y="5099051"/>
            <a:ext cx="168148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/100,000 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73385" y="5319166"/>
            <a:ext cx="6597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2.53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69348" y="5660847"/>
            <a:ext cx="14757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/1,000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96146" y="4044188"/>
            <a:ext cx="132588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385622"/>
                </a:solidFill>
                <a:latin typeface="Calibri"/>
                <a:cs typeface="Calibri"/>
              </a:rPr>
              <a:t>2020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229" dirty="0">
                <a:solidFill>
                  <a:srgbClr val="385622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385622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385622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385622"/>
                </a:solidFill>
                <a:latin typeface="Calibri"/>
                <a:cs typeface="Calibri"/>
              </a:rPr>
              <a:t>GE</a:t>
            </a:r>
            <a:r>
              <a:rPr sz="2800" b="1" spc="-30" dirty="0">
                <a:solidFill>
                  <a:srgbClr val="385622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385622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09278" y="1203705"/>
            <a:ext cx="24853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Number of</a:t>
            </a:r>
            <a:r>
              <a:rPr sz="2800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workers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6268" y="6331000"/>
            <a:ext cx="58038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2005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39235" y="6331000"/>
            <a:ext cx="58038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2010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20232" y="6286195"/>
            <a:ext cx="58038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2015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03818" y="6309055"/>
            <a:ext cx="58038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2020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140452" y="153924"/>
            <a:ext cx="6795771" cy="629018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13335" rIns="0" bIns="0" rtlCol="0">
            <a:spAutoFit/>
          </a:bodyPr>
          <a:lstStyle/>
          <a:p>
            <a:pPr marL="793115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STATISTIK </a:t>
            </a:r>
            <a:r>
              <a:rPr sz="4000" spc="-5" dirty="0"/>
              <a:t>KEMALANGAN</a:t>
            </a:r>
            <a:endParaRPr sz="4000"/>
          </a:p>
        </p:txBody>
      </p:sp>
      <p:sp>
        <p:nvSpPr>
          <p:cNvPr id="29" name="object 29"/>
          <p:cNvSpPr/>
          <p:nvPr/>
        </p:nvSpPr>
        <p:spPr>
          <a:xfrm>
            <a:off x="725425" y="2103121"/>
            <a:ext cx="2072638" cy="1915795"/>
          </a:xfrm>
          <a:custGeom>
            <a:avLst/>
            <a:gdLst/>
            <a:ahLst/>
            <a:cxnLst/>
            <a:rect l="l" t="t" r="r" b="b"/>
            <a:pathLst>
              <a:path w="2072639" h="1915795">
                <a:moveTo>
                  <a:pt x="0" y="0"/>
                </a:moveTo>
                <a:lnTo>
                  <a:pt x="0" y="1915667"/>
                </a:lnTo>
                <a:lnTo>
                  <a:pt x="2072639" y="1229359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09522" y="1848103"/>
            <a:ext cx="16617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Fatality</a:t>
            </a:r>
            <a:r>
              <a:rPr sz="2800" spc="-6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Narrow"/>
                <a:cs typeface="Arial Narrow"/>
              </a:rPr>
              <a:t>Rate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55242" y="2201799"/>
            <a:ext cx="19062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/100,000</a:t>
            </a:r>
            <a:r>
              <a:rPr sz="20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51025" y="2796541"/>
            <a:ext cx="8426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6.93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80717" y="3305556"/>
            <a:ext cx="166370" cy="102235"/>
          </a:xfrm>
          <a:custGeom>
            <a:avLst/>
            <a:gdLst/>
            <a:ahLst/>
            <a:cxnLst/>
            <a:rect l="l" t="t" r="r" b="b"/>
            <a:pathLst>
              <a:path w="166369" h="102235">
                <a:moveTo>
                  <a:pt x="83057" y="0"/>
                </a:moveTo>
                <a:lnTo>
                  <a:pt x="50738" y="4012"/>
                </a:lnTo>
                <a:lnTo>
                  <a:pt x="24336" y="14954"/>
                </a:lnTo>
                <a:lnTo>
                  <a:pt x="6530" y="31182"/>
                </a:lnTo>
                <a:lnTo>
                  <a:pt x="0" y="51054"/>
                </a:lnTo>
                <a:lnTo>
                  <a:pt x="6530" y="70925"/>
                </a:lnTo>
                <a:lnTo>
                  <a:pt x="24336" y="87153"/>
                </a:lnTo>
                <a:lnTo>
                  <a:pt x="50738" y="98095"/>
                </a:lnTo>
                <a:lnTo>
                  <a:pt x="83057" y="102108"/>
                </a:lnTo>
                <a:lnTo>
                  <a:pt x="115377" y="98095"/>
                </a:lnTo>
                <a:lnTo>
                  <a:pt x="141779" y="87153"/>
                </a:lnTo>
                <a:lnTo>
                  <a:pt x="159585" y="70925"/>
                </a:lnTo>
                <a:lnTo>
                  <a:pt x="166115" y="51054"/>
                </a:lnTo>
                <a:lnTo>
                  <a:pt x="159585" y="31182"/>
                </a:lnTo>
                <a:lnTo>
                  <a:pt x="141779" y="14954"/>
                </a:lnTo>
                <a:lnTo>
                  <a:pt x="115377" y="4012"/>
                </a:lnTo>
                <a:lnTo>
                  <a:pt x="830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0717" y="3305556"/>
            <a:ext cx="166370" cy="102235"/>
          </a:xfrm>
          <a:custGeom>
            <a:avLst/>
            <a:gdLst/>
            <a:ahLst/>
            <a:cxnLst/>
            <a:rect l="l" t="t" r="r" b="b"/>
            <a:pathLst>
              <a:path w="166369" h="102235">
                <a:moveTo>
                  <a:pt x="0" y="51054"/>
                </a:moveTo>
                <a:lnTo>
                  <a:pt x="6530" y="31182"/>
                </a:lnTo>
                <a:lnTo>
                  <a:pt x="24336" y="14954"/>
                </a:lnTo>
                <a:lnTo>
                  <a:pt x="50738" y="4012"/>
                </a:lnTo>
                <a:lnTo>
                  <a:pt x="83057" y="0"/>
                </a:lnTo>
                <a:lnTo>
                  <a:pt x="115377" y="4012"/>
                </a:lnTo>
                <a:lnTo>
                  <a:pt x="141779" y="14954"/>
                </a:lnTo>
                <a:lnTo>
                  <a:pt x="159585" y="31182"/>
                </a:lnTo>
                <a:lnTo>
                  <a:pt x="166115" y="51054"/>
                </a:lnTo>
                <a:lnTo>
                  <a:pt x="159585" y="70925"/>
                </a:lnTo>
                <a:lnTo>
                  <a:pt x="141779" y="87153"/>
                </a:lnTo>
                <a:lnTo>
                  <a:pt x="115377" y="98095"/>
                </a:lnTo>
                <a:lnTo>
                  <a:pt x="83057" y="102108"/>
                </a:lnTo>
                <a:lnTo>
                  <a:pt x="50738" y="98095"/>
                </a:lnTo>
                <a:lnTo>
                  <a:pt x="24336" y="87153"/>
                </a:lnTo>
                <a:lnTo>
                  <a:pt x="6530" y="70925"/>
                </a:lnTo>
                <a:lnTo>
                  <a:pt x="0" y="5105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2653" y="445134"/>
            <a:ext cx="25812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7" baseline="-2976" dirty="0">
                <a:solidFill>
                  <a:srgbClr val="FFC000"/>
                </a:solidFill>
                <a:latin typeface="Arial Narrow"/>
                <a:cs typeface="Arial Narrow"/>
              </a:rPr>
              <a:t>Number of</a:t>
            </a:r>
            <a:r>
              <a:rPr sz="4200" spc="-112" baseline="-2976" dirty="0">
                <a:solidFill>
                  <a:srgbClr val="FFC000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Arial Narrow"/>
                <a:cs typeface="Arial Narrow"/>
              </a:rPr>
              <a:t>Accident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42475" y="1699259"/>
            <a:ext cx="1663700" cy="157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  <a:tabLst>
                <a:tab pos="1105535" algn="l"/>
              </a:tabLst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2005	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2400" spc="-1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865"/>
              </a:lnSpc>
              <a:tabLst>
                <a:tab pos="1078230" algn="l"/>
              </a:tabLst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2010	10</a:t>
            </a:r>
            <a:r>
              <a:rPr sz="2400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endParaRPr sz="2400">
              <a:latin typeface="Arial Narrow"/>
              <a:cs typeface="Arial Narrow"/>
            </a:endParaRPr>
          </a:p>
          <a:p>
            <a:pPr marL="27940">
              <a:lnSpc>
                <a:spcPct val="100000"/>
              </a:lnSpc>
              <a:spcBef>
                <a:spcPts val="670"/>
              </a:spcBef>
              <a:tabLst>
                <a:tab pos="1093470" algn="l"/>
              </a:tabLst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2015	14</a:t>
            </a:r>
            <a:r>
              <a:rPr sz="2400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endParaRPr sz="240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  <a:spcBef>
                <a:spcPts val="25"/>
              </a:spcBef>
              <a:tabLst>
                <a:tab pos="1093470" algn="l"/>
              </a:tabLst>
            </a:pPr>
            <a:r>
              <a:rPr sz="2400" spc="-5" dirty="0">
                <a:solidFill>
                  <a:srgbClr val="FFFFFF"/>
                </a:solidFill>
                <a:latin typeface="Arial Narrow"/>
                <a:cs typeface="Arial Narrow"/>
              </a:rPr>
              <a:t>2020	17</a:t>
            </a:r>
            <a:r>
              <a:rPr sz="2400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3900" y="3813047"/>
            <a:ext cx="2135506" cy="940435"/>
          </a:xfrm>
          <a:custGeom>
            <a:avLst/>
            <a:gdLst/>
            <a:ahLst/>
            <a:cxnLst/>
            <a:rect l="l" t="t" r="r" b="b"/>
            <a:pathLst>
              <a:path w="2135505" h="940435">
                <a:moveTo>
                  <a:pt x="0" y="0"/>
                </a:moveTo>
                <a:lnTo>
                  <a:pt x="0" y="940307"/>
                </a:lnTo>
                <a:lnTo>
                  <a:pt x="2135124" y="560704"/>
                </a:lnTo>
                <a:lnTo>
                  <a:pt x="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817" y="4296156"/>
            <a:ext cx="166370" cy="102235"/>
          </a:xfrm>
          <a:custGeom>
            <a:avLst/>
            <a:gdLst/>
            <a:ahLst/>
            <a:cxnLst/>
            <a:rect l="l" t="t" r="r" b="b"/>
            <a:pathLst>
              <a:path w="166369" h="102235">
                <a:moveTo>
                  <a:pt x="83057" y="0"/>
                </a:moveTo>
                <a:lnTo>
                  <a:pt x="50738" y="4012"/>
                </a:lnTo>
                <a:lnTo>
                  <a:pt x="24336" y="14954"/>
                </a:lnTo>
                <a:lnTo>
                  <a:pt x="6530" y="31182"/>
                </a:lnTo>
                <a:lnTo>
                  <a:pt x="0" y="51054"/>
                </a:lnTo>
                <a:lnTo>
                  <a:pt x="6530" y="70925"/>
                </a:lnTo>
                <a:lnTo>
                  <a:pt x="24336" y="87153"/>
                </a:lnTo>
                <a:lnTo>
                  <a:pt x="50738" y="98095"/>
                </a:lnTo>
                <a:lnTo>
                  <a:pt x="83057" y="102108"/>
                </a:lnTo>
                <a:lnTo>
                  <a:pt x="115377" y="98095"/>
                </a:lnTo>
                <a:lnTo>
                  <a:pt x="141779" y="87153"/>
                </a:lnTo>
                <a:lnTo>
                  <a:pt x="159585" y="70925"/>
                </a:lnTo>
                <a:lnTo>
                  <a:pt x="166115" y="51054"/>
                </a:lnTo>
                <a:lnTo>
                  <a:pt x="159585" y="31182"/>
                </a:lnTo>
                <a:lnTo>
                  <a:pt x="141779" y="14954"/>
                </a:lnTo>
                <a:lnTo>
                  <a:pt x="115377" y="4012"/>
                </a:lnTo>
                <a:lnTo>
                  <a:pt x="83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817" y="4296156"/>
            <a:ext cx="166370" cy="102235"/>
          </a:xfrm>
          <a:custGeom>
            <a:avLst/>
            <a:gdLst/>
            <a:ahLst/>
            <a:cxnLst/>
            <a:rect l="l" t="t" r="r" b="b"/>
            <a:pathLst>
              <a:path w="166369" h="102235">
                <a:moveTo>
                  <a:pt x="0" y="51054"/>
                </a:moveTo>
                <a:lnTo>
                  <a:pt x="6530" y="31182"/>
                </a:lnTo>
                <a:lnTo>
                  <a:pt x="24336" y="14954"/>
                </a:lnTo>
                <a:lnTo>
                  <a:pt x="50738" y="4012"/>
                </a:lnTo>
                <a:lnTo>
                  <a:pt x="83057" y="0"/>
                </a:lnTo>
                <a:lnTo>
                  <a:pt x="115377" y="4012"/>
                </a:lnTo>
                <a:lnTo>
                  <a:pt x="141779" y="14954"/>
                </a:lnTo>
                <a:lnTo>
                  <a:pt x="159585" y="31182"/>
                </a:lnTo>
                <a:lnTo>
                  <a:pt x="166115" y="51054"/>
                </a:lnTo>
                <a:lnTo>
                  <a:pt x="159585" y="70925"/>
                </a:lnTo>
                <a:lnTo>
                  <a:pt x="141779" y="87153"/>
                </a:lnTo>
                <a:lnTo>
                  <a:pt x="115377" y="98095"/>
                </a:lnTo>
                <a:lnTo>
                  <a:pt x="83057" y="102108"/>
                </a:lnTo>
                <a:lnTo>
                  <a:pt x="50738" y="98095"/>
                </a:lnTo>
                <a:lnTo>
                  <a:pt x="24336" y="87153"/>
                </a:lnTo>
                <a:lnTo>
                  <a:pt x="6530" y="70925"/>
                </a:lnTo>
                <a:lnTo>
                  <a:pt x="0" y="5105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7616" y="1014983"/>
            <a:ext cx="0" cy="5191760"/>
          </a:xfrm>
          <a:custGeom>
            <a:avLst/>
            <a:gdLst/>
            <a:ahLst/>
            <a:cxnLst/>
            <a:rect l="l" t="t" r="r" b="b"/>
            <a:pathLst>
              <a:path h="5191760">
                <a:moveTo>
                  <a:pt x="0" y="0"/>
                </a:moveTo>
                <a:lnTo>
                  <a:pt x="0" y="5191772"/>
                </a:lnTo>
              </a:path>
            </a:pathLst>
          </a:custGeom>
          <a:ln w="5791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1708" y="6233159"/>
            <a:ext cx="8954770" cy="36830"/>
          </a:xfrm>
          <a:custGeom>
            <a:avLst/>
            <a:gdLst/>
            <a:ahLst/>
            <a:cxnLst/>
            <a:rect l="l" t="t" r="r" b="b"/>
            <a:pathLst>
              <a:path w="8954770" h="36829">
                <a:moveTo>
                  <a:pt x="8954770" y="36283"/>
                </a:moveTo>
                <a:lnTo>
                  <a:pt x="0" y="0"/>
                </a:lnTo>
              </a:path>
            </a:pathLst>
          </a:custGeom>
          <a:ln w="5791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47752" y="3191383"/>
            <a:ext cx="184022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Accident</a:t>
            </a:r>
            <a:r>
              <a:rPr sz="2800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Narrow"/>
                <a:cs typeface="Arial Narrow"/>
              </a:rPr>
              <a:t>Rate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1102" y="3617596"/>
            <a:ext cx="16503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/1,000</a:t>
            </a:r>
            <a:r>
              <a:rPr sz="20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0379" y="2129028"/>
            <a:ext cx="6109970" cy="998219"/>
          </a:xfrm>
          <a:custGeom>
            <a:avLst/>
            <a:gdLst/>
            <a:ahLst/>
            <a:cxnLst/>
            <a:rect l="l" t="t" r="r" b="b"/>
            <a:pathLst>
              <a:path w="6109970" h="998219">
                <a:moveTo>
                  <a:pt x="6109716" y="488569"/>
                </a:moveTo>
                <a:lnTo>
                  <a:pt x="0" y="488569"/>
                </a:lnTo>
                <a:lnTo>
                  <a:pt x="3054858" y="998220"/>
                </a:lnTo>
                <a:lnTo>
                  <a:pt x="6109716" y="488569"/>
                </a:lnTo>
                <a:close/>
              </a:path>
              <a:path w="6109970" h="998219">
                <a:moveTo>
                  <a:pt x="4582287" y="0"/>
                </a:moveTo>
                <a:lnTo>
                  <a:pt x="1527429" y="0"/>
                </a:lnTo>
                <a:lnTo>
                  <a:pt x="1527429" y="488569"/>
                </a:lnTo>
                <a:lnTo>
                  <a:pt x="4582287" y="488569"/>
                </a:lnTo>
                <a:lnTo>
                  <a:pt x="45822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0379" y="2129028"/>
            <a:ext cx="6109970" cy="998219"/>
          </a:xfrm>
          <a:custGeom>
            <a:avLst/>
            <a:gdLst/>
            <a:ahLst/>
            <a:cxnLst/>
            <a:rect l="l" t="t" r="r" b="b"/>
            <a:pathLst>
              <a:path w="6109970" h="998219">
                <a:moveTo>
                  <a:pt x="0" y="488569"/>
                </a:moveTo>
                <a:lnTo>
                  <a:pt x="1527429" y="488569"/>
                </a:lnTo>
                <a:lnTo>
                  <a:pt x="1527429" y="0"/>
                </a:lnTo>
                <a:lnTo>
                  <a:pt x="4582287" y="0"/>
                </a:lnTo>
                <a:lnTo>
                  <a:pt x="4582287" y="488569"/>
                </a:lnTo>
                <a:lnTo>
                  <a:pt x="6109716" y="488569"/>
                </a:lnTo>
                <a:lnTo>
                  <a:pt x="3054858" y="998220"/>
                </a:lnTo>
                <a:lnTo>
                  <a:pt x="0" y="48856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297936"/>
            <a:ext cx="11102340" cy="1468120"/>
          </a:xfrm>
          <a:custGeom>
            <a:avLst/>
            <a:gdLst/>
            <a:ahLst/>
            <a:cxnLst/>
            <a:rect l="l" t="t" r="r" b="b"/>
            <a:pathLst>
              <a:path w="11102340" h="1468120">
                <a:moveTo>
                  <a:pt x="0" y="1467612"/>
                </a:moveTo>
                <a:lnTo>
                  <a:pt x="11102340" y="1467612"/>
                </a:lnTo>
                <a:lnTo>
                  <a:pt x="11102340" y="0"/>
                </a:lnTo>
                <a:lnTo>
                  <a:pt x="0" y="0"/>
                </a:lnTo>
                <a:lnTo>
                  <a:pt x="0" y="1467612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2" y="365759"/>
            <a:ext cx="10515600" cy="1213794"/>
          </a:xfrm>
          <a:prstGeom prst="rect">
            <a:avLst/>
          </a:prstGeom>
          <a:solidFill>
            <a:srgbClr val="1F4E79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lnSpc>
                <a:spcPts val="4560"/>
              </a:lnSpc>
              <a:spcBef>
                <a:spcPts val="265"/>
              </a:spcBef>
            </a:pPr>
            <a:r>
              <a:rPr sz="4000" b="1" spc="-5" dirty="0">
                <a:solidFill>
                  <a:srgbClr val="F1F1F1"/>
                </a:solidFill>
                <a:latin typeface="Bookman Old Style"/>
                <a:cs typeface="Bookman Old Style"/>
              </a:rPr>
              <a:t>CABARAN DAN</a:t>
            </a:r>
            <a:r>
              <a:rPr sz="4000" b="1" spc="-70" dirty="0">
                <a:solidFill>
                  <a:srgbClr val="F1F1F1"/>
                </a:solidFill>
                <a:latin typeface="Bookman Old Style"/>
                <a:cs typeface="Bookman Old Style"/>
              </a:rPr>
              <a:t> </a:t>
            </a:r>
            <a:r>
              <a:rPr sz="4000" b="1" spc="-5" dirty="0">
                <a:solidFill>
                  <a:srgbClr val="F1F1F1"/>
                </a:solidFill>
                <a:latin typeface="Bookman Old Style"/>
                <a:cs typeface="Bookman Old Style"/>
              </a:rPr>
              <a:t>TANGGUNGJAWAB</a:t>
            </a:r>
            <a:endParaRPr sz="4000">
              <a:latin typeface="Bookman Old Style"/>
              <a:cs typeface="Bookman Old Style"/>
            </a:endParaRPr>
          </a:p>
          <a:p>
            <a:pPr algn="ctr">
              <a:lnSpc>
                <a:spcPts val="4560"/>
              </a:lnSpc>
            </a:pPr>
            <a:r>
              <a:rPr sz="4000" b="1" spc="-5" dirty="0">
                <a:solidFill>
                  <a:srgbClr val="F1F1F1"/>
                </a:solidFill>
                <a:latin typeface="Bookman Old Style"/>
                <a:cs typeface="Bookman Old Style"/>
              </a:rPr>
              <a:t>MAJIKAN DAN</a:t>
            </a:r>
            <a:r>
              <a:rPr sz="4000" b="1" spc="-40" dirty="0">
                <a:solidFill>
                  <a:srgbClr val="F1F1F1"/>
                </a:solidFill>
                <a:latin typeface="Bookman Old Style"/>
                <a:cs typeface="Bookman Old Style"/>
              </a:rPr>
              <a:t> </a:t>
            </a:r>
            <a:r>
              <a:rPr sz="4000" b="1" spc="-10" dirty="0">
                <a:solidFill>
                  <a:srgbClr val="F1F1F1"/>
                </a:solidFill>
                <a:latin typeface="Bookman Old Style"/>
                <a:cs typeface="Bookman Old Style"/>
              </a:rPr>
              <a:t>PEKERJA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39" y="3182112"/>
            <a:ext cx="3272028" cy="1528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1980" y="3250692"/>
            <a:ext cx="3395472" cy="1467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9996" y="3253740"/>
            <a:ext cx="3209545" cy="1743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545" y="5524501"/>
            <a:ext cx="11076940" cy="1199515"/>
          </a:xfrm>
          <a:custGeom>
            <a:avLst/>
            <a:gdLst/>
            <a:ahLst/>
            <a:cxnLst/>
            <a:rect l="l" t="t" r="r" b="b"/>
            <a:pathLst>
              <a:path w="11076940" h="1199515">
                <a:moveTo>
                  <a:pt x="0" y="1199388"/>
                </a:moveTo>
                <a:lnTo>
                  <a:pt x="11076432" y="1199388"/>
                </a:lnTo>
                <a:lnTo>
                  <a:pt x="11076432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6731" y="5563514"/>
            <a:ext cx="1060894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Majikan </a:t>
            </a:r>
            <a:r>
              <a:rPr sz="2400" spc="-5" dirty="0">
                <a:latin typeface="Arial"/>
                <a:cs typeface="Arial"/>
              </a:rPr>
              <a:t>dan pekerja perlu berusaha </a:t>
            </a:r>
            <a:r>
              <a:rPr sz="2400" dirty="0">
                <a:latin typeface="Arial"/>
                <a:cs typeface="Arial"/>
              </a:rPr>
              <a:t>secara </a:t>
            </a:r>
            <a:r>
              <a:rPr sz="2400" spc="-5" dirty="0">
                <a:latin typeface="Arial"/>
                <a:cs typeface="Arial"/>
              </a:rPr>
              <a:t>strategic dengan meningkatkan  pengurusan risiko yang berkesan untuk mengurangkan risiko kemalangan </a:t>
            </a:r>
            <a:r>
              <a:rPr sz="2400" spc="-10" dirty="0">
                <a:latin typeface="Arial"/>
                <a:cs typeface="Arial"/>
              </a:rPr>
              <a:t>dan  </a:t>
            </a:r>
            <a:r>
              <a:rPr sz="2400" spc="-5" dirty="0">
                <a:latin typeface="Arial"/>
                <a:cs typeface="Arial"/>
              </a:rPr>
              <a:t>pendedahan kepada risiko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kesihatan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6016" y="5179314"/>
            <a:ext cx="10347961" cy="280670"/>
          </a:xfrm>
          <a:custGeom>
            <a:avLst/>
            <a:gdLst/>
            <a:ahLst/>
            <a:cxnLst/>
            <a:rect l="l" t="t" r="r" b="b"/>
            <a:pathLst>
              <a:path w="10347960" h="280670">
                <a:moveTo>
                  <a:pt x="10347960" y="280416"/>
                </a:moveTo>
                <a:lnTo>
                  <a:pt x="10328343" y="243130"/>
                </a:lnTo>
                <a:lnTo>
                  <a:pt x="10272982" y="209634"/>
                </a:lnTo>
                <a:lnTo>
                  <a:pt x="10233535" y="194724"/>
                </a:lnTo>
                <a:lnTo>
                  <a:pt x="10187114" y="181260"/>
                </a:lnTo>
                <a:lnTo>
                  <a:pt x="10134375" y="169411"/>
                </a:lnTo>
                <a:lnTo>
                  <a:pt x="10075973" y="159342"/>
                </a:lnTo>
                <a:lnTo>
                  <a:pt x="10012560" y="151221"/>
                </a:lnTo>
                <a:lnTo>
                  <a:pt x="9944793" y="145213"/>
                </a:lnTo>
                <a:lnTo>
                  <a:pt x="9873326" y="141487"/>
                </a:lnTo>
                <a:lnTo>
                  <a:pt x="9798812" y="140208"/>
                </a:lnTo>
                <a:lnTo>
                  <a:pt x="5723762" y="140208"/>
                </a:lnTo>
                <a:lnTo>
                  <a:pt x="5649248" y="138928"/>
                </a:lnTo>
                <a:lnTo>
                  <a:pt x="5577781" y="135202"/>
                </a:lnTo>
                <a:lnTo>
                  <a:pt x="5510014" y="129194"/>
                </a:lnTo>
                <a:lnTo>
                  <a:pt x="5446601" y="121073"/>
                </a:lnTo>
                <a:lnTo>
                  <a:pt x="5388199" y="111004"/>
                </a:lnTo>
                <a:lnTo>
                  <a:pt x="5335460" y="99155"/>
                </a:lnTo>
                <a:lnTo>
                  <a:pt x="5289039" y="85691"/>
                </a:lnTo>
                <a:lnTo>
                  <a:pt x="5249592" y="70781"/>
                </a:lnTo>
                <a:lnTo>
                  <a:pt x="5194231" y="37285"/>
                </a:lnTo>
                <a:lnTo>
                  <a:pt x="5174615" y="0"/>
                </a:lnTo>
                <a:lnTo>
                  <a:pt x="5169601" y="19032"/>
                </a:lnTo>
                <a:lnTo>
                  <a:pt x="5131458" y="54590"/>
                </a:lnTo>
                <a:lnTo>
                  <a:pt x="5060190" y="85691"/>
                </a:lnTo>
                <a:lnTo>
                  <a:pt x="5013769" y="99155"/>
                </a:lnTo>
                <a:lnTo>
                  <a:pt x="4961030" y="111004"/>
                </a:lnTo>
                <a:lnTo>
                  <a:pt x="4902628" y="121073"/>
                </a:lnTo>
                <a:lnTo>
                  <a:pt x="4839215" y="129194"/>
                </a:lnTo>
                <a:lnTo>
                  <a:pt x="4771448" y="135202"/>
                </a:lnTo>
                <a:lnTo>
                  <a:pt x="4699981" y="138928"/>
                </a:lnTo>
                <a:lnTo>
                  <a:pt x="4625467" y="140208"/>
                </a:lnTo>
                <a:lnTo>
                  <a:pt x="549147" y="140208"/>
                </a:lnTo>
                <a:lnTo>
                  <a:pt x="474631" y="141487"/>
                </a:lnTo>
                <a:lnTo>
                  <a:pt x="403161" y="145213"/>
                </a:lnTo>
                <a:lnTo>
                  <a:pt x="335393" y="151221"/>
                </a:lnTo>
                <a:lnTo>
                  <a:pt x="271981" y="159342"/>
                </a:lnTo>
                <a:lnTo>
                  <a:pt x="213578" y="169411"/>
                </a:lnTo>
                <a:lnTo>
                  <a:pt x="160840" y="181260"/>
                </a:lnTo>
                <a:lnTo>
                  <a:pt x="114421" y="194724"/>
                </a:lnTo>
                <a:lnTo>
                  <a:pt x="74974" y="209634"/>
                </a:lnTo>
                <a:lnTo>
                  <a:pt x="19615" y="243130"/>
                </a:lnTo>
                <a:lnTo>
                  <a:pt x="5013" y="261383"/>
                </a:lnTo>
                <a:lnTo>
                  <a:pt x="0" y="280416"/>
                </a:lnTo>
              </a:path>
            </a:pathLst>
          </a:custGeom>
          <a:ln w="102107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29632" y="2044447"/>
            <a:ext cx="236220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1640">
              <a:lnSpc>
                <a:spcPct val="100000"/>
              </a:lnSpc>
            </a:pP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TARGETS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OSH-MP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40" y="175005"/>
            <a:ext cx="970978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20"/>
              </a:lnSpc>
            </a:pPr>
            <a:r>
              <a:rPr sz="3000" u="heavy" spc="-30" dirty="0">
                <a:solidFill>
                  <a:srgbClr val="001F5F"/>
                </a:solidFill>
                <a:latin typeface="Arial Rounded MT Bold"/>
                <a:cs typeface="Arial Rounded MT Bold"/>
              </a:rPr>
              <a:t>Peranan </a:t>
            </a:r>
            <a:r>
              <a:rPr sz="3000" u="heavy" spc="-20" dirty="0">
                <a:solidFill>
                  <a:srgbClr val="001F5F"/>
                </a:solidFill>
                <a:latin typeface="Arial Rounded MT Bold"/>
                <a:cs typeface="Arial Rounded MT Bold"/>
              </a:rPr>
              <a:t>Majikan </a:t>
            </a:r>
            <a:r>
              <a:rPr sz="3000" u="heavy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dan </a:t>
            </a:r>
            <a:r>
              <a:rPr sz="3000" u="heavy" spc="-45" dirty="0">
                <a:solidFill>
                  <a:srgbClr val="001F5F"/>
                </a:solidFill>
                <a:latin typeface="Arial Rounded MT Bold"/>
                <a:cs typeface="Arial Rounded MT Bold"/>
              </a:rPr>
              <a:t>Pekerja </a:t>
            </a:r>
            <a:r>
              <a:rPr sz="3000" u="heavy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Di Dalam</a:t>
            </a:r>
            <a:r>
              <a:rPr sz="3000" u="heavy" spc="140" dirty="0">
                <a:solidFill>
                  <a:srgbClr val="001F5F"/>
                </a:solidFill>
                <a:latin typeface="Arial Rounded MT Bold"/>
                <a:cs typeface="Arial Rounded MT Bold"/>
              </a:rPr>
              <a:t> </a:t>
            </a:r>
            <a:r>
              <a:rPr sz="3000" u="heavy" spc="-20" dirty="0">
                <a:solidFill>
                  <a:srgbClr val="001F5F"/>
                </a:solidFill>
                <a:latin typeface="Arial Rounded MT Bold"/>
                <a:cs typeface="Arial Rounded MT Bold"/>
              </a:rPr>
              <a:t>Perlaksanaan</a:t>
            </a:r>
            <a:endParaRPr sz="3000">
              <a:latin typeface="Arial Rounded MT Bold"/>
              <a:cs typeface="Arial Rounded MT Bold"/>
            </a:endParaRPr>
          </a:p>
          <a:p>
            <a:pPr marL="12700">
              <a:lnSpc>
                <a:spcPts val="3420"/>
              </a:lnSpc>
            </a:pPr>
            <a:r>
              <a:rPr sz="3000" u="heavy" spc="-25" dirty="0">
                <a:solidFill>
                  <a:srgbClr val="001F5F"/>
                </a:solidFill>
                <a:latin typeface="Arial Rounded MT Bold"/>
                <a:cs typeface="Arial Rounded MT Bold"/>
              </a:rPr>
              <a:t>Strategi </a:t>
            </a:r>
            <a:r>
              <a:rPr sz="3000" u="heavy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dan </a:t>
            </a:r>
            <a:r>
              <a:rPr sz="3000" u="heavy" spc="-40" dirty="0">
                <a:solidFill>
                  <a:srgbClr val="001F5F"/>
                </a:solidFill>
                <a:latin typeface="Arial Rounded MT Bold"/>
                <a:cs typeface="Arial Rounded MT Bold"/>
              </a:rPr>
              <a:t>Program </a:t>
            </a:r>
            <a:r>
              <a:rPr sz="3000" u="heavy" dirty="0">
                <a:solidFill>
                  <a:srgbClr val="001F5F"/>
                </a:solidFill>
                <a:latin typeface="Arial Rounded MT Bold"/>
                <a:cs typeface="Arial Rounded MT Bold"/>
              </a:rPr>
              <a:t>OSH-MP</a:t>
            </a:r>
            <a:r>
              <a:rPr sz="3000" u="heavy" spc="50" dirty="0">
                <a:solidFill>
                  <a:srgbClr val="001F5F"/>
                </a:solidFill>
                <a:latin typeface="Arial Rounded MT Bold"/>
                <a:cs typeface="Arial Rounded MT Bold"/>
              </a:rPr>
              <a:t> </a:t>
            </a:r>
            <a:r>
              <a:rPr sz="3000" u="heavy" spc="-5" dirty="0">
                <a:solidFill>
                  <a:srgbClr val="001F5F"/>
                </a:solidFill>
                <a:latin typeface="Arial Rounded MT Bold"/>
                <a:cs typeface="Arial Rounded MT Bold"/>
              </a:rPr>
              <a:t>2020</a:t>
            </a:r>
            <a:endParaRPr sz="3000">
              <a:latin typeface="Arial Rounded MT Bold"/>
              <a:cs typeface="Arial Rounded MT Bol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9044" y="1108774"/>
          <a:ext cx="11980470" cy="21105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545"/>
                <a:gridCol w="2491232"/>
                <a:gridCol w="2108708"/>
                <a:gridCol w="3097785"/>
                <a:gridCol w="2743200"/>
              </a:tblGrid>
              <a:tr h="4389120">
                <a:tc>
                  <a:txBody>
                    <a:bodyPr/>
                    <a:lstStyle/>
                    <a:p>
                      <a:pPr marL="89535" marR="1968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 </a:t>
                      </a:r>
                      <a:r>
                        <a:rPr sz="1800" b="1" u="heavy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 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KEPIMPINAN 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KERAJAAN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562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 </a:t>
                      </a:r>
                      <a:r>
                        <a:rPr sz="1800" b="1" u="heavy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 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MEMPERKASAKAN  PENGURUSAN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KKP</a:t>
                      </a:r>
                      <a:r>
                        <a:rPr sz="1800" b="1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  </a:t>
                      </a:r>
                      <a:r>
                        <a:rPr sz="18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TEMPAT</a:t>
                      </a:r>
                      <a:r>
                        <a:rPr sz="1800" b="1" spc="-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40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 </a:t>
                      </a:r>
                      <a:r>
                        <a:rPr sz="1800" b="1" u="heavy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  </a:t>
                      </a:r>
                      <a:r>
                        <a:rPr sz="18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PERKONGSIAN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DAN 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JARINGAN</a:t>
                      </a:r>
                      <a:r>
                        <a:rPr sz="1800" b="1" spc="-1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KKP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23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 </a:t>
                      </a:r>
                      <a:r>
                        <a:rPr sz="1800" b="1" u="heavy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 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PEN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ARUSPE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ANAAN  HIGIEN</a:t>
                      </a:r>
                      <a:r>
                        <a:rPr sz="1800" b="1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INDUSTRI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5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u="heavy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 </a:t>
                      </a:r>
                      <a:r>
                        <a:rPr sz="1800" b="1" u="heavy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  </a:t>
                      </a:r>
                      <a:r>
                        <a:rPr sz="18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KESEPAKATAN</a:t>
                      </a:r>
                      <a:r>
                        <a:rPr sz="1800" b="1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STRATEGIC 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KKP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8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PERSADA  </a:t>
                      </a:r>
                      <a:r>
                        <a:rPr sz="18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ANTARABANGSA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357438">
                <a:tc>
                  <a:txBody>
                    <a:bodyPr/>
                    <a:lstStyle/>
                    <a:p>
                      <a:pPr marL="89535" marR="2133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Kerajaan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Sebagai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Pengetahuan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Kemahiran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4248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Rangkaian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Rantaian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Pembekalan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Merekayasa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Pengurusan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Higien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Industri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1352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Kolaborasi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Institut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Pakar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Antarabangsa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89535" marR="1206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Perkongsian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  Nasional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(MNKKP)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Bantuan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Pematuhan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600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KKP Melalui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Aktiviti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Persatuan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6330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Penaksiran Risiko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Kesihatan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Yang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Menyeluruh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11023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Kajian Piawaiaqn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Antarabangsa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4286250">
                <a:tc>
                  <a:txBody>
                    <a:bodyPr/>
                    <a:lstStyle/>
                    <a:p>
                      <a:pPr marL="89535" marR="4819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Dasar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Promosi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Budaya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Pencegahan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4222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KKP Melalui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Tanggungjawab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5867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Perkhidmatan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Kesihatan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Pekerjaan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Tempat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Kerja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675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290195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Jaringan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Kerjasama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\Higien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Industri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Peringkat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Kebangsaan &amp;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Antarabangsa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Kajian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Inovasi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KKP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Kepada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Bakal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Pekerja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Jangkauan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Higien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Industri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2357438">
                <a:tc>
                  <a:txBody>
                    <a:bodyPr/>
                    <a:lstStyle/>
                    <a:p>
                      <a:pPr marL="89535" marR="257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Keupayaan 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asaan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Penguatkuasaan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Berkesan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170" marR="882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Penguatkuasaan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Perundangan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Berkaitan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Higien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Industry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Berkesan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9535" marR="5353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Meningkatkan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Bilangan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Kualiti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Pengamal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KKP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763269" y="2295144"/>
            <a:ext cx="4422775" cy="4563110"/>
          </a:xfrm>
          <a:custGeom>
            <a:avLst/>
            <a:gdLst/>
            <a:ahLst/>
            <a:cxnLst/>
            <a:rect l="l" t="t" r="r" b="b"/>
            <a:pathLst>
              <a:path w="4422775" h="4563109">
                <a:moveTo>
                  <a:pt x="0" y="737107"/>
                </a:moveTo>
                <a:lnTo>
                  <a:pt x="1568" y="688649"/>
                </a:lnTo>
                <a:lnTo>
                  <a:pt x="6207" y="641026"/>
                </a:lnTo>
                <a:lnTo>
                  <a:pt x="13821" y="594337"/>
                </a:lnTo>
                <a:lnTo>
                  <a:pt x="24312" y="548678"/>
                </a:lnTo>
                <a:lnTo>
                  <a:pt x="37583" y="504147"/>
                </a:lnTo>
                <a:lnTo>
                  <a:pt x="53537" y="460840"/>
                </a:lnTo>
                <a:lnTo>
                  <a:pt x="72076" y="418856"/>
                </a:lnTo>
                <a:lnTo>
                  <a:pt x="93104" y="378291"/>
                </a:lnTo>
                <a:lnTo>
                  <a:pt x="116523" y="339242"/>
                </a:lnTo>
                <a:lnTo>
                  <a:pt x="142235" y="301806"/>
                </a:lnTo>
                <a:lnTo>
                  <a:pt x="170145" y="266082"/>
                </a:lnTo>
                <a:lnTo>
                  <a:pt x="200154" y="232165"/>
                </a:lnTo>
                <a:lnTo>
                  <a:pt x="232165" y="200154"/>
                </a:lnTo>
                <a:lnTo>
                  <a:pt x="266082" y="170145"/>
                </a:lnTo>
                <a:lnTo>
                  <a:pt x="301806" y="142235"/>
                </a:lnTo>
                <a:lnTo>
                  <a:pt x="339242" y="116523"/>
                </a:lnTo>
                <a:lnTo>
                  <a:pt x="378291" y="93104"/>
                </a:lnTo>
                <a:lnTo>
                  <a:pt x="418856" y="72076"/>
                </a:lnTo>
                <a:lnTo>
                  <a:pt x="460840" y="53537"/>
                </a:lnTo>
                <a:lnTo>
                  <a:pt x="504147" y="37583"/>
                </a:lnTo>
                <a:lnTo>
                  <a:pt x="548678" y="24312"/>
                </a:lnTo>
                <a:lnTo>
                  <a:pt x="594337" y="13821"/>
                </a:lnTo>
                <a:lnTo>
                  <a:pt x="641026" y="6207"/>
                </a:lnTo>
                <a:lnTo>
                  <a:pt x="688649" y="1568"/>
                </a:lnTo>
                <a:lnTo>
                  <a:pt x="737107" y="0"/>
                </a:lnTo>
                <a:lnTo>
                  <a:pt x="3685540" y="0"/>
                </a:lnTo>
                <a:lnTo>
                  <a:pt x="3733998" y="1568"/>
                </a:lnTo>
                <a:lnTo>
                  <a:pt x="3781621" y="6207"/>
                </a:lnTo>
                <a:lnTo>
                  <a:pt x="3828310" y="13821"/>
                </a:lnTo>
                <a:lnTo>
                  <a:pt x="3873969" y="24312"/>
                </a:lnTo>
                <a:lnTo>
                  <a:pt x="3918500" y="37583"/>
                </a:lnTo>
                <a:lnTo>
                  <a:pt x="3961807" y="53537"/>
                </a:lnTo>
                <a:lnTo>
                  <a:pt x="4003791" y="72076"/>
                </a:lnTo>
                <a:lnTo>
                  <a:pt x="4044356" y="93104"/>
                </a:lnTo>
                <a:lnTo>
                  <a:pt x="4083405" y="116523"/>
                </a:lnTo>
                <a:lnTo>
                  <a:pt x="4120841" y="142235"/>
                </a:lnTo>
                <a:lnTo>
                  <a:pt x="4156565" y="170145"/>
                </a:lnTo>
                <a:lnTo>
                  <a:pt x="4190482" y="200154"/>
                </a:lnTo>
                <a:lnTo>
                  <a:pt x="4222493" y="232165"/>
                </a:lnTo>
                <a:lnTo>
                  <a:pt x="4252502" y="266082"/>
                </a:lnTo>
                <a:lnTo>
                  <a:pt x="4280412" y="301806"/>
                </a:lnTo>
                <a:lnTo>
                  <a:pt x="4306124" y="339242"/>
                </a:lnTo>
                <a:lnTo>
                  <a:pt x="4329543" y="378291"/>
                </a:lnTo>
                <a:lnTo>
                  <a:pt x="4350571" y="418856"/>
                </a:lnTo>
                <a:lnTo>
                  <a:pt x="4369110" y="460840"/>
                </a:lnTo>
                <a:lnTo>
                  <a:pt x="4385064" y="504147"/>
                </a:lnTo>
                <a:lnTo>
                  <a:pt x="4398335" y="548678"/>
                </a:lnTo>
                <a:lnTo>
                  <a:pt x="4408826" y="594337"/>
                </a:lnTo>
                <a:lnTo>
                  <a:pt x="4416440" y="641026"/>
                </a:lnTo>
                <a:lnTo>
                  <a:pt x="4421079" y="688649"/>
                </a:lnTo>
                <a:lnTo>
                  <a:pt x="4422648" y="737107"/>
                </a:lnTo>
                <a:lnTo>
                  <a:pt x="4422648" y="3825735"/>
                </a:lnTo>
                <a:lnTo>
                  <a:pt x="4421079" y="3874200"/>
                </a:lnTo>
                <a:lnTo>
                  <a:pt x="4416440" y="3921829"/>
                </a:lnTo>
                <a:lnTo>
                  <a:pt x="4408826" y="3968523"/>
                </a:lnTo>
                <a:lnTo>
                  <a:pt x="4398335" y="4014187"/>
                </a:lnTo>
                <a:lnTo>
                  <a:pt x="4385064" y="4058721"/>
                </a:lnTo>
                <a:lnTo>
                  <a:pt x="4369110" y="4102030"/>
                </a:lnTo>
                <a:lnTo>
                  <a:pt x="4350571" y="4144016"/>
                </a:lnTo>
                <a:lnTo>
                  <a:pt x="4329543" y="4184583"/>
                </a:lnTo>
                <a:lnTo>
                  <a:pt x="4306124" y="4223632"/>
                </a:lnTo>
                <a:lnTo>
                  <a:pt x="4280412" y="4261068"/>
                </a:lnTo>
                <a:lnTo>
                  <a:pt x="4252502" y="4296792"/>
                </a:lnTo>
                <a:lnTo>
                  <a:pt x="4222493" y="4330707"/>
                </a:lnTo>
                <a:lnTo>
                  <a:pt x="4190482" y="4362718"/>
                </a:lnTo>
                <a:lnTo>
                  <a:pt x="4156565" y="4392725"/>
                </a:lnTo>
                <a:lnTo>
                  <a:pt x="4120841" y="4420633"/>
                </a:lnTo>
                <a:lnTo>
                  <a:pt x="4083405" y="4446344"/>
                </a:lnTo>
                <a:lnTo>
                  <a:pt x="4044356" y="4469761"/>
                </a:lnTo>
                <a:lnTo>
                  <a:pt x="4003791" y="4490786"/>
                </a:lnTo>
                <a:lnTo>
                  <a:pt x="3961807" y="4509324"/>
                </a:lnTo>
                <a:lnTo>
                  <a:pt x="3918500" y="4525276"/>
                </a:lnTo>
                <a:lnTo>
                  <a:pt x="3873969" y="4538545"/>
                </a:lnTo>
                <a:lnTo>
                  <a:pt x="3828310" y="4549035"/>
                </a:lnTo>
                <a:lnTo>
                  <a:pt x="3781621" y="4556648"/>
                </a:lnTo>
                <a:lnTo>
                  <a:pt x="3733998" y="4561287"/>
                </a:lnTo>
                <a:lnTo>
                  <a:pt x="3685540" y="4562855"/>
                </a:lnTo>
                <a:lnTo>
                  <a:pt x="737107" y="4562855"/>
                </a:lnTo>
                <a:lnTo>
                  <a:pt x="688649" y="4561287"/>
                </a:lnTo>
                <a:lnTo>
                  <a:pt x="641026" y="4556648"/>
                </a:lnTo>
                <a:lnTo>
                  <a:pt x="594337" y="4549035"/>
                </a:lnTo>
                <a:lnTo>
                  <a:pt x="548678" y="4538545"/>
                </a:lnTo>
                <a:lnTo>
                  <a:pt x="504147" y="4525276"/>
                </a:lnTo>
                <a:lnTo>
                  <a:pt x="460840" y="4509324"/>
                </a:lnTo>
                <a:lnTo>
                  <a:pt x="418856" y="4490786"/>
                </a:lnTo>
                <a:lnTo>
                  <a:pt x="378291" y="4469761"/>
                </a:lnTo>
                <a:lnTo>
                  <a:pt x="339242" y="4446344"/>
                </a:lnTo>
                <a:lnTo>
                  <a:pt x="301806" y="4420633"/>
                </a:lnTo>
                <a:lnTo>
                  <a:pt x="266082" y="4392725"/>
                </a:lnTo>
                <a:lnTo>
                  <a:pt x="232165" y="4362718"/>
                </a:lnTo>
                <a:lnTo>
                  <a:pt x="200154" y="4330707"/>
                </a:lnTo>
                <a:lnTo>
                  <a:pt x="170145" y="4296792"/>
                </a:lnTo>
                <a:lnTo>
                  <a:pt x="142235" y="4261068"/>
                </a:lnTo>
                <a:lnTo>
                  <a:pt x="116523" y="4223632"/>
                </a:lnTo>
                <a:lnTo>
                  <a:pt x="93104" y="4184583"/>
                </a:lnTo>
                <a:lnTo>
                  <a:pt x="72076" y="4144016"/>
                </a:lnTo>
                <a:lnTo>
                  <a:pt x="53537" y="4102030"/>
                </a:lnTo>
                <a:lnTo>
                  <a:pt x="37583" y="4058721"/>
                </a:lnTo>
                <a:lnTo>
                  <a:pt x="24312" y="4014187"/>
                </a:lnTo>
                <a:lnTo>
                  <a:pt x="13821" y="3968523"/>
                </a:lnTo>
                <a:lnTo>
                  <a:pt x="6207" y="3921829"/>
                </a:lnTo>
                <a:lnTo>
                  <a:pt x="1568" y="3874200"/>
                </a:lnTo>
                <a:lnTo>
                  <a:pt x="0" y="3825735"/>
                </a:lnTo>
                <a:lnTo>
                  <a:pt x="0" y="737107"/>
                </a:lnTo>
                <a:close/>
              </a:path>
            </a:pathLst>
          </a:custGeom>
          <a:ln w="79248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5915" y="2990089"/>
            <a:ext cx="3191509" cy="3173095"/>
          </a:xfrm>
          <a:custGeom>
            <a:avLst/>
            <a:gdLst/>
            <a:ahLst/>
            <a:cxnLst/>
            <a:rect l="l" t="t" r="r" b="b"/>
            <a:pathLst>
              <a:path w="3191509" h="3173095">
                <a:moveTo>
                  <a:pt x="0" y="528827"/>
                </a:moveTo>
                <a:lnTo>
                  <a:pt x="2160" y="480688"/>
                </a:lnTo>
                <a:lnTo>
                  <a:pt x="8518" y="433760"/>
                </a:lnTo>
                <a:lnTo>
                  <a:pt x="18887" y="388231"/>
                </a:lnTo>
                <a:lnTo>
                  <a:pt x="33080" y="344288"/>
                </a:lnTo>
                <a:lnTo>
                  <a:pt x="50911" y="302116"/>
                </a:lnTo>
                <a:lnTo>
                  <a:pt x="72192" y="261902"/>
                </a:lnTo>
                <a:lnTo>
                  <a:pt x="96738" y="223833"/>
                </a:lnTo>
                <a:lnTo>
                  <a:pt x="124361" y="188095"/>
                </a:lnTo>
                <a:lnTo>
                  <a:pt x="154876" y="154876"/>
                </a:lnTo>
                <a:lnTo>
                  <a:pt x="188095" y="124361"/>
                </a:lnTo>
                <a:lnTo>
                  <a:pt x="223833" y="96738"/>
                </a:lnTo>
                <a:lnTo>
                  <a:pt x="261902" y="72192"/>
                </a:lnTo>
                <a:lnTo>
                  <a:pt x="302116" y="50911"/>
                </a:lnTo>
                <a:lnTo>
                  <a:pt x="344288" y="33080"/>
                </a:lnTo>
                <a:lnTo>
                  <a:pt x="388231" y="18887"/>
                </a:lnTo>
                <a:lnTo>
                  <a:pt x="433760" y="8518"/>
                </a:lnTo>
                <a:lnTo>
                  <a:pt x="480688" y="2160"/>
                </a:lnTo>
                <a:lnTo>
                  <a:pt x="528828" y="0"/>
                </a:lnTo>
                <a:lnTo>
                  <a:pt x="2662428" y="0"/>
                </a:lnTo>
                <a:lnTo>
                  <a:pt x="2710567" y="2160"/>
                </a:lnTo>
                <a:lnTo>
                  <a:pt x="2757495" y="8518"/>
                </a:lnTo>
                <a:lnTo>
                  <a:pt x="2803024" y="18887"/>
                </a:lnTo>
                <a:lnTo>
                  <a:pt x="2846967" y="33080"/>
                </a:lnTo>
                <a:lnTo>
                  <a:pt x="2889139" y="50911"/>
                </a:lnTo>
                <a:lnTo>
                  <a:pt x="2929353" y="72192"/>
                </a:lnTo>
                <a:lnTo>
                  <a:pt x="2967422" y="96738"/>
                </a:lnTo>
                <a:lnTo>
                  <a:pt x="3003160" y="124361"/>
                </a:lnTo>
                <a:lnTo>
                  <a:pt x="3036379" y="154876"/>
                </a:lnTo>
                <a:lnTo>
                  <a:pt x="3066894" y="188095"/>
                </a:lnTo>
                <a:lnTo>
                  <a:pt x="3094517" y="223833"/>
                </a:lnTo>
                <a:lnTo>
                  <a:pt x="3119063" y="261902"/>
                </a:lnTo>
                <a:lnTo>
                  <a:pt x="3140344" y="302116"/>
                </a:lnTo>
                <a:lnTo>
                  <a:pt x="3158175" y="344288"/>
                </a:lnTo>
                <a:lnTo>
                  <a:pt x="3172368" y="388231"/>
                </a:lnTo>
                <a:lnTo>
                  <a:pt x="3182737" y="433760"/>
                </a:lnTo>
                <a:lnTo>
                  <a:pt x="3189095" y="480688"/>
                </a:lnTo>
                <a:lnTo>
                  <a:pt x="3191256" y="528827"/>
                </a:lnTo>
                <a:lnTo>
                  <a:pt x="3191256" y="2644127"/>
                </a:lnTo>
                <a:lnTo>
                  <a:pt x="3189095" y="2692263"/>
                </a:lnTo>
                <a:lnTo>
                  <a:pt x="3182737" y="2739188"/>
                </a:lnTo>
                <a:lnTo>
                  <a:pt x="3172368" y="2784715"/>
                </a:lnTo>
                <a:lnTo>
                  <a:pt x="3158175" y="2828658"/>
                </a:lnTo>
                <a:lnTo>
                  <a:pt x="3140344" y="2870830"/>
                </a:lnTo>
                <a:lnTo>
                  <a:pt x="3119063" y="2911045"/>
                </a:lnTo>
                <a:lnTo>
                  <a:pt x="3094517" y="2949115"/>
                </a:lnTo>
                <a:lnTo>
                  <a:pt x="3066894" y="2984854"/>
                </a:lnTo>
                <a:lnTo>
                  <a:pt x="3036379" y="3018075"/>
                </a:lnTo>
                <a:lnTo>
                  <a:pt x="3003160" y="3048592"/>
                </a:lnTo>
                <a:lnTo>
                  <a:pt x="2967422" y="3076218"/>
                </a:lnTo>
                <a:lnTo>
                  <a:pt x="2929353" y="3100766"/>
                </a:lnTo>
                <a:lnTo>
                  <a:pt x="2889139" y="3122050"/>
                </a:lnTo>
                <a:lnTo>
                  <a:pt x="2846967" y="3139882"/>
                </a:lnTo>
                <a:lnTo>
                  <a:pt x="2803024" y="3154077"/>
                </a:lnTo>
                <a:lnTo>
                  <a:pt x="2757495" y="3164447"/>
                </a:lnTo>
                <a:lnTo>
                  <a:pt x="2710567" y="3170806"/>
                </a:lnTo>
                <a:lnTo>
                  <a:pt x="2662428" y="3172968"/>
                </a:lnTo>
                <a:lnTo>
                  <a:pt x="528828" y="3172968"/>
                </a:lnTo>
                <a:lnTo>
                  <a:pt x="480688" y="3170806"/>
                </a:lnTo>
                <a:lnTo>
                  <a:pt x="433760" y="3164447"/>
                </a:lnTo>
                <a:lnTo>
                  <a:pt x="388231" y="3154077"/>
                </a:lnTo>
                <a:lnTo>
                  <a:pt x="344288" y="3139882"/>
                </a:lnTo>
                <a:lnTo>
                  <a:pt x="302116" y="3122050"/>
                </a:lnTo>
                <a:lnTo>
                  <a:pt x="261902" y="3100766"/>
                </a:lnTo>
                <a:lnTo>
                  <a:pt x="223833" y="3076218"/>
                </a:lnTo>
                <a:lnTo>
                  <a:pt x="188095" y="3048592"/>
                </a:lnTo>
                <a:lnTo>
                  <a:pt x="154876" y="3018075"/>
                </a:lnTo>
                <a:lnTo>
                  <a:pt x="124361" y="2984854"/>
                </a:lnTo>
                <a:lnTo>
                  <a:pt x="96738" y="2949115"/>
                </a:lnTo>
                <a:lnTo>
                  <a:pt x="72192" y="2911045"/>
                </a:lnTo>
                <a:lnTo>
                  <a:pt x="50911" y="2870830"/>
                </a:lnTo>
                <a:lnTo>
                  <a:pt x="33080" y="2828658"/>
                </a:lnTo>
                <a:lnTo>
                  <a:pt x="18887" y="2784715"/>
                </a:lnTo>
                <a:lnTo>
                  <a:pt x="8518" y="2739188"/>
                </a:lnTo>
                <a:lnTo>
                  <a:pt x="2160" y="2692263"/>
                </a:lnTo>
                <a:lnTo>
                  <a:pt x="0" y="2644127"/>
                </a:lnTo>
                <a:lnTo>
                  <a:pt x="0" y="528827"/>
                </a:lnTo>
                <a:close/>
              </a:path>
            </a:pathLst>
          </a:custGeom>
          <a:ln w="79248">
            <a:solidFill>
              <a:srgbClr val="38562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926" y="2346198"/>
            <a:ext cx="10365106" cy="1333698"/>
          </a:xfrm>
          <a:prstGeom prst="rect">
            <a:avLst/>
          </a:prstGeom>
          <a:ln w="47244">
            <a:solidFill>
              <a:srgbClr val="1D3A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58975">
              <a:lnSpc>
                <a:spcPts val="10350"/>
              </a:lnSpc>
            </a:pPr>
            <a:r>
              <a:rPr sz="8800" b="0" spc="-5" dirty="0">
                <a:solidFill>
                  <a:srgbClr val="6F2F9F"/>
                </a:solidFill>
                <a:latin typeface="Tw Cen MT"/>
                <a:cs typeface="Tw Cen MT"/>
              </a:rPr>
              <a:t>TERIMA</a:t>
            </a:r>
            <a:r>
              <a:rPr sz="8800" b="0" spc="-60" dirty="0">
                <a:solidFill>
                  <a:srgbClr val="6F2F9F"/>
                </a:solidFill>
                <a:latin typeface="Tw Cen MT"/>
                <a:cs typeface="Tw Cen MT"/>
              </a:rPr>
              <a:t> </a:t>
            </a:r>
            <a:r>
              <a:rPr sz="8800" b="0" spc="-5" dirty="0">
                <a:solidFill>
                  <a:srgbClr val="6F2F9F"/>
                </a:solidFill>
                <a:latin typeface="Tw Cen MT"/>
                <a:cs typeface="Tw Cen MT"/>
              </a:rPr>
              <a:t>KASIH</a:t>
            </a:r>
            <a:endParaRPr sz="8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116" y="2801112"/>
            <a:ext cx="423673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956" y="1614297"/>
            <a:ext cx="922147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</a:pPr>
            <a:r>
              <a:rPr sz="3600" b="0" spc="-5" dirty="0">
                <a:solidFill>
                  <a:srgbClr val="6F2F9F"/>
                </a:solidFill>
                <a:latin typeface="Tw Cen MT"/>
                <a:cs typeface="Tw Cen MT"/>
              </a:rPr>
              <a:t>KEBERHASILAN </a:t>
            </a:r>
            <a:r>
              <a:rPr sz="3600" b="0" dirty="0">
                <a:solidFill>
                  <a:srgbClr val="6F2F9F"/>
                </a:solidFill>
                <a:latin typeface="Tw Cen MT"/>
                <a:cs typeface="Tw Cen MT"/>
              </a:rPr>
              <a:t>TIGA </a:t>
            </a:r>
            <a:r>
              <a:rPr sz="3600" b="0" spc="-5" dirty="0">
                <a:solidFill>
                  <a:srgbClr val="6F2F9F"/>
                </a:solidFill>
                <a:latin typeface="Tw Cen MT"/>
                <a:cs typeface="Tw Cen MT"/>
              </a:rPr>
              <a:t>PELAN </a:t>
            </a:r>
            <a:r>
              <a:rPr sz="3600" b="0" spc="-10" dirty="0">
                <a:solidFill>
                  <a:srgbClr val="6F2F9F"/>
                </a:solidFill>
                <a:latin typeface="Tw Cen MT"/>
                <a:cs typeface="Tw Cen MT"/>
              </a:rPr>
              <a:t>PEMBANGUNAN </a:t>
            </a:r>
            <a:r>
              <a:rPr sz="3600" b="0" spc="5" dirty="0">
                <a:solidFill>
                  <a:srgbClr val="6F2F9F"/>
                </a:solidFill>
                <a:latin typeface="Tw Cen MT"/>
                <a:cs typeface="Tw Cen MT"/>
              </a:rPr>
              <a:t>KKP  </a:t>
            </a:r>
            <a:r>
              <a:rPr sz="3600" b="0" dirty="0">
                <a:solidFill>
                  <a:srgbClr val="6F2F9F"/>
                </a:solidFill>
                <a:latin typeface="Tw Cen MT"/>
                <a:cs typeface="Tw Cen MT"/>
              </a:rPr>
              <a:t>(2006-2020)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8133" y="2771902"/>
            <a:ext cx="9647556" cy="3254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  <a:tab pos="7496175" algn="l"/>
              </a:tabLst>
            </a:pPr>
            <a:r>
              <a:rPr sz="2400" spc="-25" dirty="0">
                <a:solidFill>
                  <a:srgbClr val="FF0000"/>
                </a:solidFill>
                <a:latin typeface="Tw Cen MT"/>
                <a:cs typeface="Tw Cen MT"/>
              </a:rPr>
              <a:t>KEBERTANGGUNGJAWABAN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:</a:t>
            </a:r>
            <a:r>
              <a:rPr sz="2400" spc="5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PELAN</a:t>
            </a:r>
            <a:r>
              <a:rPr sz="2400" spc="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w Cen MT"/>
                <a:cs typeface="Tw Cen MT"/>
              </a:rPr>
              <a:t>PEMBANGUNAN	</a:t>
            </a:r>
            <a:r>
              <a:rPr sz="2400" dirty="0">
                <a:solidFill>
                  <a:srgbClr val="FF0000"/>
                </a:solidFill>
                <a:latin typeface="Tw Cen MT"/>
                <a:cs typeface="Tw Cen MT"/>
              </a:rPr>
              <a:t>SPBP</a:t>
            </a:r>
            <a:r>
              <a:rPr sz="2400" spc="-10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w Cen MT"/>
                <a:cs typeface="Tw Cen MT"/>
              </a:rPr>
              <a:t>2006-2010</a:t>
            </a:r>
            <a:endParaRPr sz="24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90"/>
              </a:spcBef>
              <a:buFont typeface="Wingdings"/>
              <a:buChar char=""/>
              <a:tabLst>
                <a:tab pos="1156335" algn="l"/>
              </a:tabLst>
            </a:pPr>
            <a:r>
              <a:rPr sz="1900" spc="-15" dirty="0">
                <a:latin typeface="Tw Cen MT"/>
                <a:cs typeface="Tw Cen MT"/>
              </a:rPr>
              <a:t>MENINGKATKAN </a:t>
            </a:r>
            <a:r>
              <a:rPr sz="1900" spc="-25" dirty="0">
                <a:latin typeface="Tw Cen MT"/>
                <a:cs typeface="Tw Cen MT"/>
              </a:rPr>
              <a:t>KECEKAPAN </a:t>
            </a:r>
            <a:r>
              <a:rPr sz="1900" spc="-50" dirty="0">
                <a:latin typeface="Tw Cen MT"/>
                <a:cs typeface="Tw Cen MT"/>
              </a:rPr>
              <a:t>PEGAWAI </a:t>
            </a:r>
            <a:r>
              <a:rPr sz="1900" spc="-5" dirty="0">
                <a:latin typeface="Tw Cen MT"/>
                <a:cs typeface="Tw Cen MT"/>
              </a:rPr>
              <a:t>&amp; PENGAMAL</a:t>
            </a:r>
            <a:r>
              <a:rPr sz="1900" spc="240" dirty="0">
                <a:latin typeface="Tw Cen MT"/>
                <a:cs typeface="Tw Cen MT"/>
              </a:rPr>
              <a:t> </a:t>
            </a:r>
            <a:r>
              <a:rPr sz="1900" spc="-10" dirty="0">
                <a:latin typeface="Tw Cen MT"/>
                <a:cs typeface="Tw Cen MT"/>
              </a:rPr>
              <a:t>KKP</a:t>
            </a:r>
            <a:endParaRPr sz="19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35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spc="-40" dirty="0">
                <a:latin typeface="Tw Cen MT"/>
                <a:cs typeface="Tw Cen MT"/>
              </a:rPr>
              <a:t>PAKATAN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STRATEGIK</a:t>
            </a:r>
            <a:endParaRPr sz="18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spc="-10" dirty="0">
                <a:latin typeface="Tw Cen MT"/>
                <a:cs typeface="Tw Cen MT"/>
              </a:rPr>
              <a:t>MENINGKATKAN </a:t>
            </a:r>
            <a:r>
              <a:rPr sz="1800" dirty="0">
                <a:latin typeface="Tw Cen MT"/>
                <a:cs typeface="Tw Cen MT"/>
              </a:rPr>
              <a:t>AKTIVITI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PENGUATKUASAAN</a:t>
            </a:r>
            <a:endParaRPr sz="18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dirty="0">
                <a:latin typeface="Tw Cen MT"/>
                <a:cs typeface="Tw Cen MT"/>
              </a:rPr>
              <a:t>MEMBERI TUMPUAN </a:t>
            </a:r>
            <a:r>
              <a:rPr sz="1800" spc="-30" dirty="0">
                <a:latin typeface="Tw Cen MT"/>
                <a:cs typeface="Tw Cen MT"/>
              </a:rPr>
              <a:t>KEPADA </a:t>
            </a:r>
            <a:r>
              <a:rPr sz="1800" spc="-5" dirty="0">
                <a:latin typeface="Tw Cen MT"/>
                <a:cs typeface="Tw Cen MT"/>
              </a:rPr>
              <a:t>SEKTOR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KRITIKAL</a:t>
            </a:r>
            <a:endParaRPr sz="1800">
              <a:latin typeface="Tw Cen MT"/>
              <a:cs typeface="Tw Cen MT"/>
            </a:endParaRPr>
          </a:p>
          <a:p>
            <a:pPr marL="1658620" lvl="2" indent="-274320">
              <a:lnSpc>
                <a:spcPct val="100000"/>
              </a:lnSpc>
              <a:spcBef>
                <a:spcPts val="730"/>
              </a:spcBef>
              <a:buFont typeface="Wingdings"/>
              <a:buChar char=""/>
              <a:tabLst>
                <a:tab pos="1658620" algn="l"/>
                <a:tab pos="1659255" algn="l"/>
              </a:tabLst>
            </a:pPr>
            <a:r>
              <a:rPr sz="1300" spc="-15" dirty="0">
                <a:latin typeface="Tw Cen MT"/>
                <a:cs typeface="Tw Cen MT"/>
              </a:rPr>
              <a:t>PKS, </a:t>
            </a:r>
            <a:r>
              <a:rPr sz="1300" spc="-35" dirty="0">
                <a:latin typeface="Tw Cen MT"/>
                <a:cs typeface="Tw Cen MT"/>
              </a:rPr>
              <a:t>TAPAK </a:t>
            </a:r>
            <a:r>
              <a:rPr sz="1300" spc="-5" dirty="0">
                <a:latin typeface="Tw Cen MT"/>
                <a:cs typeface="Tw Cen MT"/>
              </a:rPr>
              <a:t>BINA, </a:t>
            </a:r>
            <a:r>
              <a:rPr sz="1300" spc="-10" dirty="0">
                <a:latin typeface="Tw Cen MT"/>
                <a:cs typeface="Tw Cen MT"/>
              </a:rPr>
              <a:t>PERTANIAN, </a:t>
            </a:r>
            <a:r>
              <a:rPr sz="1300" spc="-15" dirty="0">
                <a:latin typeface="Tw Cen MT"/>
                <a:cs typeface="Tw Cen MT"/>
              </a:rPr>
              <a:t>PENGANGKUATAN DAN</a:t>
            </a:r>
            <a:r>
              <a:rPr sz="1300" spc="290" dirty="0">
                <a:latin typeface="Tw Cen MT"/>
                <a:cs typeface="Tw Cen MT"/>
              </a:rPr>
              <a:t> </a:t>
            </a:r>
            <a:r>
              <a:rPr sz="1300" spc="-10" dirty="0">
                <a:latin typeface="Tw Cen MT"/>
                <a:cs typeface="Tw Cen MT"/>
              </a:rPr>
              <a:t>SEKOLAH</a:t>
            </a:r>
            <a:endParaRPr sz="13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dirty="0">
                <a:latin typeface="Tw Cen MT"/>
                <a:cs typeface="Tw Cen MT"/>
              </a:rPr>
              <a:t>MENJALANKAN</a:t>
            </a:r>
            <a:r>
              <a:rPr sz="1800" spc="-114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R&amp;D</a:t>
            </a:r>
            <a:endParaRPr sz="18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spc="-10" dirty="0">
                <a:latin typeface="Tw Cen MT"/>
                <a:cs typeface="Tw Cen MT"/>
              </a:rPr>
              <a:t>MENINGKATKAN </a:t>
            </a:r>
            <a:r>
              <a:rPr sz="1800" dirty="0">
                <a:latin typeface="Tw Cen MT"/>
                <a:cs typeface="Tw Cen MT"/>
              </a:rPr>
              <a:t>KEPIMPINAN</a:t>
            </a:r>
            <a:r>
              <a:rPr sz="1800" spc="-8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KERAJAAN</a:t>
            </a:r>
            <a:endParaRPr sz="1800">
              <a:latin typeface="Tw Cen MT"/>
              <a:cs typeface="Tw Cen MT"/>
            </a:endParaRPr>
          </a:p>
          <a:p>
            <a:pPr marL="1155700" lvl="1" indent="-2286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1156335" algn="l"/>
              </a:tabLst>
            </a:pPr>
            <a:r>
              <a:rPr sz="1800" dirty="0">
                <a:latin typeface="Tw Cen MT"/>
                <a:cs typeface="Tw Cen MT"/>
              </a:rPr>
              <a:t>SISTEM PENGURUSAN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KKP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8432" y="0"/>
            <a:ext cx="4163566" cy="1623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5" y="1524001"/>
            <a:ext cx="441959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954" y="1516634"/>
            <a:ext cx="574611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b="0" spc="-5" dirty="0">
                <a:solidFill>
                  <a:srgbClr val="000000"/>
                </a:solidFill>
                <a:latin typeface="Tw Cen MT"/>
                <a:cs typeface="Tw Cen MT"/>
              </a:rPr>
              <a:t>2.	</a:t>
            </a:r>
            <a:r>
              <a:rPr b="0" spc="-15" dirty="0">
                <a:solidFill>
                  <a:srgbClr val="FF0000"/>
                </a:solidFill>
                <a:latin typeface="Tw Cen MT"/>
                <a:cs typeface="Tw Cen MT"/>
              </a:rPr>
              <a:t>PERATURAN </a:t>
            </a:r>
            <a:r>
              <a:rPr b="0" dirty="0">
                <a:solidFill>
                  <a:srgbClr val="FF0000"/>
                </a:solidFill>
                <a:latin typeface="Tw Cen MT"/>
                <a:cs typeface="Tw Cen MT"/>
              </a:rPr>
              <a:t>KENDIRI :</a:t>
            </a:r>
            <a:r>
              <a:rPr b="0" spc="-6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b="0" spc="-5" dirty="0">
                <a:solidFill>
                  <a:srgbClr val="FF0000"/>
                </a:solidFill>
                <a:latin typeface="Tw Cen MT"/>
                <a:cs typeface="Tw Cen MT"/>
              </a:rPr>
              <a:t>OSH-MP2011-2015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9356" y="2011427"/>
            <a:ext cx="6350635" cy="386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RANGKA KERJA </a:t>
            </a:r>
            <a:r>
              <a:rPr sz="1600" spc="-15" dirty="0">
                <a:latin typeface="Tw Cen MT"/>
                <a:cs typeface="Tw Cen MT"/>
              </a:rPr>
              <a:t>DASAR </a:t>
            </a:r>
            <a:r>
              <a:rPr sz="1600" spc="-10" dirty="0">
                <a:latin typeface="Tw Cen MT"/>
                <a:cs typeface="Tw Cen MT"/>
              </a:rPr>
              <a:t>KKP</a:t>
            </a:r>
            <a:r>
              <a:rPr sz="1600" spc="4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KEBANGSAAN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 </a:t>
            </a:r>
            <a:r>
              <a:rPr sz="1600" spc="-5" dirty="0">
                <a:latin typeface="Tw Cen MT"/>
                <a:cs typeface="Tw Cen MT"/>
              </a:rPr>
              <a:t>KERJASAMA TIGA PIHAK</a:t>
            </a:r>
            <a:r>
              <a:rPr sz="1600" spc="8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(TRIPARTISM)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MENGGALAKAN </a:t>
            </a:r>
            <a:r>
              <a:rPr sz="1600" spc="-45" dirty="0">
                <a:latin typeface="Tw Cen MT"/>
                <a:cs typeface="Tw Cen MT"/>
              </a:rPr>
              <a:t>BUDAYA </a:t>
            </a:r>
            <a:r>
              <a:rPr sz="1600" spc="-5" dirty="0">
                <a:latin typeface="Tw Cen MT"/>
                <a:cs typeface="Tw Cen MT"/>
              </a:rPr>
              <a:t>PENCEGAHAN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KEMAHIRAN &amp; </a:t>
            </a:r>
            <a:r>
              <a:rPr sz="1600" spc="-20" dirty="0">
                <a:latin typeface="Tw Cen MT"/>
                <a:cs typeface="Tw Cen MT"/>
              </a:rPr>
              <a:t>KECEKAPAN </a:t>
            </a:r>
            <a:r>
              <a:rPr sz="1600" spc="-15" dirty="0">
                <a:latin typeface="Tw Cen MT"/>
                <a:cs typeface="Tw Cen MT"/>
              </a:rPr>
              <a:t>BARU </a:t>
            </a:r>
            <a:r>
              <a:rPr sz="1600" spc="-5" dirty="0">
                <a:latin typeface="Tw Cen MT"/>
                <a:cs typeface="Tw Cen MT"/>
              </a:rPr>
              <a:t>DIPEROLEHI &amp;</a:t>
            </a:r>
            <a:r>
              <a:rPr sz="1600" spc="5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DIBANGUNKAN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45" dirty="0">
                <a:latin typeface="Tw Cen MT"/>
                <a:cs typeface="Tw Cen MT"/>
              </a:rPr>
              <a:t>PAKATAN </a:t>
            </a:r>
            <a:r>
              <a:rPr sz="1600" spc="-15" dirty="0">
                <a:latin typeface="Tw Cen MT"/>
                <a:cs typeface="Tw Cen MT"/>
              </a:rPr>
              <a:t>STRATEGIK </a:t>
            </a:r>
            <a:r>
              <a:rPr sz="1600" spc="-5" dirty="0">
                <a:latin typeface="Tw Cen MT"/>
                <a:cs typeface="Tw Cen MT"/>
              </a:rPr>
              <a:t>DI </a:t>
            </a:r>
            <a:r>
              <a:rPr sz="1600" spc="-15" dirty="0">
                <a:latin typeface="Tw Cen MT"/>
                <a:cs typeface="Tw Cen MT"/>
              </a:rPr>
              <a:t>PERINGKAT</a:t>
            </a:r>
            <a:r>
              <a:rPr sz="1600" spc="9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SERANTAU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 </a:t>
            </a:r>
            <a:r>
              <a:rPr sz="1600" spc="-10" dirty="0">
                <a:latin typeface="Tw Cen MT"/>
                <a:cs typeface="Tw Cen MT"/>
              </a:rPr>
              <a:t>AKTIVITI</a:t>
            </a:r>
            <a:r>
              <a:rPr sz="1600" spc="10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PENGUATKUASAAN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MEMBERI </a:t>
            </a:r>
            <a:r>
              <a:rPr sz="1600" spc="-10" dirty="0">
                <a:latin typeface="Tw Cen MT"/>
                <a:cs typeface="Tw Cen MT"/>
              </a:rPr>
              <a:t>TUMPUAN </a:t>
            </a:r>
            <a:r>
              <a:rPr sz="1600" spc="-35" dirty="0">
                <a:latin typeface="Tw Cen MT"/>
                <a:cs typeface="Tw Cen MT"/>
              </a:rPr>
              <a:t>KEPADA </a:t>
            </a:r>
            <a:r>
              <a:rPr sz="1600" spc="-20" dirty="0">
                <a:latin typeface="Tw Cen MT"/>
                <a:cs typeface="Tw Cen MT"/>
              </a:rPr>
              <a:t>ISU, </a:t>
            </a:r>
            <a:r>
              <a:rPr sz="1600" spc="-5" dirty="0">
                <a:latin typeface="Tw Cen MT"/>
                <a:cs typeface="Tw Cen MT"/>
              </a:rPr>
              <a:t>ERGONOMIK, TEKANAN </a:t>
            </a:r>
            <a:r>
              <a:rPr sz="1600" spc="-20" dirty="0">
                <a:latin typeface="Tw Cen MT"/>
                <a:cs typeface="Tw Cen MT"/>
              </a:rPr>
              <a:t>DAN</a:t>
            </a:r>
            <a:r>
              <a:rPr sz="1600" spc="18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LAIN-LAIN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R&amp;D-BERSTRUKTUR &amp;</a:t>
            </a:r>
            <a:r>
              <a:rPr sz="1600" spc="-6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DITAKRIFKAN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 </a:t>
            </a:r>
            <a:r>
              <a:rPr sz="1600" spc="-5" dirty="0">
                <a:latin typeface="Tw Cen MT"/>
                <a:cs typeface="Tw Cen MT"/>
              </a:rPr>
              <a:t>KEPIMPINAN</a:t>
            </a:r>
            <a:r>
              <a:rPr sz="1600" spc="2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(MAJIKAN/KESATUAN)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FOKUS </a:t>
            </a:r>
            <a:r>
              <a:rPr sz="1600" spc="-10" dirty="0">
                <a:latin typeface="Tw Cen MT"/>
                <a:cs typeface="Tw Cen MT"/>
              </a:rPr>
              <a:t>PERNIAGAAN </a:t>
            </a:r>
            <a:r>
              <a:rPr sz="1600" spc="-5" dirty="0">
                <a:latin typeface="Tw Cen MT"/>
                <a:cs typeface="Tw Cen MT"/>
              </a:rPr>
              <a:t>– </a:t>
            </a:r>
            <a:r>
              <a:rPr sz="1600" spc="-15" dirty="0">
                <a:latin typeface="Tw Cen MT"/>
                <a:cs typeface="Tw Cen MT"/>
              </a:rPr>
              <a:t>MENINGKATKAN</a:t>
            </a:r>
            <a:r>
              <a:rPr sz="1600" spc="35" dirty="0">
                <a:latin typeface="Tw Cen MT"/>
                <a:cs typeface="Tw Cen MT"/>
              </a:rPr>
              <a:t> </a:t>
            </a:r>
            <a:r>
              <a:rPr sz="1600" spc="-5" dirty="0">
                <a:latin typeface="Tw Cen MT"/>
                <a:cs typeface="Tw Cen MT"/>
              </a:rPr>
              <a:t>PKS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0" dirty="0">
                <a:latin typeface="Tw Cen MT"/>
                <a:cs typeface="Tw Cen MT"/>
              </a:rPr>
              <a:t>SISTEM </a:t>
            </a:r>
            <a:r>
              <a:rPr sz="1600" spc="-5" dirty="0">
                <a:latin typeface="Tw Cen MT"/>
                <a:cs typeface="Tw Cen MT"/>
              </a:rPr>
              <a:t>PENGURUSAN </a:t>
            </a:r>
            <a:r>
              <a:rPr sz="1600" spc="-10" dirty="0">
                <a:latin typeface="Tw Cen MT"/>
                <a:cs typeface="Tw Cen MT"/>
              </a:rPr>
              <a:t>KKP</a:t>
            </a:r>
            <a:r>
              <a:rPr sz="1600" spc="-5" dirty="0">
                <a:latin typeface="Tw Cen MT"/>
                <a:cs typeface="Tw Cen MT"/>
              </a:rPr>
              <a:t> </a:t>
            </a:r>
            <a:r>
              <a:rPr sz="1600" spc="-30" dirty="0">
                <a:latin typeface="Tw Cen MT"/>
                <a:cs typeface="Tw Cen MT"/>
              </a:rPr>
              <a:t>DITEMPATNYA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8432" y="0"/>
            <a:ext cx="4163566" cy="157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96" y="1470660"/>
            <a:ext cx="445008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783" y="1497457"/>
            <a:ext cx="611758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b="0" spc="-5" dirty="0">
                <a:solidFill>
                  <a:srgbClr val="000000"/>
                </a:solidFill>
                <a:latin typeface="Tw Cen MT"/>
                <a:cs typeface="Tw Cen MT"/>
              </a:rPr>
              <a:t>3.	</a:t>
            </a:r>
            <a:r>
              <a:rPr b="0" spc="-60" dirty="0">
                <a:solidFill>
                  <a:srgbClr val="FF0000"/>
                </a:solidFill>
                <a:latin typeface="Tw Cen MT"/>
                <a:cs typeface="Tw Cen MT"/>
              </a:rPr>
              <a:t>BUDAYA </a:t>
            </a:r>
            <a:r>
              <a:rPr b="0" dirty="0">
                <a:solidFill>
                  <a:srgbClr val="FF0000"/>
                </a:solidFill>
                <a:latin typeface="Tw Cen MT"/>
                <a:cs typeface="Tw Cen MT"/>
              </a:rPr>
              <a:t>PENCEGAHAN :</a:t>
            </a:r>
            <a:r>
              <a:rPr b="0" spc="-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b="0" spc="-5" dirty="0">
                <a:solidFill>
                  <a:srgbClr val="FF0000"/>
                </a:solidFill>
                <a:latin typeface="Tw Cen MT"/>
                <a:cs typeface="Tw Cen MT"/>
              </a:rPr>
              <a:t>OSH-MP2016-2020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2233" y="1992248"/>
            <a:ext cx="6902450" cy="386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 </a:t>
            </a:r>
            <a:r>
              <a:rPr sz="1600" spc="-10" dirty="0">
                <a:latin typeface="Tw Cen MT"/>
                <a:cs typeface="Tw Cen MT"/>
              </a:rPr>
              <a:t>KESEDARAN </a:t>
            </a:r>
            <a:r>
              <a:rPr sz="1600" spc="-70" dirty="0">
                <a:latin typeface="Tw Cen MT"/>
                <a:cs typeface="Tw Cen MT"/>
              </a:rPr>
              <a:t>AWAM </a:t>
            </a:r>
            <a:r>
              <a:rPr sz="1600" spc="-5" dirty="0">
                <a:latin typeface="Tw Cen MT"/>
                <a:cs typeface="Tw Cen MT"/>
              </a:rPr>
              <a:t>BERKENAAN</a:t>
            </a:r>
            <a:r>
              <a:rPr sz="1600" spc="16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KKP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PENGATURAN </a:t>
            </a:r>
            <a:r>
              <a:rPr sz="1600" spc="-5" dirty="0">
                <a:latin typeface="Tw Cen MT"/>
                <a:cs typeface="Tw Cen MT"/>
              </a:rPr>
              <a:t>KENDIRI MENJADI</a:t>
            </a:r>
            <a:r>
              <a:rPr sz="1600" spc="-25" dirty="0">
                <a:latin typeface="Tw Cen MT"/>
                <a:cs typeface="Tw Cen MT"/>
              </a:rPr>
              <a:t> </a:t>
            </a:r>
            <a:r>
              <a:rPr sz="1600" spc="-5" dirty="0">
                <a:latin typeface="Tw Cen MT"/>
                <a:cs typeface="Tw Cen MT"/>
              </a:rPr>
              <a:t>AMALAN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DASAR </a:t>
            </a:r>
            <a:r>
              <a:rPr sz="1600" spc="-5" dirty="0">
                <a:latin typeface="Tw Cen MT"/>
                <a:cs typeface="Tw Cen MT"/>
              </a:rPr>
              <a:t>NEGARA &amp; RANGKA KERJA MENGENAI </a:t>
            </a:r>
            <a:r>
              <a:rPr sz="1600" spc="-10" dirty="0">
                <a:latin typeface="Tw Cen MT"/>
                <a:cs typeface="Tw Cen MT"/>
              </a:rPr>
              <a:t>KKP</a:t>
            </a:r>
            <a:r>
              <a:rPr sz="1600" spc="40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DITUBUHKAN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MENGGALAKKAN </a:t>
            </a:r>
            <a:r>
              <a:rPr sz="1600" spc="-45" dirty="0">
                <a:latin typeface="Tw Cen MT"/>
                <a:cs typeface="Tw Cen MT"/>
              </a:rPr>
              <a:t>BUDAYA </a:t>
            </a:r>
            <a:r>
              <a:rPr sz="1600" spc="-5" dirty="0">
                <a:latin typeface="Tw Cen MT"/>
                <a:cs typeface="Tw Cen MT"/>
              </a:rPr>
              <a:t>PENCEGAHAN &amp; AMALAN</a:t>
            </a:r>
            <a:r>
              <a:rPr sz="1600" spc="3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BAIK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0" dirty="0">
                <a:latin typeface="Tw Cen MT"/>
                <a:cs typeface="Tw Cen MT"/>
              </a:rPr>
              <a:t>MEMBANGUNKAN </a:t>
            </a:r>
            <a:r>
              <a:rPr sz="1600" spc="-5" dirty="0">
                <a:latin typeface="Tw Cen MT"/>
                <a:cs typeface="Tw Cen MT"/>
              </a:rPr>
              <a:t>KUMPULAN </a:t>
            </a:r>
            <a:r>
              <a:rPr sz="1600" spc="-35" dirty="0">
                <a:latin typeface="Tw Cen MT"/>
                <a:cs typeface="Tw Cen MT"/>
              </a:rPr>
              <a:t>PAKAR </a:t>
            </a:r>
            <a:r>
              <a:rPr sz="1600" spc="-15" dirty="0">
                <a:latin typeface="Tw Cen MT"/>
                <a:cs typeface="Tw Cen MT"/>
              </a:rPr>
              <a:t>DALAM PELBAGAI BIDANG </a:t>
            </a:r>
            <a:r>
              <a:rPr sz="1600" spc="-5" dirty="0">
                <a:latin typeface="Tw Cen MT"/>
                <a:cs typeface="Tw Cen MT"/>
              </a:rPr>
              <a:t>&amp;</a:t>
            </a:r>
            <a:r>
              <a:rPr sz="1600" spc="21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KEMAHIRAN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45" dirty="0">
                <a:latin typeface="Tw Cen MT"/>
                <a:cs typeface="Tw Cen MT"/>
              </a:rPr>
              <a:t>PAKATAN </a:t>
            </a:r>
            <a:r>
              <a:rPr sz="1600" spc="-15" dirty="0">
                <a:latin typeface="Tw Cen MT"/>
                <a:cs typeface="Tw Cen MT"/>
              </a:rPr>
              <a:t>STRATEGIC </a:t>
            </a:r>
            <a:r>
              <a:rPr sz="1600" spc="-5" dirty="0">
                <a:latin typeface="Tw Cen MT"/>
                <a:cs typeface="Tw Cen MT"/>
              </a:rPr>
              <a:t>DI </a:t>
            </a:r>
            <a:r>
              <a:rPr sz="1600" spc="-15" dirty="0">
                <a:latin typeface="Tw Cen MT"/>
                <a:cs typeface="Tw Cen MT"/>
              </a:rPr>
              <a:t>PERINGKAT</a:t>
            </a:r>
            <a:r>
              <a:rPr sz="1600" spc="8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ANTARABANGSA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 </a:t>
            </a:r>
            <a:r>
              <a:rPr sz="1600" spc="-10" dirty="0">
                <a:latin typeface="Tw Cen MT"/>
                <a:cs typeface="Tw Cen MT"/>
              </a:rPr>
              <a:t>AKTIVITI</a:t>
            </a:r>
            <a:r>
              <a:rPr sz="1600" spc="105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PENGUATKUASAAN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MEMBERI </a:t>
            </a:r>
            <a:r>
              <a:rPr sz="1600" spc="-10" dirty="0">
                <a:latin typeface="Tw Cen MT"/>
                <a:cs typeface="Tw Cen MT"/>
              </a:rPr>
              <a:t>TUMPUAN </a:t>
            </a:r>
            <a:r>
              <a:rPr sz="1600" spc="-35" dirty="0">
                <a:latin typeface="Tw Cen MT"/>
                <a:cs typeface="Tw Cen MT"/>
              </a:rPr>
              <a:t>KEPADA </a:t>
            </a:r>
            <a:r>
              <a:rPr sz="1600" spc="-5" dirty="0">
                <a:latin typeface="Tw Cen MT"/>
                <a:cs typeface="Tw Cen MT"/>
              </a:rPr>
              <a:t>HAZARD</a:t>
            </a:r>
            <a:r>
              <a:rPr sz="1600" spc="70" dirty="0">
                <a:latin typeface="Tw Cen MT"/>
                <a:cs typeface="Tw Cen MT"/>
              </a:rPr>
              <a:t> </a:t>
            </a:r>
            <a:r>
              <a:rPr sz="1600" spc="-15" dirty="0">
                <a:latin typeface="Tw Cen MT"/>
                <a:cs typeface="Tw Cen MT"/>
              </a:rPr>
              <a:t>BARU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5" dirty="0">
                <a:latin typeface="Tw Cen MT"/>
                <a:cs typeface="Tw Cen MT"/>
              </a:rPr>
              <a:t>R&amp;D-HASIL PENYELIDIKAN </a:t>
            </a:r>
            <a:r>
              <a:rPr sz="1600" spc="-20" dirty="0">
                <a:latin typeface="Tw Cen MT"/>
                <a:cs typeface="Tw Cen MT"/>
              </a:rPr>
              <a:t>YANG </a:t>
            </a:r>
            <a:r>
              <a:rPr sz="1600" spc="-40" dirty="0">
                <a:latin typeface="Tw Cen MT"/>
                <a:cs typeface="Tw Cen MT"/>
              </a:rPr>
              <a:t>DIPACU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5" dirty="0">
                <a:latin typeface="Tw Cen MT"/>
                <a:cs typeface="Tw Cen MT"/>
              </a:rPr>
              <a:t>MENINGKATKAN</a:t>
            </a:r>
            <a:r>
              <a:rPr sz="1600" spc="-10" dirty="0">
                <a:latin typeface="Tw Cen MT"/>
                <a:cs typeface="Tw Cen MT"/>
              </a:rPr>
              <a:t> </a:t>
            </a:r>
            <a:r>
              <a:rPr sz="1600" spc="-5" dirty="0">
                <a:latin typeface="Tw Cen MT"/>
                <a:cs typeface="Tw Cen MT"/>
              </a:rPr>
              <a:t>KEPIMPINAN</a:t>
            </a:r>
            <a:endParaRPr sz="1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241300" algn="l"/>
              </a:tabLst>
            </a:pPr>
            <a:r>
              <a:rPr sz="1600" spc="-10" dirty="0">
                <a:latin typeface="Tw Cen MT"/>
                <a:cs typeface="Tw Cen MT"/>
              </a:rPr>
              <a:t>SISTEM </a:t>
            </a:r>
            <a:r>
              <a:rPr sz="1600" spc="-5" dirty="0">
                <a:latin typeface="Tw Cen MT"/>
                <a:cs typeface="Tw Cen MT"/>
              </a:rPr>
              <a:t>PENGURUSAN </a:t>
            </a:r>
            <a:r>
              <a:rPr sz="1600" spc="-10" dirty="0">
                <a:latin typeface="Tw Cen MT"/>
                <a:cs typeface="Tw Cen MT"/>
              </a:rPr>
              <a:t>KKP </a:t>
            </a:r>
            <a:r>
              <a:rPr sz="1600" spc="-15" dirty="0">
                <a:latin typeface="Tw Cen MT"/>
                <a:cs typeface="Tw Cen MT"/>
              </a:rPr>
              <a:t>SEBAGAI SEBAHAGIAN </a:t>
            </a:r>
            <a:r>
              <a:rPr sz="1600" spc="-30" dirty="0">
                <a:latin typeface="Tw Cen MT"/>
                <a:cs typeface="Tw Cen MT"/>
              </a:rPr>
              <a:t>DARIPADA</a:t>
            </a:r>
            <a:r>
              <a:rPr sz="1600" spc="95" dirty="0">
                <a:latin typeface="Tw Cen MT"/>
                <a:cs typeface="Tw Cen MT"/>
              </a:rPr>
              <a:t> </a:t>
            </a:r>
            <a:r>
              <a:rPr sz="1600" spc="-10" dirty="0">
                <a:latin typeface="Tw Cen MT"/>
                <a:cs typeface="Tw Cen MT"/>
              </a:rPr>
              <a:t>PERNIAGAAN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8432" y="1"/>
            <a:ext cx="4163566" cy="153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3939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708" y="1825751"/>
            <a:ext cx="11780521" cy="4838700"/>
          </a:xfrm>
          <a:custGeom>
            <a:avLst/>
            <a:gdLst/>
            <a:ahLst/>
            <a:cxnLst/>
            <a:rect l="l" t="t" r="r" b="b"/>
            <a:pathLst>
              <a:path w="11780520" h="4838700">
                <a:moveTo>
                  <a:pt x="0" y="4838700"/>
                </a:moveTo>
                <a:lnTo>
                  <a:pt x="11780520" y="4838700"/>
                </a:lnTo>
                <a:lnTo>
                  <a:pt x="11780520" y="0"/>
                </a:lnTo>
                <a:lnTo>
                  <a:pt x="0" y="0"/>
                </a:lnTo>
                <a:lnTo>
                  <a:pt x="0" y="4838700"/>
                </a:lnTo>
                <a:close/>
              </a:path>
            </a:pathLst>
          </a:custGeom>
          <a:solidFill>
            <a:srgbClr val="53823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708" y="1825751"/>
            <a:ext cx="11780521" cy="4838700"/>
          </a:xfrm>
          <a:custGeom>
            <a:avLst/>
            <a:gdLst/>
            <a:ahLst/>
            <a:cxnLst/>
            <a:rect l="l" t="t" r="r" b="b"/>
            <a:pathLst>
              <a:path w="11780520" h="4838700">
                <a:moveTo>
                  <a:pt x="0" y="4838700"/>
                </a:moveTo>
                <a:lnTo>
                  <a:pt x="11780520" y="4838700"/>
                </a:lnTo>
                <a:lnTo>
                  <a:pt x="11780520" y="0"/>
                </a:lnTo>
                <a:lnTo>
                  <a:pt x="0" y="0"/>
                </a:lnTo>
                <a:lnTo>
                  <a:pt x="0" y="4838700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50252" y="2234184"/>
            <a:ext cx="2043684" cy="191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0252" y="2234183"/>
            <a:ext cx="2044064" cy="1918970"/>
          </a:xfrm>
          <a:custGeom>
            <a:avLst/>
            <a:gdLst/>
            <a:ahLst/>
            <a:cxnLst/>
            <a:rect l="l" t="t" r="r" b="b"/>
            <a:pathLst>
              <a:path w="2044065" h="1918970">
                <a:moveTo>
                  <a:pt x="0" y="959357"/>
                </a:moveTo>
                <a:lnTo>
                  <a:pt x="1021842" y="0"/>
                </a:lnTo>
                <a:lnTo>
                  <a:pt x="2043683" y="959357"/>
                </a:lnTo>
                <a:lnTo>
                  <a:pt x="1021842" y="1918715"/>
                </a:lnTo>
                <a:lnTo>
                  <a:pt x="0" y="9593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8364" y="2197608"/>
            <a:ext cx="2045209" cy="1918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8365" y="2197607"/>
            <a:ext cx="2045335" cy="1918970"/>
          </a:xfrm>
          <a:custGeom>
            <a:avLst/>
            <a:gdLst/>
            <a:ahLst/>
            <a:cxnLst/>
            <a:rect l="l" t="t" r="r" b="b"/>
            <a:pathLst>
              <a:path w="2045334" h="1918970">
                <a:moveTo>
                  <a:pt x="0" y="959357"/>
                </a:moveTo>
                <a:lnTo>
                  <a:pt x="1022603" y="0"/>
                </a:lnTo>
                <a:lnTo>
                  <a:pt x="2045208" y="959357"/>
                </a:lnTo>
                <a:lnTo>
                  <a:pt x="1022603" y="1918715"/>
                </a:lnTo>
                <a:lnTo>
                  <a:pt x="0" y="9593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5833" y="3273552"/>
            <a:ext cx="2043684" cy="191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5833" y="3273552"/>
            <a:ext cx="2044064" cy="1917700"/>
          </a:xfrm>
          <a:custGeom>
            <a:avLst/>
            <a:gdLst/>
            <a:ahLst/>
            <a:cxnLst/>
            <a:rect l="l" t="t" r="r" b="b"/>
            <a:pathLst>
              <a:path w="2044065" h="1917700">
                <a:moveTo>
                  <a:pt x="0" y="958596"/>
                </a:moveTo>
                <a:lnTo>
                  <a:pt x="1021841" y="0"/>
                </a:lnTo>
                <a:lnTo>
                  <a:pt x="2043684" y="958596"/>
                </a:lnTo>
                <a:lnTo>
                  <a:pt x="1021841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1715" y="2284476"/>
            <a:ext cx="2043684" cy="1917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1716" y="2284476"/>
            <a:ext cx="2044064" cy="1917700"/>
          </a:xfrm>
          <a:custGeom>
            <a:avLst/>
            <a:gdLst/>
            <a:ahLst/>
            <a:cxnLst/>
            <a:rect l="l" t="t" r="r" b="b"/>
            <a:pathLst>
              <a:path w="2044064" h="1917700">
                <a:moveTo>
                  <a:pt x="0" y="958596"/>
                </a:moveTo>
                <a:lnTo>
                  <a:pt x="1021842" y="0"/>
                </a:lnTo>
                <a:lnTo>
                  <a:pt x="2043683" y="958596"/>
                </a:lnTo>
                <a:lnTo>
                  <a:pt x="1021842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3946" y="3233927"/>
            <a:ext cx="2045207" cy="1917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3946" y="3233927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6"/>
                </a:moveTo>
                <a:lnTo>
                  <a:pt x="1022603" y="0"/>
                </a:lnTo>
                <a:lnTo>
                  <a:pt x="2045207" y="958596"/>
                </a:lnTo>
                <a:lnTo>
                  <a:pt x="1022603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4648" y="4276345"/>
            <a:ext cx="2045207" cy="1917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4648" y="4276344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5"/>
                </a:moveTo>
                <a:lnTo>
                  <a:pt x="1022603" y="0"/>
                </a:lnTo>
                <a:lnTo>
                  <a:pt x="2045207" y="958595"/>
                </a:lnTo>
                <a:lnTo>
                  <a:pt x="1022603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1234" y="4309872"/>
            <a:ext cx="2045209" cy="1917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1237" y="4309871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5"/>
                </a:moveTo>
                <a:lnTo>
                  <a:pt x="1022603" y="0"/>
                </a:lnTo>
                <a:lnTo>
                  <a:pt x="2045208" y="958595"/>
                </a:lnTo>
                <a:lnTo>
                  <a:pt x="1022603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2910" y="3300985"/>
            <a:ext cx="2045209" cy="1917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913" y="3300984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5"/>
                </a:moveTo>
                <a:lnTo>
                  <a:pt x="1022604" y="0"/>
                </a:lnTo>
                <a:lnTo>
                  <a:pt x="2045208" y="958595"/>
                </a:lnTo>
                <a:lnTo>
                  <a:pt x="1022604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3001" y="2293621"/>
            <a:ext cx="2234183" cy="2001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3002" y="2293620"/>
            <a:ext cx="2234565" cy="2001520"/>
          </a:xfrm>
          <a:custGeom>
            <a:avLst/>
            <a:gdLst/>
            <a:ahLst/>
            <a:cxnLst/>
            <a:rect l="l" t="t" r="r" b="b"/>
            <a:pathLst>
              <a:path w="2234565" h="2001520">
                <a:moveTo>
                  <a:pt x="0" y="2001011"/>
                </a:moveTo>
                <a:lnTo>
                  <a:pt x="2234183" y="2001011"/>
                </a:lnTo>
                <a:lnTo>
                  <a:pt x="2234183" y="0"/>
                </a:lnTo>
                <a:lnTo>
                  <a:pt x="0" y="0"/>
                </a:lnTo>
                <a:lnTo>
                  <a:pt x="0" y="2001011"/>
                </a:lnTo>
                <a:close/>
              </a:path>
            </a:pathLst>
          </a:custGeom>
          <a:ln w="57912">
            <a:solidFill>
              <a:srgbClr val="3A58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7720" y="3215639"/>
            <a:ext cx="2045207" cy="19187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27720" y="3215639"/>
            <a:ext cx="2045335" cy="1918970"/>
          </a:xfrm>
          <a:custGeom>
            <a:avLst/>
            <a:gdLst/>
            <a:ahLst/>
            <a:cxnLst/>
            <a:rect l="l" t="t" r="r" b="b"/>
            <a:pathLst>
              <a:path w="2045334" h="1918970">
                <a:moveTo>
                  <a:pt x="0" y="959358"/>
                </a:moveTo>
                <a:lnTo>
                  <a:pt x="1022603" y="0"/>
                </a:lnTo>
                <a:lnTo>
                  <a:pt x="2045207" y="959358"/>
                </a:lnTo>
                <a:lnTo>
                  <a:pt x="1022603" y="1918716"/>
                </a:lnTo>
                <a:lnTo>
                  <a:pt x="0" y="9593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97569" y="4245864"/>
            <a:ext cx="2045207" cy="1917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97569" y="4245864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6"/>
                </a:moveTo>
                <a:lnTo>
                  <a:pt x="1022603" y="0"/>
                </a:lnTo>
                <a:lnTo>
                  <a:pt x="2045207" y="958596"/>
                </a:lnTo>
                <a:lnTo>
                  <a:pt x="1022603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3302" y="4258055"/>
            <a:ext cx="2045207" cy="1917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3302" y="4258055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6"/>
                </a:moveTo>
                <a:lnTo>
                  <a:pt x="1022603" y="0"/>
                </a:lnTo>
                <a:lnTo>
                  <a:pt x="2045207" y="958596"/>
                </a:lnTo>
                <a:lnTo>
                  <a:pt x="1022603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270503"/>
            <a:ext cx="1889760" cy="1917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270503"/>
            <a:ext cx="1889760" cy="1917700"/>
          </a:xfrm>
          <a:custGeom>
            <a:avLst/>
            <a:gdLst/>
            <a:ahLst/>
            <a:cxnLst/>
            <a:rect l="l" t="t" r="r" b="b"/>
            <a:pathLst>
              <a:path w="1889760" h="1917700">
                <a:moveTo>
                  <a:pt x="0" y="812877"/>
                </a:moveTo>
                <a:lnTo>
                  <a:pt x="867156" y="0"/>
                </a:lnTo>
                <a:lnTo>
                  <a:pt x="1889760" y="958596"/>
                </a:lnTo>
                <a:lnTo>
                  <a:pt x="867156" y="1917192"/>
                </a:lnTo>
                <a:lnTo>
                  <a:pt x="0" y="1104314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3918" y="4268724"/>
            <a:ext cx="2045209" cy="1917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3921" y="4268723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5"/>
                </a:moveTo>
                <a:lnTo>
                  <a:pt x="1022604" y="0"/>
                </a:lnTo>
                <a:lnTo>
                  <a:pt x="2045208" y="958595"/>
                </a:lnTo>
                <a:lnTo>
                  <a:pt x="1022604" y="1917191"/>
                </a:lnTo>
                <a:lnTo>
                  <a:pt x="0" y="95859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64041" y="2193036"/>
            <a:ext cx="2043684" cy="19171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64041" y="2193035"/>
            <a:ext cx="2044064" cy="1917700"/>
          </a:xfrm>
          <a:custGeom>
            <a:avLst/>
            <a:gdLst/>
            <a:ahLst/>
            <a:cxnLst/>
            <a:rect l="l" t="t" r="r" b="b"/>
            <a:pathLst>
              <a:path w="2044065" h="1917700">
                <a:moveTo>
                  <a:pt x="0" y="958596"/>
                </a:moveTo>
                <a:lnTo>
                  <a:pt x="1021841" y="0"/>
                </a:lnTo>
                <a:lnTo>
                  <a:pt x="2043683" y="958596"/>
                </a:lnTo>
                <a:lnTo>
                  <a:pt x="1021841" y="1917191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07043" y="2906267"/>
            <a:ext cx="1584958" cy="1917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07040" y="2906267"/>
            <a:ext cx="1584960" cy="958850"/>
          </a:xfrm>
          <a:custGeom>
            <a:avLst/>
            <a:gdLst/>
            <a:ahLst/>
            <a:cxnLst/>
            <a:rect l="l" t="t" r="r" b="b"/>
            <a:pathLst>
              <a:path w="1584959" h="958850">
                <a:moveTo>
                  <a:pt x="0" y="958596"/>
                </a:moveTo>
                <a:lnTo>
                  <a:pt x="1022603" y="0"/>
                </a:lnTo>
                <a:lnTo>
                  <a:pt x="1584959" y="527156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07040" y="3864864"/>
            <a:ext cx="1584960" cy="958850"/>
          </a:xfrm>
          <a:custGeom>
            <a:avLst/>
            <a:gdLst/>
            <a:ahLst/>
            <a:cxnLst/>
            <a:rect l="l" t="t" r="r" b="b"/>
            <a:pathLst>
              <a:path w="1584959" h="958850">
                <a:moveTo>
                  <a:pt x="1584959" y="431439"/>
                </a:moveTo>
                <a:lnTo>
                  <a:pt x="1022603" y="958596"/>
                </a:ln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13861" y="4750308"/>
            <a:ext cx="3717036" cy="1943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02478" y="5458967"/>
            <a:ext cx="3206496" cy="6446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8845" y="5519929"/>
            <a:ext cx="1953769" cy="5867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8389" y="5484876"/>
            <a:ext cx="3100069" cy="538480"/>
          </a:xfrm>
          <a:custGeom>
            <a:avLst/>
            <a:gdLst/>
            <a:ahLst/>
            <a:cxnLst/>
            <a:rect l="l" t="t" r="r" b="b"/>
            <a:pathLst>
              <a:path w="3100070" h="538479">
                <a:moveTo>
                  <a:pt x="3099816" y="0"/>
                </a:moveTo>
                <a:lnTo>
                  <a:pt x="0" y="0"/>
                </a:lnTo>
                <a:lnTo>
                  <a:pt x="620013" y="537972"/>
                </a:lnTo>
                <a:lnTo>
                  <a:pt x="2479802" y="537972"/>
                </a:lnTo>
                <a:lnTo>
                  <a:pt x="309981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9621" y="6053328"/>
            <a:ext cx="3229355" cy="6080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51346" y="6096001"/>
            <a:ext cx="1484377" cy="5867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5529" y="6079235"/>
            <a:ext cx="3122930" cy="501650"/>
          </a:xfrm>
          <a:custGeom>
            <a:avLst/>
            <a:gdLst/>
            <a:ahLst/>
            <a:cxnLst/>
            <a:rect l="l" t="t" r="r" b="b"/>
            <a:pathLst>
              <a:path w="3122929" h="501650">
                <a:moveTo>
                  <a:pt x="3122676" y="0"/>
                </a:moveTo>
                <a:lnTo>
                  <a:pt x="0" y="0"/>
                </a:lnTo>
                <a:lnTo>
                  <a:pt x="624586" y="501395"/>
                </a:lnTo>
                <a:lnTo>
                  <a:pt x="2498090" y="501395"/>
                </a:lnTo>
                <a:lnTo>
                  <a:pt x="312267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80483" y="5602529"/>
            <a:ext cx="1598295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KESEDARAN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KKP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R="17780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KOMITMEN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219957" y="4745736"/>
            <a:ext cx="3704844" cy="7345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1896" y="4837176"/>
            <a:ext cx="3371088" cy="6278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67200" y="4765547"/>
            <a:ext cx="3610610" cy="640080"/>
          </a:xfrm>
          <a:custGeom>
            <a:avLst/>
            <a:gdLst/>
            <a:ahLst/>
            <a:cxnLst/>
            <a:rect l="l" t="t" r="r" b="b"/>
            <a:pathLst>
              <a:path w="3610609" h="640079">
                <a:moveTo>
                  <a:pt x="0" y="640079"/>
                </a:moveTo>
                <a:lnTo>
                  <a:pt x="3610355" y="640079"/>
                </a:lnTo>
                <a:lnTo>
                  <a:pt x="3610355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688841" y="4918203"/>
            <a:ext cx="29978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KEBERTANGGUNGJAWABAN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40308" y="2238755"/>
            <a:ext cx="2045209" cy="19171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0308" y="2238755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6"/>
                </a:moveTo>
                <a:lnTo>
                  <a:pt x="1022604" y="0"/>
                </a:lnTo>
                <a:lnTo>
                  <a:pt x="2045208" y="958596"/>
                </a:lnTo>
                <a:lnTo>
                  <a:pt x="1022604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78496" y="2240279"/>
            <a:ext cx="3738372" cy="35402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51648" y="5003291"/>
            <a:ext cx="3701796" cy="6827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23377" y="4946903"/>
            <a:ext cx="2008631" cy="8610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77555" y="5029200"/>
            <a:ext cx="3595371" cy="576580"/>
          </a:xfrm>
          <a:custGeom>
            <a:avLst/>
            <a:gdLst/>
            <a:ahLst/>
            <a:cxnLst/>
            <a:rect l="l" t="t" r="r" b="b"/>
            <a:pathLst>
              <a:path w="3595370" h="576579">
                <a:moveTo>
                  <a:pt x="3595116" y="0"/>
                </a:moveTo>
                <a:lnTo>
                  <a:pt x="0" y="0"/>
                </a:lnTo>
                <a:lnTo>
                  <a:pt x="719074" y="576072"/>
                </a:lnTo>
                <a:lnTo>
                  <a:pt x="2876042" y="576072"/>
                </a:lnTo>
                <a:lnTo>
                  <a:pt x="359511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44028" y="4341876"/>
            <a:ext cx="3738372" cy="658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27365" y="4273296"/>
            <a:ext cx="2168652" cy="8610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88222" y="4373879"/>
            <a:ext cx="3595371" cy="539750"/>
          </a:xfrm>
          <a:custGeom>
            <a:avLst/>
            <a:gdLst/>
            <a:ahLst/>
            <a:cxnLst/>
            <a:rect l="l" t="t" r="r" b="b"/>
            <a:pathLst>
              <a:path w="3595370" h="539750">
                <a:moveTo>
                  <a:pt x="3595116" y="0"/>
                </a:moveTo>
                <a:lnTo>
                  <a:pt x="0" y="0"/>
                </a:lnTo>
                <a:lnTo>
                  <a:pt x="719074" y="539496"/>
                </a:lnTo>
                <a:lnTo>
                  <a:pt x="2876042" y="539496"/>
                </a:lnTo>
                <a:lnTo>
                  <a:pt x="359511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88222" y="4373879"/>
            <a:ext cx="3595371" cy="539750"/>
          </a:xfrm>
          <a:custGeom>
            <a:avLst/>
            <a:gdLst/>
            <a:ahLst/>
            <a:cxnLst/>
            <a:rect l="l" t="t" r="r" b="b"/>
            <a:pathLst>
              <a:path w="3595370" h="539750">
                <a:moveTo>
                  <a:pt x="0" y="0"/>
                </a:moveTo>
                <a:lnTo>
                  <a:pt x="3595116" y="0"/>
                </a:lnTo>
                <a:lnTo>
                  <a:pt x="2876042" y="539496"/>
                </a:lnTo>
                <a:lnTo>
                  <a:pt x="719074" y="5394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62316" y="3692652"/>
            <a:ext cx="3701796" cy="6400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80119" y="3614928"/>
            <a:ext cx="2314955" cy="8610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88222" y="3718559"/>
            <a:ext cx="3595371" cy="533400"/>
          </a:xfrm>
          <a:custGeom>
            <a:avLst/>
            <a:gdLst/>
            <a:ahLst/>
            <a:cxnLst/>
            <a:rect l="l" t="t" r="r" b="b"/>
            <a:pathLst>
              <a:path w="3595370" h="533400">
                <a:moveTo>
                  <a:pt x="3595116" y="0"/>
                </a:moveTo>
                <a:lnTo>
                  <a:pt x="0" y="0"/>
                </a:lnTo>
                <a:lnTo>
                  <a:pt x="719074" y="533400"/>
                </a:lnTo>
                <a:lnTo>
                  <a:pt x="2876042" y="533400"/>
                </a:lnTo>
                <a:lnTo>
                  <a:pt x="359511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732647" y="3696971"/>
            <a:ext cx="1908174" cy="190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PENGLIBATAN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PARA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PEKERJA</a:t>
            </a:r>
            <a:endParaRPr sz="1800">
              <a:latin typeface="Calibri"/>
              <a:cs typeface="Calibri"/>
            </a:endParaRPr>
          </a:p>
          <a:p>
            <a:pPr marL="59690" marR="52705" algn="ctr">
              <a:lnSpc>
                <a:spcPct val="100000"/>
              </a:lnSpc>
              <a:spcBef>
                <a:spcPts val="865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KEWAJIPAN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DAN  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endParaRPr sz="1800">
              <a:latin typeface="Calibri"/>
              <a:cs typeface="Calibri"/>
            </a:endParaRPr>
          </a:p>
          <a:p>
            <a:pPr marL="154305" marR="170180" algn="ctr">
              <a:lnSpc>
                <a:spcPct val="100000"/>
              </a:lnSpc>
              <a:spcBef>
                <a:spcPts val="98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PRINSI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PRINSIP  PENCEGAHAN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868411" y="2273808"/>
            <a:ext cx="3662172" cy="6979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67117" y="2324100"/>
            <a:ext cx="3063239" cy="681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15658" y="2293621"/>
            <a:ext cx="3568066" cy="603885"/>
          </a:xfrm>
          <a:custGeom>
            <a:avLst/>
            <a:gdLst/>
            <a:ahLst/>
            <a:cxnLst/>
            <a:rect l="l" t="t" r="r" b="b"/>
            <a:pathLst>
              <a:path w="3568065" h="603885">
                <a:moveTo>
                  <a:pt x="0" y="603503"/>
                </a:moveTo>
                <a:lnTo>
                  <a:pt x="3567684" y="603503"/>
                </a:lnTo>
                <a:lnTo>
                  <a:pt x="3567684" y="0"/>
                </a:lnTo>
                <a:lnTo>
                  <a:pt x="0" y="0"/>
                </a:lnTo>
                <a:lnTo>
                  <a:pt x="0" y="603503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15658" y="2293621"/>
            <a:ext cx="3568066" cy="45717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925"/>
              </a:spcBef>
            </a:pPr>
            <a:r>
              <a:rPr sz="2200" b="1" spc="-75" dirty="0">
                <a:solidFill>
                  <a:srgbClr val="FFFFFF"/>
                </a:solidFill>
                <a:latin typeface="Calibri"/>
                <a:cs typeface="Calibri"/>
              </a:rPr>
              <a:t>BUDAYA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PENCEGAHAN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851646" y="2983993"/>
            <a:ext cx="3703321" cy="6888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78824" y="3067812"/>
            <a:ext cx="1648969" cy="5867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7556" y="3009901"/>
            <a:ext cx="3596640" cy="582295"/>
          </a:xfrm>
          <a:custGeom>
            <a:avLst/>
            <a:gdLst/>
            <a:ahLst/>
            <a:cxnLst/>
            <a:rect l="l" t="t" r="r" b="b"/>
            <a:pathLst>
              <a:path w="3596640" h="582295">
                <a:moveTo>
                  <a:pt x="3596640" y="0"/>
                </a:moveTo>
                <a:lnTo>
                  <a:pt x="0" y="0"/>
                </a:lnTo>
                <a:lnTo>
                  <a:pt x="719327" y="582167"/>
                </a:lnTo>
                <a:lnTo>
                  <a:pt x="2877312" y="582167"/>
                </a:lnTo>
                <a:lnTo>
                  <a:pt x="359664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030463" y="3149219"/>
            <a:ext cx="12934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HAK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PEKERJA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74550" y="2203703"/>
            <a:ext cx="3800855" cy="33619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0455" y="3663696"/>
            <a:ext cx="3747516" cy="6827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07819" y="3607309"/>
            <a:ext cx="1784604" cy="8610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6363" y="3689603"/>
            <a:ext cx="3641090" cy="576580"/>
          </a:xfrm>
          <a:custGeom>
            <a:avLst/>
            <a:gdLst/>
            <a:ahLst/>
            <a:cxnLst/>
            <a:rect l="l" t="t" r="r" b="b"/>
            <a:pathLst>
              <a:path w="3641090" h="576579">
                <a:moveTo>
                  <a:pt x="3640836" y="0"/>
                </a:moveTo>
                <a:lnTo>
                  <a:pt x="0" y="0"/>
                </a:lnTo>
                <a:lnTo>
                  <a:pt x="728218" y="576072"/>
                </a:lnTo>
                <a:lnTo>
                  <a:pt x="2912618" y="576072"/>
                </a:lnTo>
                <a:lnTo>
                  <a:pt x="364083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758189" y="3689350"/>
            <a:ext cx="13766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URU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RISIKO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00456" y="4376929"/>
            <a:ext cx="3773424" cy="6004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69719" y="4416552"/>
            <a:ext cx="1883662" cy="5867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6363" y="4402835"/>
            <a:ext cx="3667125" cy="494030"/>
          </a:xfrm>
          <a:custGeom>
            <a:avLst/>
            <a:gdLst/>
            <a:ahLst/>
            <a:cxnLst/>
            <a:rect l="l" t="t" r="r" b="b"/>
            <a:pathLst>
              <a:path w="3667125" h="494029">
                <a:moveTo>
                  <a:pt x="3666744" y="0"/>
                </a:moveTo>
                <a:lnTo>
                  <a:pt x="0" y="0"/>
                </a:lnTo>
                <a:lnTo>
                  <a:pt x="733298" y="493775"/>
                </a:lnTo>
                <a:lnTo>
                  <a:pt x="2933446" y="493775"/>
                </a:lnTo>
                <a:lnTo>
                  <a:pt x="366674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720976" y="4498847"/>
            <a:ext cx="14770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0456" y="5039868"/>
            <a:ext cx="3686811" cy="454659"/>
          </a:xfrm>
          <a:custGeom>
            <a:avLst/>
            <a:gdLst/>
            <a:ahLst/>
            <a:cxnLst/>
            <a:rect l="l" t="t" r="r" b="b"/>
            <a:pathLst>
              <a:path w="3686810" h="454660">
                <a:moveTo>
                  <a:pt x="3686555" y="0"/>
                </a:moveTo>
                <a:lnTo>
                  <a:pt x="0" y="0"/>
                </a:lnTo>
                <a:lnTo>
                  <a:pt x="737362" y="454151"/>
                </a:lnTo>
                <a:lnTo>
                  <a:pt x="2949194" y="454151"/>
                </a:lnTo>
                <a:lnTo>
                  <a:pt x="3686555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892046" y="5115814"/>
            <a:ext cx="11017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PETE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53212" y="2264665"/>
            <a:ext cx="3788665" cy="7162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6967" y="2301240"/>
            <a:ext cx="3118105" cy="7345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0455" y="2284476"/>
            <a:ext cx="3694428" cy="622300"/>
          </a:xfrm>
          <a:custGeom>
            <a:avLst/>
            <a:gdLst/>
            <a:ahLst/>
            <a:cxnLst/>
            <a:rect l="l" t="t" r="r" b="b"/>
            <a:pathLst>
              <a:path w="3694429" h="622300">
                <a:moveTo>
                  <a:pt x="0" y="621791"/>
                </a:moveTo>
                <a:lnTo>
                  <a:pt x="3694176" y="621791"/>
                </a:lnTo>
                <a:lnTo>
                  <a:pt x="3694176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00455" y="2284476"/>
            <a:ext cx="3694428" cy="47753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86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PERATURAN</a:t>
            </a:r>
            <a:r>
              <a:rPr sz="24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KENDIRI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11124" y="2988565"/>
            <a:ext cx="3773424" cy="65684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18846" y="3057144"/>
            <a:ext cx="2156460" cy="5867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6363" y="3041905"/>
            <a:ext cx="3667125" cy="550545"/>
          </a:xfrm>
          <a:custGeom>
            <a:avLst/>
            <a:gdLst/>
            <a:ahLst/>
            <a:cxnLst/>
            <a:rect l="l" t="t" r="r" b="b"/>
            <a:pathLst>
              <a:path w="3667125" h="550545">
                <a:moveTo>
                  <a:pt x="3666744" y="0"/>
                </a:moveTo>
                <a:lnTo>
                  <a:pt x="0" y="0"/>
                </a:lnTo>
                <a:lnTo>
                  <a:pt x="733298" y="550163"/>
                </a:lnTo>
                <a:lnTo>
                  <a:pt x="2933446" y="550163"/>
                </a:lnTo>
                <a:lnTo>
                  <a:pt x="366674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59434" y="3165983"/>
            <a:ext cx="180022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PENGURUSAN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KKP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986017" y="231648"/>
            <a:ext cx="5024628" cy="15011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99959" y="295656"/>
            <a:ext cx="4468366" cy="14660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7062217" y="280416"/>
            <a:ext cx="4872356" cy="1148391"/>
          </a:xfrm>
          <a:prstGeom prst="rect">
            <a:avLst/>
          </a:prstGeom>
          <a:solidFill>
            <a:srgbClr val="000000"/>
          </a:solidFill>
          <a:ln w="57912">
            <a:solidFill>
              <a:srgbClr val="3A582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40055" marR="434340" indent="918844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FFFFFF"/>
                </a:solidFill>
                <a:latin typeface="Bradley Hand ITC"/>
                <a:cs typeface="Bradley Hand ITC"/>
              </a:rPr>
              <a:t>PENDEKATAN:  </a:t>
            </a:r>
            <a:r>
              <a:rPr sz="2400" b="1" dirty="0">
                <a:solidFill>
                  <a:srgbClr val="FFFFFF"/>
                </a:solidFill>
                <a:latin typeface="Bradley Hand ITC"/>
                <a:cs typeface="Bradley Hand ITC"/>
              </a:rPr>
              <a:t>MENYEMAI BUDAYA</a:t>
            </a:r>
            <a:r>
              <a:rPr sz="2400" b="1" spc="-17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radley Hand ITC"/>
                <a:cs typeface="Bradley Hand ITC"/>
              </a:rPr>
              <a:t>KERJA</a:t>
            </a:r>
            <a:endParaRPr sz="2400">
              <a:latin typeface="Bradley Hand ITC"/>
              <a:cs typeface="Bradley Hand ITC"/>
            </a:endParaRPr>
          </a:p>
          <a:p>
            <a:pPr marL="82105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Bradley Hand ITC"/>
                <a:cs typeface="Bradley Hand ITC"/>
              </a:rPr>
              <a:t>SELAMAT DAN</a:t>
            </a:r>
            <a:r>
              <a:rPr sz="2400" b="1" spc="-135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Bradley Hand ITC"/>
                <a:cs typeface="Bradley Hand ITC"/>
              </a:rPr>
              <a:t>SIHAT</a:t>
            </a:r>
            <a:endParaRPr sz="2400">
              <a:latin typeface="Bradley Hand ITC"/>
              <a:cs typeface="Bradley Hand ITC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48995" y="281941"/>
            <a:ext cx="4634866" cy="1411605"/>
          </a:xfrm>
          <a:custGeom>
            <a:avLst/>
            <a:gdLst/>
            <a:ahLst/>
            <a:cxnLst/>
            <a:rect l="l" t="t" r="r" b="b"/>
            <a:pathLst>
              <a:path w="4634865" h="1411605">
                <a:moveTo>
                  <a:pt x="0" y="1411223"/>
                </a:moveTo>
                <a:lnTo>
                  <a:pt x="4634484" y="1411223"/>
                </a:lnTo>
                <a:lnTo>
                  <a:pt x="4634484" y="0"/>
                </a:lnTo>
                <a:lnTo>
                  <a:pt x="0" y="0"/>
                </a:lnTo>
                <a:lnTo>
                  <a:pt x="0" y="1411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995" y="281941"/>
            <a:ext cx="4634866" cy="1411605"/>
          </a:xfrm>
          <a:custGeom>
            <a:avLst/>
            <a:gdLst/>
            <a:ahLst/>
            <a:cxnLst/>
            <a:rect l="l" t="t" r="r" b="b"/>
            <a:pathLst>
              <a:path w="4634865" h="1411605">
                <a:moveTo>
                  <a:pt x="0" y="1411223"/>
                </a:moveTo>
                <a:lnTo>
                  <a:pt x="4634484" y="1411223"/>
                </a:lnTo>
                <a:lnTo>
                  <a:pt x="4634484" y="0"/>
                </a:lnTo>
                <a:lnTo>
                  <a:pt x="0" y="0"/>
                </a:lnTo>
                <a:lnTo>
                  <a:pt x="0" y="1411223"/>
                </a:lnTo>
                <a:close/>
              </a:path>
            </a:pathLst>
          </a:custGeom>
          <a:ln w="57911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293367" y="1155954"/>
            <a:ext cx="27412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Bradley Hand ITC"/>
                <a:cs typeface="Bradley Hand ITC"/>
              </a:rPr>
              <a:t>Preventive</a:t>
            </a:r>
            <a:r>
              <a:rPr sz="2800" b="1" spc="-110" dirty="0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radley Hand ITC"/>
                <a:cs typeface="Bradley Hand ITC"/>
              </a:rPr>
              <a:t>Culture</a:t>
            </a:r>
            <a:endParaRPr sz="2800">
              <a:latin typeface="Bradley Hand ITC"/>
              <a:cs typeface="Bradley Hand ITC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463296" y="340613"/>
          <a:ext cx="4399788" cy="1407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088"/>
                <a:gridCol w="1088135"/>
                <a:gridCol w="1094233"/>
                <a:gridCol w="1132332"/>
              </a:tblGrid>
              <a:tr h="1407319">
                <a:tc>
                  <a:txBody>
                    <a:bodyPr/>
                    <a:lstStyle/>
                    <a:p>
                      <a:pPr marL="288290">
                        <a:lnSpc>
                          <a:spcPts val="6300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35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6350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3100"/>
                        </a:lnSpc>
                        <a:spcBef>
                          <a:spcPts val="75"/>
                        </a:spcBef>
                      </a:pPr>
                      <a:r>
                        <a:rPr sz="3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32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187325">
                        <a:lnSpc>
                          <a:spcPts val="262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</a:tr>
            </a:tbl>
          </a:graphicData>
        </a:graphic>
      </p:graphicFrame>
      <p:sp>
        <p:nvSpPr>
          <p:cNvPr id="99" name="object 99"/>
          <p:cNvSpPr/>
          <p:nvPr/>
        </p:nvSpPr>
        <p:spPr>
          <a:xfrm>
            <a:off x="4239768" y="4887467"/>
            <a:ext cx="445008" cy="4389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72983" y="2391155"/>
            <a:ext cx="445006" cy="4389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3796" y="2357627"/>
            <a:ext cx="445008" cy="4389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6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close/>
              </a:path>
            </a:pathLst>
          </a:custGeom>
          <a:solidFill>
            <a:srgbClr val="1F4E79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6"/>
                </a:move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1" y="6323076"/>
            <a:ext cx="5773420" cy="340360"/>
          </a:xfrm>
          <a:custGeom>
            <a:avLst/>
            <a:gdLst/>
            <a:ahLst/>
            <a:cxnLst/>
            <a:rect l="l" t="t" r="r" b="b"/>
            <a:pathLst>
              <a:path w="5773420" h="340359">
                <a:moveTo>
                  <a:pt x="0" y="339852"/>
                </a:moveTo>
                <a:lnTo>
                  <a:pt x="5772911" y="339852"/>
                </a:lnTo>
                <a:lnTo>
                  <a:pt x="5772911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solidFill>
            <a:srgbClr val="2E549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8074" y="6365850"/>
            <a:ext cx="457962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INDEKS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KESEJAHTERAAN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RAKYAT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MALAYSIA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87355" y="6383732"/>
            <a:ext cx="57086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5.4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96002" y="394715"/>
          <a:ext cx="5772911" cy="989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9339"/>
                <a:gridCol w="1713572"/>
              </a:tblGrid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KOMPONEN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2E549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Kesejahteraan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Ekonomi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2E549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12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Pengangkutan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5146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136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Komunikasi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4511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1814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Pendidikan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393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2075">
                        <a:lnSpc>
                          <a:spcPts val="1964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Pendapatan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Pengagihan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39395" algn="r">
                        <a:lnSpc>
                          <a:spcPts val="206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Persekitaran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Kerja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0292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8.6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0292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Kesejahteraan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0292">
                      <a:solidFill>
                        <a:srgbClr val="FFFFFF"/>
                      </a:solidFill>
                      <a:prstDash val="solid"/>
                    </a:lnT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0292">
                      <a:solidFill>
                        <a:srgbClr val="FFFFFF"/>
                      </a:solidFill>
                      <a:prstDash val="solid"/>
                    </a:lnT>
                    <a:solidFill>
                      <a:srgbClr val="2E549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Perumahan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Liburan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131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155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Tadbir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06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Keselamatan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Awam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Penyertaan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Kebudayaan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Kesihatan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Alam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Sekitar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2075">
                        <a:lnSpc>
                          <a:spcPts val="211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Keluarga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F4E7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44068" y="1559052"/>
            <a:ext cx="5175504" cy="5164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070" y="1559052"/>
            <a:ext cx="5175884" cy="5165090"/>
          </a:xfrm>
          <a:custGeom>
            <a:avLst/>
            <a:gdLst/>
            <a:ahLst/>
            <a:cxnLst/>
            <a:rect l="l" t="t" r="r" b="b"/>
            <a:pathLst>
              <a:path w="5175885" h="5165090">
                <a:moveTo>
                  <a:pt x="0" y="5164836"/>
                </a:moveTo>
                <a:lnTo>
                  <a:pt x="5175504" y="5164836"/>
                </a:lnTo>
                <a:lnTo>
                  <a:pt x="5175504" y="0"/>
                </a:lnTo>
                <a:lnTo>
                  <a:pt x="0" y="0"/>
                </a:lnTo>
                <a:lnTo>
                  <a:pt x="0" y="516483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931" y="1559053"/>
            <a:ext cx="5878196" cy="5299075"/>
          </a:xfrm>
          <a:custGeom>
            <a:avLst/>
            <a:gdLst/>
            <a:ahLst/>
            <a:cxnLst/>
            <a:rect l="l" t="t" r="r" b="b"/>
            <a:pathLst>
              <a:path w="5878195" h="5299075">
                <a:moveTo>
                  <a:pt x="291934" y="5298947"/>
                </a:moveTo>
                <a:lnTo>
                  <a:pt x="291934" y="612267"/>
                </a:lnTo>
                <a:lnTo>
                  <a:pt x="0" y="612267"/>
                </a:lnTo>
                <a:lnTo>
                  <a:pt x="2939034" y="0"/>
                </a:lnTo>
                <a:lnTo>
                  <a:pt x="5878068" y="612267"/>
                </a:lnTo>
                <a:lnTo>
                  <a:pt x="5586095" y="612267"/>
                </a:lnTo>
                <a:lnTo>
                  <a:pt x="5586095" y="5298947"/>
                </a:lnTo>
                <a:lnTo>
                  <a:pt x="291934" y="5298947"/>
                </a:lnTo>
                <a:close/>
              </a:path>
            </a:pathLst>
          </a:custGeom>
          <a:ln w="57912">
            <a:solidFill>
              <a:srgbClr val="BA5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6552" y="3691129"/>
            <a:ext cx="5097780" cy="512961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0320" rIns="0" bIns="0" rtlCol="0">
            <a:spAutoFit/>
          </a:bodyPr>
          <a:lstStyle/>
          <a:p>
            <a:pPr marL="961390">
              <a:lnSpc>
                <a:spcPct val="100000"/>
              </a:lnSpc>
              <a:spcBef>
                <a:spcPts val="160"/>
              </a:spcBef>
            </a:pP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6552" y="4450079"/>
            <a:ext cx="5097780" cy="455930"/>
          </a:xfrm>
          <a:custGeom>
            <a:avLst/>
            <a:gdLst/>
            <a:ahLst/>
            <a:cxnLst/>
            <a:rect l="l" t="t" r="r" b="b"/>
            <a:pathLst>
              <a:path w="5097780" h="455929">
                <a:moveTo>
                  <a:pt x="0" y="455676"/>
                </a:moveTo>
                <a:lnTo>
                  <a:pt x="5097780" y="455676"/>
                </a:lnTo>
                <a:lnTo>
                  <a:pt x="5097780" y="0"/>
                </a:lnTo>
                <a:lnTo>
                  <a:pt x="0" y="0"/>
                </a:lnTo>
                <a:lnTo>
                  <a:pt x="0" y="455676"/>
                </a:lnTo>
                <a:close/>
              </a:path>
            </a:pathLst>
          </a:custGeom>
          <a:solidFill>
            <a:srgbClr val="FF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552" y="5035297"/>
            <a:ext cx="5097780" cy="441959"/>
          </a:xfrm>
          <a:custGeom>
            <a:avLst/>
            <a:gdLst/>
            <a:ahLst/>
            <a:cxnLst/>
            <a:rect l="l" t="t" r="r" b="b"/>
            <a:pathLst>
              <a:path w="5097780" h="441960">
                <a:moveTo>
                  <a:pt x="0" y="441959"/>
                </a:moveTo>
                <a:lnTo>
                  <a:pt x="5097780" y="441959"/>
                </a:lnTo>
                <a:lnTo>
                  <a:pt x="5097780" y="0"/>
                </a:lnTo>
                <a:lnTo>
                  <a:pt x="0" y="0"/>
                </a:lnTo>
                <a:lnTo>
                  <a:pt x="0" y="441959"/>
                </a:lnTo>
                <a:close/>
              </a:path>
            </a:pathLst>
          </a:custGeom>
          <a:solidFill>
            <a:srgbClr val="FF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4683" y="4519421"/>
            <a:ext cx="4778375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disputes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170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Mandays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lost due to industrial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552" y="5597652"/>
            <a:ext cx="5097780" cy="37061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3. Industrial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552" y="6198109"/>
            <a:ext cx="5097780" cy="37766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445" y="394716"/>
            <a:ext cx="5801995" cy="832485"/>
          </a:xfrm>
          <a:custGeom>
            <a:avLst/>
            <a:gdLst/>
            <a:ahLst/>
            <a:cxnLst/>
            <a:rect l="l" t="t" r="r" b="b"/>
            <a:pathLst>
              <a:path w="5801995" h="832485">
                <a:moveTo>
                  <a:pt x="0" y="832103"/>
                </a:moveTo>
                <a:lnTo>
                  <a:pt x="5801868" y="832103"/>
                </a:lnTo>
                <a:lnTo>
                  <a:pt x="5801868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538235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4246" y="433704"/>
            <a:ext cx="555942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LAPORAN INDEKS KESEJAHTERAAN  </a:t>
            </a:r>
            <a:r>
              <a:rPr spc="-75" dirty="0">
                <a:latin typeface="Arial"/>
                <a:cs typeface="Arial"/>
              </a:rPr>
              <a:t>RAKYAT </a:t>
            </a:r>
            <a:r>
              <a:rPr spc="-30" dirty="0">
                <a:latin typeface="Arial"/>
                <a:cs typeface="Arial"/>
              </a:rPr>
              <a:t>MALAYSIA </a:t>
            </a:r>
            <a:r>
              <a:rPr spc="-5" dirty="0">
                <a:latin typeface="Arial"/>
                <a:cs typeface="Arial"/>
              </a:rPr>
              <a:t>2013 </a:t>
            </a:r>
            <a:r>
              <a:rPr dirty="0">
                <a:latin typeface="Arial"/>
                <a:cs typeface="Arial"/>
              </a:rPr>
              <a:t>-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EPU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761489"/>
            <a:ext cx="11901170" cy="3965575"/>
          </a:xfrm>
          <a:custGeom>
            <a:avLst/>
            <a:gdLst/>
            <a:ahLst/>
            <a:cxnLst/>
            <a:rect l="l" t="t" r="r" b="b"/>
            <a:pathLst>
              <a:path w="11901170" h="3965575">
                <a:moveTo>
                  <a:pt x="0" y="3965448"/>
                </a:moveTo>
                <a:lnTo>
                  <a:pt x="11900916" y="3965448"/>
                </a:lnTo>
                <a:lnTo>
                  <a:pt x="11900916" y="0"/>
                </a:lnTo>
                <a:lnTo>
                  <a:pt x="0" y="0"/>
                </a:lnTo>
                <a:lnTo>
                  <a:pt x="0" y="3965448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306" y="2940685"/>
            <a:ext cx="11516996" cy="3562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industrial accidents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index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improved from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2000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2012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39.5</a:t>
            </a:r>
            <a:r>
              <a:rPr sz="24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points.</a:t>
            </a:r>
            <a:endParaRPr sz="2400">
              <a:latin typeface="Calibri"/>
              <a:cs typeface="Calibri"/>
            </a:endParaRPr>
          </a:p>
          <a:p>
            <a:pPr marL="601980" indent="-408305">
              <a:lnSpc>
                <a:spcPts val="2740"/>
              </a:lnSpc>
              <a:spcBef>
                <a:spcPts val="1115"/>
              </a:spcBef>
              <a:buClr>
                <a:srgbClr val="5B9BD4"/>
              </a:buClr>
              <a:buFont typeface="Wingdings"/>
              <a:buChar char=""/>
              <a:tabLst>
                <a:tab pos="408940" algn="l"/>
                <a:tab pos="602615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number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reported industrial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accident cases declined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4.2 per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cent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24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annum</a:t>
            </a:r>
            <a:endParaRPr sz="2400">
              <a:latin typeface="Calibri"/>
              <a:cs typeface="Calibri"/>
            </a:endParaRPr>
          </a:p>
          <a:p>
            <a:pPr marL="95250" algn="ctr">
              <a:lnSpc>
                <a:spcPts val="274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about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95,000 cases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2000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57,000 cases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2012.</a:t>
            </a:r>
            <a:endParaRPr sz="2400">
              <a:latin typeface="Calibri"/>
              <a:cs typeface="Calibri"/>
            </a:endParaRPr>
          </a:p>
          <a:p>
            <a:pPr marL="474345" marR="5080" indent="-461645">
              <a:lnSpc>
                <a:spcPts val="2590"/>
              </a:lnSpc>
              <a:spcBef>
                <a:spcPts val="1440"/>
              </a:spcBef>
              <a:buClr>
                <a:srgbClr val="5B9BD4"/>
              </a:buClr>
              <a:buFont typeface="Wingdings"/>
              <a:buChar char=""/>
              <a:tabLst>
                <a:tab pos="421005" algn="l"/>
                <a:tab pos="421640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enhanced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Occupational Safety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Health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(OSH)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programme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promote awareness 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safer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healthier workplace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was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one of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strategies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that contributed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  <a:p>
            <a:pPr marL="95250" algn="ctr">
              <a:lnSpc>
                <a:spcPts val="2555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improvement.</a:t>
            </a:r>
            <a:endParaRPr sz="2400">
              <a:latin typeface="Calibri"/>
              <a:cs typeface="Calibri"/>
            </a:endParaRPr>
          </a:p>
          <a:p>
            <a:pPr marL="135890" marR="35560" algn="ctr">
              <a:lnSpc>
                <a:spcPts val="2590"/>
              </a:lnSpc>
              <a:spcBef>
                <a:spcPts val="143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programme involved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more rigorous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enforcement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new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revised regulations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well 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development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guidelines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improve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code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practices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that contributed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fewer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accidents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workplace.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58496"/>
            <a:ext cx="4761230" cy="2353978"/>
          </a:xfrm>
          <a:prstGeom prst="rect">
            <a:avLst/>
          </a:prstGeom>
          <a:solidFill>
            <a:srgbClr val="1F3863"/>
          </a:solidFill>
          <a:ln w="12192">
            <a:solidFill>
              <a:srgbClr val="41709C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373380" marR="276225">
              <a:lnSpc>
                <a:spcPct val="99200"/>
              </a:lnSpc>
              <a:spcBef>
                <a:spcPts val="1230"/>
              </a:spcBef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Environment  Component Index under  Malaysian Well-being  Report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28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88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Source: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EPU –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Planing</a:t>
            </a:r>
            <a:r>
              <a:rPr sz="1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3376" y="158495"/>
            <a:ext cx="7139940" cy="247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843B0C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649" y="1287525"/>
            <a:ext cx="78740" cy="139700"/>
          </a:xfrm>
          <a:custGeom>
            <a:avLst/>
            <a:gdLst/>
            <a:ahLst/>
            <a:cxnLst/>
            <a:rect l="l" t="t" r="r" b="b"/>
            <a:pathLst>
              <a:path w="78740" h="139700">
                <a:moveTo>
                  <a:pt x="0" y="111125"/>
                </a:moveTo>
                <a:lnTo>
                  <a:pt x="0" y="131572"/>
                </a:lnTo>
                <a:lnTo>
                  <a:pt x="7977" y="135072"/>
                </a:lnTo>
                <a:lnTo>
                  <a:pt x="16078" y="137572"/>
                </a:lnTo>
                <a:lnTo>
                  <a:pt x="24303" y="139072"/>
                </a:lnTo>
                <a:lnTo>
                  <a:pt x="32651" y="139573"/>
                </a:lnTo>
                <a:lnTo>
                  <a:pt x="42377" y="138811"/>
                </a:lnTo>
                <a:lnTo>
                  <a:pt x="71498" y="120776"/>
                </a:lnTo>
                <a:lnTo>
                  <a:pt x="29197" y="120776"/>
                </a:lnTo>
                <a:lnTo>
                  <a:pt x="22022" y="120179"/>
                </a:lnTo>
                <a:lnTo>
                  <a:pt x="14726" y="118363"/>
                </a:lnTo>
                <a:lnTo>
                  <a:pt x="7424" y="115365"/>
                </a:lnTo>
                <a:lnTo>
                  <a:pt x="0" y="111125"/>
                </a:lnTo>
                <a:close/>
              </a:path>
              <a:path w="78740" h="139700">
                <a:moveTo>
                  <a:pt x="70422" y="69976"/>
                </a:moveTo>
                <a:lnTo>
                  <a:pt x="35585" y="69976"/>
                </a:lnTo>
                <a:lnTo>
                  <a:pt x="43243" y="72389"/>
                </a:lnTo>
                <a:lnTo>
                  <a:pt x="55511" y="82296"/>
                </a:lnTo>
                <a:lnTo>
                  <a:pt x="58585" y="88391"/>
                </a:lnTo>
                <a:lnTo>
                  <a:pt x="58585" y="102743"/>
                </a:lnTo>
                <a:lnTo>
                  <a:pt x="55765" y="108712"/>
                </a:lnTo>
                <a:lnTo>
                  <a:pt x="44488" y="118363"/>
                </a:lnTo>
                <a:lnTo>
                  <a:pt x="37503" y="120776"/>
                </a:lnTo>
                <a:lnTo>
                  <a:pt x="71498" y="120776"/>
                </a:lnTo>
                <a:lnTo>
                  <a:pt x="75474" y="113363"/>
                </a:lnTo>
                <a:lnTo>
                  <a:pt x="77876" y="104967"/>
                </a:lnTo>
                <a:lnTo>
                  <a:pt x="78676" y="95631"/>
                </a:lnTo>
                <a:lnTo>
                  <a:pt x="77866" y="86625"/>
                </a:lnTo>
                <a:lnTo>
                  <a:pt x="75436" y="78454"/>
                </a:lnTo>
                <a:lnTo>
                  <a:pt x="71384" y="71092"/>
                </a:lnTo>
                <a:lnTo>
                  <a:pt x="70422" y="69976"/>
                </a:lnTo>
                <a:close/>
              </a:path>
              <a:path w="78740" h="139700">
                <a:moveTo>
                  <a:pt x="71742" y="0"/>
                </a:moveTo>
                <a:lnTo>
                  <a:pt x="10388" y="0"/>
                </a:lnTo>
                <a:lnTo>
                  <a:pt x="10388" y="71882"/>
                </a:lnTo>
                <a:lnTo>
                  <a:pt x="13220" y="70612"/>
                </a:lnTo>
                <a:lnTo>
                  <a:pt x="18567" y="69976"/>
                </a:lnTo>
                <a:lnTo>
                  <a:pt x="70422" y="69976"/>
                </a:lnTo>
                <a:lnTo>
                  <a:pt x="65709" y="64515"/>
                </a:lnTo>
                <a:lnTo>
                  <a:pt x="58785" y="59182"/>
                </a:lnTo>
                <a:lnTo>
                  <a:pt x="50966" y="55372"/>
                </a:lnTo>
                <a:lnTo>
                  <a:pt x="42255" y="53086"/>
                </a:lnTo>
                <a:lnTo>
                  <a:pt x="35852" y="52577"/>
                </a:lnTo>
                <a:lnTo>
                  <a:pt x="28397" y="52577"/>
                </a:lnTo>
                <a:lnTo>
                  <a:pt x="28397" y="17652"/>
                </a:lnTo>
                <a:lnTo>
                  <a:pt x="71742" y="17652"/>
                </a:lnTo>
                <a:lnTo>
                  <a:pt x="71742" y="0"/>
                </a:lnTo>
                <a:close/>
              </a:path>
              <a:path w="78740" h="139700">
                <a:moveTo>
                  <a:pt x="32651" y="52324"/>
                </a:moveTo>
                <a:lnTo>
                  <a:pt x="31203" y="52324"/>
                </a:lnTo>
                <a:lnTo>
                  <a:pt x="28397" y="52577"/>
                </a:lnTo>
                <a:lnTo>
                  <a:pt x="35852" y="52577"/>
                </a:lnTo>
                <a:lnTo>
                  <a:pt x="32651" y="52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6733" y="426593"/>
            <a:ext cx="3638448" cy="104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2253" y="1287907"/>
            <a:ext cx="1753236" cy="185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6363" y="1070484"/>
            <a:ext cx="93346" cy="140335"/>
          </a:xfrm>
          <a:custGeom>
            <a:avLst/>
            <a:gdLst/>
            <a:ahLst/>
            <a:cxnLst/>
            <a:rect l="l" t="t" r="r" b="b"/>
            <a:pathLst>
              <a:path w="93344" h="140334">
                <a:moveTo>
                  <a:pt x="77787" y="94487"/>
                </a:moveTo>
                <a:lnTo>
                  <a:pt x="58483" y="94487"/>
                </a:lnTo>
                <a:lnTo>
                  <a:pt x="58483" y="140080"/>
                </a:lnTo>
                <a:lnTo>
                  <a:pt x="77787" y="140080"/>
                </a:lnTo>
                <a:lnTo>
                  <a:pt x="77787" y="94487"/>
                </a:lnTo>
                <a:close/>
              </a:path>
              <a:path w="93344" h="140334">
                <a:moveTo>
                  <a:pt x="77787" y="0"/>
                </a:moveTo>
                <a:lnTo>
                  <a:pt x="69672" y="0"/>
                </a:lnTo>
                <a:lnTo>
                  <a:pt x="0" y="85978"/>
                </a:lnTo>
                <a:lnTo>
                  <a:pt x="0" y="94487"/>
                </a:lnTo>
                <a:lnTo>
                  <a:pt x="93230" y="94487"/>
                </a:lnTo>
                <a:lnTo>
                  <a:pt x="93230" y="77596"/>
                </a:lnTo>
                <a:lnTo>
                  <a:pt x="26492" y="77596"/>
                </a:lnTo>
                <a:lnTo>
                  <a:pt x="58483" y="37591"/>
                </a:lnTo>
                <a:lnTo>
                  <a:pt x="77787" y="37591"/>
                </a:lnTo>
                <a:lnTo>
                  <a:pt x="77787" y="0"/>
                </a:lnTo>
                <a:close/>
              </a:path>
              <a:path w="93344" h="140334">
                <a:moveTo>
                  <a:pt x="77787" y="37591"/>
                </a:moveTo>
                <a:lnTo>
                  <a:pt x="58483" y="37591"/>
                </a:lnTo>
                <a:lnTo>
                  <a:pt x="58483" y="77596"/>
                </a:lnTo>
                <a:lnTo>
                  <a:pt x="77787" y="77596"/>
                </a:lnTo>
                <a:lnTo>
                  <a:pt x="77787" y="37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518" y="835025"/>
            <a:ext cx="73026" cy="142240"/>
          </a:xfrm>
          <a:custGeom>
            <a:avLst/>
            <a:gdLst/>
            <a:ahLst/>
            <a:cxnLst/>
            <a:rect l="l" t="t" r="r" b="b"/>
            <a:pathLst>
              <a:path w="73025" h="142240">
                <a:moveTo>
                  <a:pt x="0" y="112522"/>
                </a:moveTo>
                <a:lnTo>
                  <a:pt x="0" y="134112"/>
                </a:lnTo>
                <a:lnTo>
                  <a:pt x="7386" y="137445"/>
                </a:lnTo>
                <a:lnTo>
                  <a:pt x="14912" y="139826"/>
                </a:lnTo>
                <a:lnTo>
                  <a:pt x="22577" y="141255"/>
                </a:lnTo>
                <a:lnTo>
                  <a:pt x="30378" y="141732"/>
                </a:lnTo>
                <a:lnTo>
                  <a:pt x="39184" y="140993"/>
                </a:lnTo>
                <a:lnTo>
                  <a:pt x="66771" y="122427"/>
                </a:lnTo>
                <a:lnTo>
                  <a:pt x="30378" y="122427"/>
                </a:lnTo>
                <a:lnTo>
                  <a:pt x="22949" y="121808"/>
                </a:lnTo>
                <a:lnTo>
                  <a:pt x="15408" y="119951"/>
                </a:lnTo>
                <a:lnTo>
                  <a:pt x="7757" y="116855"/>
                </a:lnTo>
                <a:lnTo>
                  <a:pt x="0" y="112522"/>
                </a:lnTo>
                <a:close/>
              </a:path>
              <a:path w="73025" h="142240">
                <a:moveTo>
                  <a:pt x="66254" y="18161"/>
                </a:moveTo>
                <a:lnTo>
                  <a:pt x="34531" y="18161"/>
                </a:lnTo>
                <a:lnTo>
                  <a:pt x="40297" y="20065"/>
                </a:lnTo>
                <a:lnTo>
                  <a:pt x="49072" y="27686"/>
                </a:lnTo>
                <a:lnTo>
                  <a:pt x="51257" y="32765"/>
                </a:lnTo>
                <a:lnTo>
                  <a:pt x="51257" y="45592"/>
                </a:lnTo>
                <a:lnTo>
                  <a:pt x="48996" y="50800"/>
                </a:lnTo>
                <a:lnTo>
                  <a:pt x="39966" y="57912"/>
                </a:lnTo>
                <a:lnTo>
                  <a:pt x="33375" y="59689"/>
                </a:lnTo>
                <a:lnTo>
                  <a:pt x="23545" y="59689"/>
                </a:lnTo>
                <a:lnTo>
                  <a:pt x="23545" y="77977"/>
                </a:lnTo>
                <a:lnTo>
                  <a:pt x="25336" y="78104"/>
                </a:lnTo>
                <a:lnTo>
                  <a:pt x="33312" y="79121"/>
                </a:lnTo>
                <a:lnTo>
                  <a:pt x="38506" y="80137"/>
                </a:lnTo>
                <a:lnTo>
                  <a:pt x="40919" y="81279"/>
                </a:lnTo>
                <a:lnTo>
                  <a:pt x="43332" y="82296"/>
                </a:lnTo>
                <a:lnTo>
                  <a:pt x="52552" y="107187"/>
                </a:lnTo>
                <a:lnTo>
                  <a:pt x="50520" y="112522"/>
                </a:lnTo>
                <a:lnTo>
                  <a:pt x="42405" y="120396"/>
                </a:lnTo>
                <a:lnTo>
                  <a:pt x="37045" y="122427"/>
                </a:lnTo>
                <a:lnTo>
                  <a:pt x="66771" y="122427"/>
                </a:lnTo>
                <a:lnTo>
                  <a:pt x="69916" y="116506"/>
                </a:lnTo>
                <a:lnTo>
                  <a:pt x="72181" y="108614"/>
                </a:lnTo>
                <a:lnTo>
                  <a:pt x="72936" y="99949"/>
                </a:lnTo>
                <a:lnTo>
                  <a:pt x="72936" y="95123"/>
                </a:lnTo>
                <a:lnTo>
                  <a:pt x="53136" y="67183"/>
                </a:lnTo>
                <a:lnTo>
                  <a:pt x="59347" y="63753"/>
                </a:lnTo>
                <a:lnTo>
                  <a:pt x="63868" y="59689"/>
                </a:lnTo>
                <a:lnTo>
                  <a:pt x="66700" y="54863"/>
                </a:lnTo>
                <a:lnTo>
                  <a:pt x="69532" y="50164"/>
                </a:lnTo>
                <a:lnTo>
                  <a:pt x="70954" y="44196"/>
                </a:lnTo>
                <a:lnTo>
                  <a:pt x="70954" y="37211"/>
                </a:lnTo>
                <a:lnTo>
                  <a:pt x="70266" y="29015"/>
                </a:lnTo>
                <a:lnTo>
                  <a:pt x="68199" y="21748"/>
                </a:lnTo>
                <a:lnTo>
                  <a:pt x="66254" y="18161"/>
                </a:lnTo>
                <a:close/>
              </a:path>
              <a:path w="73025" h="142240">
                <a:moveTo>
                  <a:pt x="29781" y="0"/>
                </a:moveTo>
                <a:lnTo>
                  <a:pt x="22792" y="361"/>
                </a:lnTo>
                <a:lnTo>
                  <a:pt x="16075" y="1460"/>
                </a:lnTo>
                <a:lnTo>
                  <a:pt x="9628" y="3321"/>
                </a:lnTo>
                <a:lnTo>
                  <a:pt x="3454" y="5969"/>
                </a:lnTo>
                <a:lnTo>
                  <a:pt x="3454" y="24891"/>
                </a:lnTo>
                <a:lnTo>
                  <a:pt x="12230" y="20447"/>
                </a:lnTo>
                <a:lnTo>
                  <a:pt x="20218" y="18161"/>
                </a:lnTo>
                <a:lnTo>
                  <a:pt x="66254" y="18161"/>
                </a:lnTo>
                <a:lnTo>
                  <a:pt x="64750" y="15386"/>
                </a:lnTo>
                <a:lnTo>
                  <a:pt x="59918" y="9905"/>
                </a:lnTo>
                <a:lnTo>
                  <a:pt x="53898" y="5572"/>
                </a:lnTo>
                <a:lnTo>
                  <a:pt x="46869" y="2476"/>
                </a:lnTo>
                <a:lnTo>
                  <a:pt x="38830" y="619"/>
                </a:lnTo>
                <a:lnTo>
                  <a:pt x="2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99" y="624712"/>
            <a:ext cx="87630" cy="140335"/>
          </a:xfrm>
          <a:custGeom>
            <a:avLst/>
            <a:gdLst/>
            <a:ahLst/>
            <a:cxnLst/>
            <a:rect l="l" t="t" r="r" b="b"/>
            <a:pathLst>
              <a:path w="87630" h="140334">
                <a:moveTo>
                  <a:pt x="71499" y="19558"/>
                </a:moveTo>
                <a:lnTo>
                  <a:pt x="40970" y="19558"/>
                </a:lnTo>
                <a:lnTo>
                  <a:pt x="46837" y="21971"/>
                </a:lnTo>
                <a:lnTo>
                  <a:pt x="55676" y="31369"/>
                </a:lnTo>
                <a:lnTo>
                  <a:pt x="57886" y="37591"/>
                </a:lnTo>
                <a:lnTo>
                  <a:pt x="57886" y="51053"/>
                </a:lnTo>
                <a:lnTo>
                  <a:pt x="39331" y="87884"/>
                </a:lnTo>
                <a:lnTo>
                  <a:pt x="8305" y="128904"/>
                </a:lnTo>
                <a:lnTo>
                  <a:pt x="0" y="138684"/>
                </a:lnTo>
                <a:lnTo>
                  <a:pt x="0" y="140081"/>
                </a:lnTo>
                <a:lnTo>
                  <a:pt x="87490" y="140081"/>
                </a:lnTo>
                <a:lnTo>
                  <a:pt x="87490" y="120903"/>
                </a:lnTo>
                <a:lnTo>
                  <a:pt x="34848" y="120903"/>
                </a:lnTo>
                <a:lnTo>
                  <a:pt x="39103" y="115950"/>
                </a:lnTo>
                <a:lnTo>
                  <a:pt x="64325" y="82296"/>
                </a:lnTo>
                <a:lnTo>
                  <a:pt x="77584" y="48260"/>
                </a:lnTo>
                <a:lnTo>
                  <a:pt x="77584" y="42799"/>
                </a:lnTo>
                <a:lnTo>
                  <a:pt x="76851" y="33889"/>
                </a:lnTo>
                <a:lnTo>
                  <a:pt x="74652" y="25812"/>
                </a:lnTo>
                <a:lnTo>
                  <a:pt x="71499" y="19558"/>
                </a:lnTo>
                <a:close/>
              </a:path>
              <a:path w="87630" h="140334">
                <a:moveTo>
                  <a:pt x="36017" y="0"/>
                </a:moveTo>
                <a:lnTo>
                  <a:pt x="27518" y="831"/>
                </a:lnTo>
                <a:lnTo>
                  <a:pt x="19145" y="3317"/>
                </a:lnTo>
                <a:lnTo>
                  <a:pt x="10896" y="7447"/>
                </a:lnTo>
                <a:lnTo>
                  <a:pt x="2768" y="13208"/>
                </a:lnTo>
                <a:lnTo>
                  <a:pt x="2768" y="38353"/>
                </a:lnTo>
                <a:lnTo>
                  <a:pt x="7048" y="32385"/>
                </a:lnTo>
                <a:lnTo>
                  <a:pt x="11887" y="27812"/>
                </a:lnTo>
                <a:lnTo>
                  <a:pt x="22644" y="21209"/>
                </a:lnTo>
                <a:lnTo>
                  <a:pt x="28105" y="19558"/>
                </a:lnTo>
                <a:lnTo>
                  <a:pt x="71499" y="19558"/>
                </a:lnTo>
                <a:lnTo>
                  <a:pt x="70988" y="18545"/>
                </a:lnTo>
                <a:lnTo>
                  <a:pt x="65862" y="12064"/>
                </a:lnTo>
                <a:lnTo>
                  <a:pt x="59596" y="6804"/>
                </a:lnTo>
                <a:lnTo>
                  <a:pt x="52535" y="3032"/>
                </a:lnTo>
                <a:lnTo>
                  <a:pt x="44675" y="760"/>
                </a:lnTo>
                <a:lnTo>
                  <a:pt x="36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8208" y="627888"/>
            <a:ext cx="410844" cy="184785"/>
          </a:xfrm>
          <a:custGeom>
            <a:avLst/>
            <a:gdLst/>
            <a:ahLst/>
            <a:cxnLst/>
            <a:rect l="l" t="t" r="r" b="b"/>
            <a:pathLst>
              <a:path w="410845" h="184784">
                <a:moveTo>
                  <a:pt x="155701" y="45465"/>
                </a:moveTo>
                <a:lnTo>
                  <a:pt x="119927" y="65450"/>
                </a:lnTo>
                <a:lnTo>
                  <a:pt x="113283" y="101473"/>
                </a:lnTo>
                <a:lnTo>
                  <a:pt x="115188" y="109600"/>
                </a:lnTo>
                <a:lnTo>
                  <a:pt x="148081" y="139700"/>
                </a:lnTo>
                <a:lnTo>
                  <a:pt x="165480" y="139700"/>
                </a:lnTo>
                <a:lnTo>
                  <a:pt x="171830" y="138937"/>
                </a:lnTo>
                <a:lnTo>
                  <a:pt x="177291" y="137287"/>
                </a:lnTo>
                <a:lnTo>
                  <a:pt x="182752" y="135762"/>
                </a:lnTo>
                <a:lnTo>
                  <a:pt x="188213" y="133096"/>
                </a:lnTo>
                <a:lnTo>
                  <a:pt x="193801" y="129412"/>
                </a:lnTo>
                <a:lnTo>
                  <a:pt x="193801" y="122809"/>
                </a:lnTo>
                <a:lnTo>
                  <a:pt x="152400" y="122809"/>
                </a:lnTo>
                <a:lnTo>
                  <a:pt x="145414" y="120269"/>
                </a:lnTo>
                <a:lnTo>
                  <a:pt x="140080" y="115188"/>
                </a:lnTo>
                <a:lnTo>
                  <a:pt x="134746" y="109982"/>
                </a:lnTo>
                <a:lnTo>
                  <a:pt x="131825" y="103124"/>
                </a:lnTo>
                <a:lnTo>
                  <a:pt x="131317" y="94361"/>
                </a:lnTo>
                <a:lnTo>
                  <a:pt x="195325" y="94361"/>
                </a:lnTo>
                <a:lnTo>
                  <a:pt x="195325" y="92075"/>
                </a:lnTo>
                <a:lnTo>
                  <a:pt x="194763" y="83565"/>
                </a:lnTo>
                <a:lnTo>
                  <a:pt x="131698" y="83565"/>
                </a:lnTo>
                <a:lnTo>
                  <a:pt x="132968" y="76326"/>
                </a:lnTo>
                <a:lnTo>
                  <a:pt x="135635" y="70865"/>
                </a:lnTo>
                <a:lnTo>
                  <a:pt x="139826" y="66928"/>
                </a:lnTo>
                <a:lnTo>
                  <a:pt x="143890" y="62991"/>
                </a:lnTo>
                <a:lnTo>
                  <a:pt x="149225" y="61087"/>
                </a:lnTo>
                <a:lnTo>
                  <a:pt x="186557" y="61087"/>
                </a:lnTo>
                <a:lnTo>
                  <a:pt x="184530" y="58165"/>
                </a:lnTo>
                <a:lnTo>
                  <a:pt x="178722" y="52591"/>
                </a:lnTo>
                <a:lnTo>
                  <a:pt x="171973" y="48625"/>
                </a:lnTo>
                <a:lnTo>
                  <a:pt x="164296" y="46253"/>
                </a:lnTo>
                <a:lnTo>
                  <a:pt x="155701" y="45465"/>
                </a:lnTo>
                <a:close/>
              </a:path>
              <a:path w="410845" h="184784">
                <a:moveTo>
                  <a:pt x="19812" y="0"/>
                </a:moveTo>
                <a:lnTo>
                  <a:pt x="0" y="0"/>
                </a:lnTo>
                <a:lnTo>
                  <a:pt x="0" y="138302"/>
                </a:lnTo>
                <a:lnTo>
                  <a:pt x="19812" y="138302"/>
                </a:lnTo>
                <a:lnTo>
                  <a:pt x="19812" y="69976"/>
                </a:lnTo>
                <a:lnTo>
                  <a:pt x="47237" y="69976"/>
                </a:lnTo>
                <a:lnTo>
                  <a:pt x="42798" y="65659"/>
                </a:lnTo>
                <a:lnTo>
                  <a:pt x="45001" y="63246"/>
                </a:lnTo>
                <a:lnTo>
                  <a:pt x="19812" y="63246"/>
                </a:lnTo>
                <a:lnTo>
                  <a:pt x="19812" y="0"/>
                </a:lnTo>
                <a:close/>
              </a:path>
              <a:path w="410845" h="184784">
                <a:moveTo>
                  <a:pt x="47237" y="69976"/>
                </a:moveTo>
                <a:lnTo>
                  <a:pt x="19812" y="69976"/>
                </a:lnTo>
                <a:lnTo>
                  <a:pt x="90550" y="138302"/>
                </a:lnTo>
                <a:lnTo>
                  <a:pt x="117475" y="138302"/>
                </a:lnTo>
                <a:lnTo>
                  <a:pt x="47237" y="69976"/>
                </a:lnTo>
                <a:close/>
              </a:path>
              <a:path w="410845" h="184784">
                <a:moveTo>
                  <a:pt x="193801" y="111760"/>
                </a:moveTo>
                <a:lnTo>
                  <a:pt x="186108" y="116593"/>
                </a:lnTo>
                <a:lnTo>
                  <a:pt x="178069" y="120046"/>
                </a:lnTo>
                <a:lnTo>
                  <a:pt x="169673" y="122118"/>
                </a:lnTo>
                <a:lnTo>
                  <a:pt x="160908" y="122809"/>
                </a:lnTo>
                <a:lnTo>
                  <a:pt x="193801" y="122809"/>
                </a:lnTo>
                <a:lnTo>
                  <a:pt x="193801" y="111760"/>
                </a:lnTo>
                <a:close/>
              </a:path>
              <a:path w="410845" h="184784">
                <a:moveTo>
                  <a:pt x="186557" y="61087"/>
                </a:moveTo>
                <a:lnTo>
                  <a:pt x="162178" y="61087"/>
                </a:lnTo>
                <a:lnTo>
                  <a:pt x="167258" y="62991"/>
                </a:lnTo>
                <a:lnTo>
                  <a:pt x="171068" y="66928"/>
                </a:lnTo>
                <a:lnTo>
                  <a:pt x="175005" y="70865"/>
                </a:lnTo>
                <a:lnTo>
                  <a:pt x="177037" y="76326"/>
                </a:lnTo>
                <a:lnTo>
                  <a:pt x="177545" y="83565"/>
                </a:lnTo>
                <a:lnTo>
                  <a:pt x="194763" y="83565"/>
                </a:lnTo>
                <a:lnTo>
                  <a:pt x="194657" y="81954"/>
                </a:lnTo>
                <a:lnTo>
                  <a:pt x="192643" y="72929"/>
                </a:lnTo>
                <a:lnTo>
                  <a:pt x="189271" y="65000"/>
                </a:lnTo>
                <a:lnTo>
                  <a:pt x="186557" y="61087"/>
                </a:lnTo>
                <a:close/>
              </a:path>
              <a:path w="410845" h="184784">
                <a:moveTo>
                  <a:pt x="102742" y="0"/>
                </a:moveTo>
                <a:lnTo>
                  <a:pt x="78104" y="0"/>
                </a:lnTo>
                <a:lnTo>
                  <a:pt x="19812" y="63246"/>
                </a:lnTo>
                <a:lnTo>
                  <a:pt x="45001" y="63246"/>
                </a:lnTo>
                <a:lnTo>
                  <a:pt x="102742" y="0"/>
                </a:lnTo>
                <a:close/>
              </a:path>
              <a:path w="410845" h="184784">
                <a:moveTo>
                  <a:pt x="313943" y="47244"/>
                </a:moveTo>
                <a:lnTo>
                  <a:pt x="295909" y="47244"/>
                </a:lnTo>
                <a:lnTo>
                  <a:pt x="295909" y="156083"/>
                </a:lnTo>
                <a:lnTo>
                  <a:pt x="294639" y="160274"/>
                </a:lnTo>
                <a:lnTo>
                  <a:pt x="292226" y="163957"/>
                </a:lnTo>
                <a:lnTo>
                  <a:pt x="289813" y="167512"/>
                </a:lnTo>
                <a:lnTo>
                  <a:pt x="286512" y="170052"/>
                </a:lnTo>
                <a:lnTo>
                  <a:pt x="282320" y="171576"/>
                </a:lnTo>
                <a:lnTo>
                  <a:pt x="295782" y="184658"/>
                </a:lnTo>
                <a:lnTo>
                  <a:pt x="303710" y="178921"/>
                </a:lnTo>
                <a:lnTo>
                  <a:pt x="309387" y="171434"/>
                </a:lnTo>
                <a:lnTo>
                  <a:pt x="312802" y="162208"/>
                </a:lnTo>
                <a:lnTo>
                  <a:pt x="313943" y="151257"/>
                </a:lnTo>
                <a:lnTo>
                  <a:pt x="313943" y="47244"/>
                </a:lnTo>
                <a:close/>
              </a:path>
              <a:path w="410845" h="184784">
                <a:moveTo>
                  <a:pt x="234568" y="47244"/>
                </a:moveTo>
                <a:lnTo>
                  <a:pt x="216534" y="47244"/>
                </a:lnTo>
                <a:lnTo>
                  <a:pt x="216534" y="138302"/>
                </a:lnTo>
                <a:lnTo>
                  <a:pt x="234568" y="138302"/>
                </a:lnTo>
                <a:lnTo>
                  <a:pt x="234568" y="83058"/>
                </a:lnTo>
                <a:lnTo>
                  <a:pt x="236727" y="76581"/>
                </a:lnTo>
                <a:lnTo>
                  <a:pt x="241045" y="70992"/>
                </a:lnTo>
                <a:lnTo>
                  <a:pt x="243236" y="68072"/>
                </a:lnTo>
                <a:lnTo>
                  <a:pt x="234568" y="68072"/>
                </a:lnTo>
                <a:lnTo>
                  <a:pt x="234568" y="47244"/>
                </a:lnTo>
                <a:close/>
              </a:path>
              <a:path w="410845" h="184784">
                <a:moveTo>
                  <a:pt x="278820" y="62737"/>
                </a:moveTo>
                <a:lnTo>
                  <a:pt x="261365" y="62737"/>
                </a:lnTo>
                <a:lnTo>
                  <a:pt x="267207" y="65659"/>
                </a:lnTo>
                <a:lnTo>
                  <a:pt x="273557" y="71627"/>
                </a:lnTo>
                <a:lnTo>
                  <a:pt x="278820" y="62737"/>
                </a:lnTo>
                <a:close/>
              </a:path>
              <a:path w="410845" h="184784">
                <a:moveTo>
                  <a:pt x="268477" y="45465"/>
                </a:moveTo>
                <a:lnTo>
                  <a:pt x="261746" y="45465"/>
                </a:lnTo>
                <a:lnTo>
                  <a:pt x="255194" y="46777"/>
                </a:lnTo>
                <a:lnTo>
                  <a:pt x="248665" y="50720"/>
                </a:lnTo>
                <a:lnTo>
                  <a:pt x="242137" y="57306"/>
                </a:lnTo>
                <a:lnTo>
                  <a:pt x="235584" y="66548"/>
                </a:lnTo>
                <a:lnTo>
                  <a:pt x="234568" y="68072"/>
                </a:lnTo>
                <a:lnTo>
                  <a:pt x="243236" y="68072"/>
                </a:lnTo>
                <a:lnTo>
                  <a:pt x="245237" y="65404"/>
                </a:lnTo>
                <a:lnTo>
                  <a:pt x="250316" y="62737"/>
                </a:lnTo>
                <a:lnTo>
                  <a:pt x="278820" y="62737"/>
                </a:lnTo>
                <a:lnTo>
                  <a:pt x="282955" y="55752"/>
                </a:lnTo>
                <a:lnTo>
                  <a:pt x="275589" y="48895"/>
                </a:lnTo>
                <a:lnTo>
                  <a:pt x="268477" y="45465"/>
                </a:lnTo>
                <a:close/>
              </a:path>
              <a:path w="410845" h="184784">
                <a:moveTo>
                  <a:pt x="307339" y="8889"/>
                </a:moveTo>
                <a:lnTo>
                  <a:pt x="301625" y="8889"/>
                </a:lnTo>
                <a:lnTo>
                  <a:pt x="299212" y="10033"/>
                </a:lnTo>
                <a:lnTo>
                  <a:pt x="294893" y="14350"/>
                </a:lnTo>
                <a:lnTo>
                  <a:pt x="293811" y="16637"/>
                </a:lnTo>
                <a:lnTo>
                  <a:pt x="293811" y="22606"/>
                </a:lnTo>
                <a:lnTo>
                  <a:pt x="294893" y="24891"/>
                </a:lnTo>
                <a:lnTo>
                  <a:pt x="299212" y="29210"/>
                </a:lnTo>
                <a:lnTo>
                  <a:pt x="301751" y="30225"/>
                </a:lnTo>
                <a:lnTo>
                  <a:pt x="307593" y="30225"/>
                </a:lnTo>
                <a:lnTo>
                  <a:pt x="310133" y="29210"/>
                </a:lnTo>
                <a:lnTo>
                  <a:pt x="314197" y="25146"/>
                </a:lnTo>
                <a:lnTo>
                  <a:pt x="315213" y="22606"/>
                </a:lnTo>
                <a:lnTo>
                  <a:pt x="315213" y="16637"/>
                </a:lnTo>
                <a:lnTo>
                  <a:pt x="314070" y="14097"/>
                </a:lnTo>
                <a:lnTo>
                  <a:pt x="312038" y="12064"/>
                </a:lnTo>
                <a:lnTo>
                  <a:pt x="309879" y="10033"/>
                </a:lnTo>
                <a:lnTo>
                  <a:pt x="307339" y="8889"/>
                </a:lnTo>
                <a:close/>
              </a:path>
              <a:path w="410845" h="184784">
                <a:moveTo>
                  <a:pt x="410844" y="130810"/>
                </a:moveTo>
                <a:lnTo>
                  <a:pt x="379602" y="130810"/>
                </a:lnTo>
                <a:lnTo>
                  <a:pt x="381000" y="136906"/>
                </a:lnTo>
                <a:lnTo>
                  <a:pt x="385444" y="139826"/>
                </a:lnTo>
                <a:lnTo>
                  <a:pt x="395985" y="139826"/>
                </a:lnTo>
                <a:lnTo>
                  <a:pt x="398525" y="139446"/>
                </a:lnTo>
                <a:lnTo>
                  <a:pt x="400938" y="138429"/>
                </a:lnTo>
                <a:lnTo>
                  <a:pt x="403478" y="137540"/>
                </a:lnTo>
                <a:lnTo>
                  <a:pt x="406780" y="135636"/>
                </a:lnTo>
                <a:lnTo>
                  <a:pt x="410844" y="133096"/>
                </a:lnTo>
                <a:lnTo>
                  <a:pt x="410844" y="130810"/>
                </a:lnTo>
                <a:close/>
              </a:path>
              <a:path w="410845" h="184784">
                <a:moveTo>
                  <a:pt x="395205" y="62229"/>
                </a:moveTo>
                <a:lnTo>
                  <a:pt x="374268" y="62229"/>
                </a:lnTo>
                <a:lnTo>
                  <a:pt x="379729" y="67817"/>
                </a:lnTo>
                <a:lnTo>
                  <a:pt x="379729" y="83565"/>
                </a:lnTo>
                <a:lnTo>
                  <a:pt x="349122" y="94107"/>
                </a:lnTo>
                <a:lnTo>
                  <a:pt x="343280" y="97662"/>
                </a:lnTo>
                <a:lnTo>
                  <a:pt x="335025" y="106679"/>
                </a:lnTo>
                <a:lnTo>
                  <a:pt x="332993" y="111887"/>
                </a:lnTo>
                <a:lnTo>
                  <a:pt x="332993" y="123951"/>
                </a:lnTo>
                <a:lnTo>
                  <a:pt x="335025" y="129159"/>
                </a:lnTo>
                <a:lnTo>
                  <a:pt x="339343" y="133350"/>
                </a:lnTo>
                <a:lnTo>
                  <a:pt x="343534" y="137540"/>
                </a:lnTo>
                <a:lnTo>
                  <a:pt x="348741" y="139700"/>
                </a:lnTo>
                <a:lnTo>
                  <a:pt x="355091" y="139700"/>
                </a:lnTo>
                <a:lnTo>
                  <a:pt x="361475" y="139132"/>
                </a:lnTo>
                <a:lnTo>
                  <a:pt x="367680" y="137445"/>
                </a:lnTo>
                <a:lnTo>
                  <a:pt x="373719" y="134663"/>
                </a:lnTo>
                <a:lnTo>
                  <a:pt x="379602" y="130810"/>
                </a:lnTo>
                <a:lnTo>
                  <a:pt x="410844" y="130810"/>
                </a:lnTo>
                <a:lnTo>
                  <a:pt x="410844" y="127253"/>
                </a:lnTo>
                <a:lnTo>
                  <a:pt x="360044" y="127253"/>
                </a:lnTo>
                <a:lnTo>
                  <a:pt x="356869" y="126111"/>
                </a:lnTo>
                <a:lnTo>
                  <a:pt x="354456" y="123698"/>
                </a:lnTo>
                <a:lnTo>
                  <a:pt x="352043" y="121412"/>
                </a:lnTo>
                <a:lnTo>
                  <a:pt x="350900" y="118363"/>
                </a:lnTo>
                <a:lnTo>
                  <a:pt x="350900" y="110871"/>
                </a:lnTo>
                <a:lnTo>
                  <a:pt x="352170" y="107823"/>
                </a:lnTo>
                <a:lnTo>
                  <a:pt x="354710" y="105283"/>
                </a:lnTo>
                <a:lnTo>
                  <a:pt x="357250" y="102870"/>
                </a:lnTo>
                <a:lnTo>
                  <a:pt x="361568" y="100329"/>
                </a:lnTo>
                <a:lnTo>
                  <a:pt x="379729" y="93217"/>
                </a:lnTo>
                <a:lnTo>
                  <a:pt x="397509" y="93217"/>
                </a:lnTo>
                <a:lnTo>
                  <a:pt x="397509" y="75946"/>
                </a:lnTo>
                <a:lnTo>
                  <a:pt x="397255" y="70738"/>
                </a:lnTo>
                <a:lnTo>
                  <a:pt x="396850" y="67817"/>
                </a:lnTo>
                <a:lnTo>
                  <a:pt x="396366" y="65277"/>
                </a:lnTo>
                <a:lnTo>
                  <a:pt x="395350" y="62484"/>
                </a:lnTo>
                <a:lnTo>
                  <a:pt x="395205" y="62229"/>
                </a:lnTo>
                <a:close/>
              </a:path>
              <a:path w="410845" h="184784">
                <a:moveTo>
                  <a:pt x="397509" y="93217"/>
                </a:moveTo>
                <a:lnTo>
                  <a:pt x="379729" y="93217"/>
                </a:lnTo>
                <a:lnTo>
                  <a:pt x="379729" y="120269"/>
                </a:lnTo>
                <a:lnTo>
                  <a:pt x="374903" y="124967"/>
                </a:lnTo>
                <a:lnTo>
                  <a:pt x="369569" y="127253"/>
                </a:lnTo>
                <a:lnTo>
                  <a:pt x="410844" y="127253"/>
                </a:lnTo>
                <a:lnTo>
                  <a:pt x="410844" y="126873"/>
                </a:lnTo>
                <a:lnTo>
                  <a:pt x="398525" y="126873"/>
                </a:lnTo>
                <a:lnTo>
                  <a:pt x="397509" y="125349"/>
                </a:lnTo>
                <a:lnTo>
                  <a:pt x="397509" y="93217"/>
                </a:lnTo>
                <a:close/>
              </a:path>
              <a:path w="410845" h="184784">
                <a:moveTo>
                  <a:pt x="410844" y="122047"/>
                </a:moveTo>
                <a:lnTo>
                  <a:pt x="406272" y="125349"/>
                </a:lnTo>
                <a:lnTo>
                  <a:pt x="402843" y="126873"/>
                </a:lnTo>
                <a:lnTo>
                  <a:pt x="410844" y="126873"/>
                </a:lnTo>
                <a:lnTo>
                  <a:pt x="410844" y="122047"/>
                </a:lnTo>
                <a:close/>
              </a:path>
              <a:path w="410845" h="184784">
                <a:moveTo>
                  <a:pt x="374650" y="45465"/>
                </a:moveTo>
                <a:lnTo>
                  <a:pt x="364870" y="45465"/>
                </a:lnTo>
                <a:lnTo>
                  <a:pt x="355558" y="46229"/>
                </a:lnTo>
                <a:lnTo>
                  <a:pt x="347424" y="48529"/>
                </a:lnTo>
                <a:lnTo>
                  <a:pt x="340457" y="52377"/>
                </a:lnTo>
                <a:lnTo>
                  <a:pt x="334644" y="57785"/>
                </a:lnTo>
                <a:lnTo>
                  <a:pt x="334644" y="77470"/>
                </a:lnTo>
                <a:lnTo>
                  <a:pt x="341647" y="70802"/>
                </a:lnTo>
                <a:lnTo>
                  <a:pt x="348757" y="66039"/>
                </a:lnTo>
                <a:lnTo>
                  <a:pt x="355986" y="63182"/>
                </a:lnTo>
                <a:lnTo>
                  <a:pt x="363346" y="62229"/>
                </a:lnTo>
                <a:lnTo>
                  <a:pt x="395205" y="62229"/>
                </a:lnTo>
                <a:lnTo>
                  <a:pt x="393826" y="59816"/>
                </a:lnTo>
                <a:lnTo>
                  <a:pt x="392175" y="57023"/>
                </a:lnTo>
                <a:lnTo>
                  <a:pt x="390397" y="54863"/>
                </a:lnTo>
                <a:lnTo>
                  <a:pt x="382523" y="48006"/>
                </a:lnTo>
                <a:lnTo>
                  <a:pt x="374650" y="45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533" y="42650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264"/>
                </a:lnTo>
              </a:path>
            </a:pathLst>
          </a:custGeom>
          <a:ln w="19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4502" y="163829"/>
            <a:ext cx="965200" cy="160020"/>
          </a:xfrm>
          <a:custGeom>
            <a:avLst/>
            <a:gdLst/>
            <a:ahLst/>
            <a:cxnLst/>
            <a:rect l="l" t="t" r="r" b="b"/>
            <a:pathLst>
              <a:path w="965200" h="160020">
                <a:moveTo>
                  <a:pt x="673" y="117094"/>
                </a:moveTo>
                <a:lnTo>
                  <a:pt x="673" y="145542"/>
                </a:lnTo>
                <a:lnTo>
                  <a:pt x="10419" y="151709"/>
                </a:lnTo>
                <a:lnTo>
                  <a:pt x="20683" y="156114"/>
                </a:lnTo>
                <a:lnTo>
                  <a:pt x="31464" y="158757"/>
                </a:lnTo>
                <a:lnTo>
                  <a:pt x="42760" y="159639"/>
                </a:lnTo>
                <a:lnTo>
                  <a:pt x="52330" y="158920"/>
                </a:lnTo>
                <a:lnTo>
                  <a:pt x="81775" y="140080"/>
                </a:lnTo>
                <a:lnTo>
                  <a:pt x="42532" y="140080"/>
                </a:lnTo>
                <a:lnTo>
                  <a:pt x="31000" y="138650"/>
                </a:lnTo>
                <a:lnTo>
                  <a:pt x="20178" y="134350"/>
                </a:lnTo>
                <a:lnTo>
                  <a:pt x="10069" y="127168"/>
                </a:lnTo>
                <a:lnTo>
                  <a:pt x="673" y="117094"/>
                </a:lnTo>
                <a:close/>
              </a:path>
              <a:path w="965200" h="160020">
                <a:moveTo>
                  <a:pt x="45986" y="0"/>
                </a:moveTo>
                <a:lnTo>
                  <a:pt x="7195" y="17649"/>
                </a:lnTo>
                <a:lnTo>
                  <a:pt x="0" y="41401"/>
                </a:lnTo>
                <a:lnTo>
                  <a:pt x="0" y="49529"/>
                </a:lnTo>
                <a:lnTo>
                  <a:pt x="29476" y="82296"/>
                </a:lnTo>
                <a:lnTo>
                  <a:pt x="46443" y="92583"/>
                </a:lnTo>
                <a:lnTo>
                  <a:pt x="55428" y="99060"/>
                </a:lnTo>
                <a:lnTo>
                  <a:pt x="61845" y="105727"/>
                </a:lnTo>
                <a:lnTo>
                  <a:pt x="65696" y="112585"/>
                </a:lnTo>
                <a:lnTo>
                  <a:pt x="66979" y="119634"/>
                </a:lnTo>
                <a:lnTo>
                  <a:pt x="66979" y="125475"/>
                </a:lnTo>
                <a:lnTo>
                  <a:pt x="64655" y="130301"/>
                </a:lnTo>
                <a:lnTo>
                  <a:pt x="59994" y="134239"/>
                </a:lnTo>
                <a:lnTo>
                  <a:pt x="55346" y="138049"/>
                </a:lnTo>
                <a:lnTo>
                  <a:pt x="49530" y="140080"/>
                </a:lnTo>
                <a:lnTo>
                  <a:pt x="81775" y="140080"/>
                </a:lnTo>
                <a:lnTo>
                  <a:pt x="84818" y="134524"/>
                </a:lnTo>
                <a:lnTo>
                  <a:pt x="87174" y="126452"/>
                </a:lnTo>
                <a:lnTo>
                  <a:pt x="87960" y="117475"/>
                </a:lnTo>
                <a:lnTo>
                  <a:pt x="86176" y="104903"/>
                </a:lnTo>
                <a:lnTo>
                  <a:pt x="59436" y="74168"/>
                </a:lnTo>
                <a:lnTo>
                  <a:pt x="34734" y="59563"/>
                </a:lnTo>
                <a:lnTo>
                  <a:pt x="29171" y="55245"/>
                </a:lnTo>
                <a:lnTo>
                  <a:pt x="22263" y="47117"/>
                </a:lnTo>
                <a:lnTo>
                  <a:pt x="20535" y="42672"/>
                </a:lnTo>
                <a:lnTo>
                  <a:pt x="20620" y="32611"/>
                </a:lnTo>
                <a:lnTo>
                  <a:pt x="22885" y="28448"/>
                </a:lnTo>
                <a:lnTo>
                  <a:pt x="27571" y="25146"/>
                </a:lnTo>
                <a:lnTo>
                  <a:pt x="32258" y="21717"/>
                </a:lnTo>
                <a:lnTo>
                  <a:pt x="38252" y="20066"/>
                </a:lnTo>
                <a:lnTo>
                  <a:pt x="81826" y="20066"/>
                </a:lnTo>
                <a:lnTo>
                  <a:pt x="81826" y="10922"/>
                </a:lnTo>
                <a:lnTo>
                  <a:pt x="73472" y="6107"/>
                </a:lnTo>
                <a:lnTo>
                  <a:pt x="64716" y="2698"/>
                </a:lnTo>
                <a:lnTo>
                  <a:pt x="55554" y="670"/>
                </a:lnTo>
                <a:lnTo>
                  <a:pt x="45986" y="0"/>
                </a:lnTo>
                <a:close/>
              </a:path>
              <a:path w="965200" h="160020">
                <a:moveTo>
                  <a:pt x="81826" y="20066"/>
                </a:moveTo>
                <a:lnTo>
                  <a:pt x="45542" y="20066"/>
                </a:lnTo>
                <a:lnTo>
                  <a:pt x="55095" y="21070"/>
                </a:lnTo>
                <a:lnTo>
                  <a:pt x="64327" y="24098"/>
                </a:lnTo>
                <a:lnTo>
                  <a:pt x="73236" y="29174"/>
                </a:lnTo>
                <a:lnTo>
                  <a:pt x="81826" y="36322"/>
                </a:lnTo>
                <a:lnTo>
                  <a:pt x="81826" y="20066"/>
                </a:lnTo>
                <a:close/>
              </a:path>
              <a:path w="965200" h="160020">
                <a:moveTo>
                  <a:pt x="175564" y="21590"/>
                </a:moveTo>
                <a:lnTo>
                  <a:pt x="153162" y="21590"/>
                </a:lnTo>
                <a:lnTo>
                  <a:pt x="153162" y="157861"/>
                </a:lnTo>
                <a:lnTo>
                  <a:pt x="175564" y="157861"/>
                </a:lnTo>
                <a:lnTo>
                  <a:pt x="175564" y="21590"/>
                </a:lnTo>
                <a:close/>
              </a:path>
              <a:path w="965200" h="160020">
                <a:moveTo>
                  <a:pt x="229920" y="1777"/>
                </a:moveTo>
                <a:lnTo>
                  <a:pt x="99694" y="1777"/>
                </a:lnTo>
                <a:lnTo>
                  <a:pt x="99694" y="21590"/>
                </a:lnTo>
                <a:lnTo>
                  <a:pt x="229920" y="21590"/>
                </a:lnTo>
                <a:lnTo>
                  <a:pt x="229920" y="1777"/>
                </a:lnTo>
                <a:close/>
              </a:path>
              <a:path w="965200" h="160020">
                <a:moveTo>
                  <a:pt x="291388" y="1904"/>
                </a:moveTo>
                <a:lnTo>
                  <a:pt x="252272" y="1904"/>
                </a:lnTo>
                <a:lnTo>
                  <a:pt x="252272" y="157861"/>
                </a:lnTo>
                <a:lnTo>
                  <a:pt x="274624" y="157861"/>
                </a:lnTo>
                <a:lnTo>
                  <a:pt x="274624" y="90043"/>
                </a:lnTo>
                <a:lnTo>
                  <a:pt x="324705" y="90043"/>
                </a:lnTo>
                <a:lnTo>
                  <a:pt x="321487" y="86995"/>
                </a:lnTo>
                <a:lnTo>
                  <a:pt x="316534" y="83820"/>
                </a:lnTo>
                <a:lnTo>
                  <a:pt x="325043" y="80518"/>
                </a:lnTo>
                <a:lnTo>
                  <a:pt x="331520" y="75565"/>
                </a:lnTo>
                <a:lnTo>
                  <a:pt x="335301" y="70103"/>
                </a:lnTo>
                <a:lnTo>
                  <a:pt x="274624" y="70103"/>
                </a:lnTo>
                <a:lnTo>
                  <a:pt x="274624" y="20954"/>
                </a:lnTo>
                <a:lnTo>
                  <a:pt x="335585" y="20954"/>
                </a:lnTo>
                <a:lnTo>
                  <a:pt x="335054" y="20050"/>
                </a:lnTo>
                <a:lnTo>
                  <a:pt x="328980" y="13716"/>
                </a:lnTo>
                <a:lnTo>
                  <a:pt x="321410" y="8548"/>
                </a:lnTo>
                <a:lnTo>
                  <a:pt x="312613" y="4857"/>
                </a:lnTo>
                <a:lnTo>
                  <a:pt x="302602" y="2643"/>
                </a:lnTo>
                <a:lnTo>
                  <a:pt x="291388" y="1904"/>
                </a:lnTo>
                <a:close/>
              </a:path>
              <a:path w="965200" h="160020">
                <a:moveTo>
                  <a:pt x="324705" y="90043"/>
                </a:moveTo>
                <a:lnTo>
                  <a:pt x="287705" y="90043"/>
                </a:lnTo>
                <a:lnTo>
                  <a:pt x="292912" y="90931"/>
                </a:lnTo>
                <a:lnTo>
                  <a:pt x="296087" y="92583"/>
                </a:lnTo>
                <a:lnTo>
                  <a:pt x="326567" y="128143"/>
                </a:lnTo>
                <a:lnTo>
                  <a:pt x="333552" y="139573"/>
                </a:lnTo>
                <a:lnTo>
                  <a:pt x="338505" y="146558"/>
                </a:lnTo>
                <a:lnTo>
                  <a:pt x="339013" y="147193"/>
                </a:lnTo>
                <a:lnTo>
                  <a:pt x="339140" y="147574"/>
                </a:lnTo>
                <a:lnTo>
                  <a:pt x="345998" y="157861"/>
                </a:lnTo>
                <a:lnTo>
                  <a:pt x="372541" y="157861"/>
                </a:lnTo>
                <a:lnTo>
                  <a:pt x="360984" y="142240"/>
                </a:lnTo>
                <a:lnTo>
                  <a:pt x="356666" y="135636"/>
                </a:lnTo>
                <a:lnTo>
                  <a:pt x="335043" y="102207"/>
                </a:lnTo>
                <a:lnTo>
                  <a:pt x="326313" y="91567"/>
                </a:lnTo>
                <a:lnTo>
                  <a:pt x="324705" y="90043"/>
                </a:lnTo>
                <a:close/>
              </a:path>
              <a:path w="965200" h="160020">
                <a:moveTo>
                  <a:pt x="335585" y="20954"/>
                </a:moveTo>
                <a:lnTo>
                  <a:pt x="292277" y="20954"/>
                </a:lnTo>
                <a:lnTo>
                  <a:pt x="300151" y="21717"/>
                </a:lnTo>
                <a:lnTo>
                  <a:pt x="309549" y="25019"/>
                </a:lnTo>
                <a:lnTo>
                  <a:pt x="313232" y="27813"/>
                </a:lnTo>
                <a:lnTo>
                  <a:pt x="315899" y="31876"/>
                </a:lnTo>
                <a:lnTo>
                  <a:pt x="318439" y="35814"/>
                </a:lnTo>
                <a:lnTo>
                  <a:pt x="319709" y="40259"/>
                </a:lnTo>
                <a:lnTo>
                  <a:pt x="319709" y="50165"/>
                </a:lnTo>
                <a:lnTo>
                  <a:pt x="294436" y="70103"/>
                </a:lnTo>
                <a:lnTo>
                  <a:pt x="335301" y="70103"/>
                </a:lnTo>
                <a:lnTo>
                  <a:pt x="336092" y="68961"/>
                </a:lnTo>
                <a:lnTo>
                  <a:pt x="340537" y="62356"/>
                </a:lnTo>
                <a:lnTo>
                  <a:pt x="342786" y="54610"/>
                </a:lnTo>
                <a:lnTo>
                  <a:pt x="342823" y="45339"/>
                </a:lnTo>
                <a:lnTo>
                  <a:pt x="341949" y="35814"/>
                </a:lnTo>
                <a:lnTo>
                  <a:pt x="339378" y="27431"/>
                </a:lnTo>
                <a:lnTo>
                  <a:pt x="335585" y="20954"/>
                </a:lnTo>
                <a:close/>
              </a:path>
              <a:path w="965200" h="160020">
                <a:moveTo>
                  <a:pt x="455853" y="1016"/>
                </a:moveTo>
                <a:lnTo>
                  <a:pt x="440105" y="1016"/>
                </a:lnTo>
                <a:lnTo>
                  <a:pt x="373176" y="157861"/>
                </a:lnTo>
                <a:lnTo>
                  <a:pt x="396036" y="157861"/>
                </a:lnTo>
                <a:lnTo>
                  <a:pt x="415594" y="111633"/>
                </a:lnTo>
                <a:lnTo>
                  <a:pt x="505116" y="111633"/>
                </a:lnTo>
                <a:lnTo>
                  <a:pt x="496293" y="91821"/>
                </a:lnTo>
                <a:lnTo>
                  <a:pt x="424484" y="91821"/>
                </a:lnTo>
                <a:lnTo>
                  <a:pt x="447725" y="35305"/>
                </a:lnTo>
                <a:lnTo>
                  <a:pt x="471124" y="35305"/>
                </a:lnTo>
                <a:lnTo>
                  <a:pt x="455853" y="1016"/>
                </a:lnTo>
                <a:close/>
              </a:path>
              <a:path w="965200" h="160020">
                <a:moveTo>
                  <a:pt x="505116" y="111633"/>
                </a:moveTo>
                <a:lnTo>
                  <a:pt x="482142" y="111633"/>
                </a:lnTo>
                <a:lnTo>
                  <a:pt x="502843" y="157861"/>
                </a:lnTo>
                <a:lnTo>
                  <a:pt x="525703" y="157861"/>
                </a:lnTo>
                <a:lnTo>
                  <a:pt x="505116" y="111633"/>
                </a:lnTo>
                <a:close/>
              </a:path>
              <a:path w="965200" h="160020">
                <a:moveTo>
                  <a:pt x="582472" y="21590"/>
                </a:moveTo>
                <a:lnTo>
                  <a:pt x="560120" y="21590"/>
                </a:lnTo>
                <a:lnTo>
                  <a:pt x="560120" y="157861"/>
                </a:lnTo>
                <a:lnTo>
                  <a:pt x="582472" y="157861"/>
                </a:lnTo>
                <a:lnTo>
                  <a:pt x="582472" y="21590"/>
                </a:lnTo>
                <a:close/>
              </a:path>
              <a:path w="965200" h="160020">
                <a:moveTo>
                  <a:pt x="471124" y="35305"/>
                </a:moveTo>
                <a:lnTo>
                  <a:pt x="447725" y="35305"/>
                </a:lnTo>
                <a:lnTo>
                  <a:pt x="472871" y="91821"/>
                </a:lnTo>
                <a:lnTo>
                  <a:pt x="496293" y="91821"/>
                </a:lnTo>
                <a:lnTo>
                  <a:pt x="471124" y="35305"/>
                </a:lnTo>
                <a:close/>
              </a:path>
              <a:path w="965200" h="160020">
                <a:moveTo>
                  <a:pt x="636828" y="1777"/>
                </a:moveTo>
                <a:lnTo>
                  <a:pt x="506653" y="1777"/>
                </a:lnTo>
                <a:lnTo>
                  <a:pt x="506653" y="21590"/>
                </a:lnTo>
                <a:lnTo>
                  <a:pt x="636828" y="21590"/>
                </a:lnTo>
                <a:lnTo>
                  <a:pt x="636828" y="1777"/>
                </a:lnTo>
                <a:close/>
              </a:path>
              <a:path w="965200" h="160020">
                <a:moveTo>
                  <a:pt x="746937" y="1904"/>
                </a:moveTo>
                <a:lnTo>
                  <a:pt x="658545" y="1904"/>
                </a:lnTo>
                <a:lnTo>
                  <a:pt x="658545" y="157734"/>
                </a:lnTo>
                <a:lnTo>
                  <a:pt x="749096" y="157734"/>
                </a:lnTo>
                <a:lnTo>
                  <a:pt x="749096" y="137795"/>
                </a:lnTo>
                <a:lnTo>
                  <a:pt x="680897" y="137795"/>
                </a:lnTo>
                <a:lnTo>
                  <a:pt x="680897" y="89408"/>
                </a:lnTo>
                <a:lnTo>
                  <a:pt x="744778" y="89408"/>
                </a:lnTo>
                <a:lnTo>
                  <a:pt x="744778" y="69342"/>
                </a:lnTo>
                <a:lnTo>
                  <a:pt x="680897" y="69342"/>
                </a:lnTo>
                <a:lnTo>
                  <a:pt x="680897" y="21844"/>
                </a:lnTo>
                <a:lnTo>
                  <a:pt x="746937" y="21844"/>
                </a:lnTo>
                <a:lnTo>
                  <a:pt x="746937" y="1904"/>
                </a:lnTo>
                <a:close/>
              </a:path>
              <a:path w="965200" h="160020">
                <a:moveTo>
                  <a:pt x="860221" y="0"/>
                </a:moveTo>
                <a:lnTo>
                  <a:pt x="851458" y="0"/>
                </a:lnTo>
                <a:lnTo>
                  <a:pt x="834123" y="1450"/>
                </a:lnTo>
                <a:lnTo>
                  <a:pt x="791260" y="23114"/>
                </a:lnTo>
                <a:lnTo>
                  <a:pt x="768757" y="64565"/>
                </a:lnTo>
                <a:lnTo>
                  <a:pt x="767257" y="81279"/>
                </a:lnTo>
                <a:lnTo>
                  <a:pt x="768710" y="97206"/>
                </a:lnTo>
                <a:lnTo>
                  <a:pt x="790498" y="137033"/>
                </a:lnTo>
                <a:lnTo>
                  <a:pt x="833968" y="158232"/>
                </a:lnTo>
                <a:lnTo>
                  <a:pt x="852347" y="159639"/>
                </a:lnTo>
                <a:lnTo>
                  <a:pt x="866563" y="158873"/>
                </a:lnTo>
                <a:lnTo>
                  <a:pt x="880827" y="156559"/>
                </a:lnTo>
                <a:lnTo>
                  <a:pt x="895138" y="152673"/>
                </a:lnTo>
                <a:lnTo>
                  <a:pt x="909497" y="147193"/>
                </a:lnTo>
                <a:lnTo>
                  <a:pt x="909497" y="140208"/>
                </a:lnTo>
                <a:lnTo>
                  <a:pt x="852982" y="140208"/>
                </a:lnTo>
                <a:lnTo>
                  <a:pt x="839812" y="139160"/>
                </a:lnTo>
                <a:lnTo>
                  <a:pt x="800230" y="114371"/>
                </a:lnTo>
                <a:lnTo>
                  <a:pt x="790371" y="80010"/>
                </a:lnTo>
                <a:lnTo>
                  <a:pt x="791467" y="67839"/>
                </a:lnTo>
                <a:lnTo>
                  <a:pt x="817160" y="29616"/>
                </a:lnTo>
                <a:lnTo>
                  <a:pt x="850950" y="19812"/>
                </a:lnTo>
                <a:lnTo>
                  <a:pt x="906322" y="19812"/>
                </a:lnTo>
                <a:lnTo>
                  <a:pt x="906322" y="13208"/>
                </a:lnTo>
                <a:lnTo>
                  <a:pt x="868603" y="889"/>
                </a:lnTo>
                <a:lnTo>
                  <a:pt x="860221" y="0"/>
                </a:lnTo>
                <a:close/>
              </a:path>
              <a:path w="965200" h="160020">
                <a:moveTo>
                  <a:pt x="909497" y="81152"/>
                </a:moveTo>
                <a:lnTo>
                  <a:pt x="857173" y="81152"/>
                </a:lnTo>
                <a:lnTo>
                  <a:pt x="857173" y="100965"/>
                </a:lnTo>
                <a:lnTo>
                  <a:pt x="887145" y="100965"/>
                </a:lnTo>
                <a:lnTo>
                  <a:pt x="887145" y="133476"/>
                </a:lnTo>
                <a:lnTo>
                  <a:pt x="876057" y="136779"/>
                </a:lnTo>
                <a:lnTo>
                  <a:pt x="867746" y="138684"/>
                </a:lnTo>
                <a:lnTo>
                  <a:pt x="860055" y="139827"/>
                </a:lnTo>
                <a:lnTo>
                  <a:pt x="852982" y="140208"/>
                </a:lnTo>
                <a:lnTo>
                  <a:pt x="909497" y="140208"/>
                </a:lnTo>
                <a:lnTo>
                  <a:pt x="909497" y="81152"/>
                </a:lnTo>
                <a:close/>
              </a:path>
              <a:path w="965200" h="160020">
                <a:moveTo>
                  <a:pt x="906322" y="19812"/>
                </a:moveTo>
                <a:lnTo>
                  <a:pt x="850950" y="19812"/>
                </a:lnTo>
                <a:lnTo>
                  <a:pt x="864764" y="20833"/>
                </a:lnTo>
                <a:lnTo>
                  <a:pt x="878589" y="23891"/>
                </a:lnTo>
                <a:lnTo>
                  <a:pt x="892438" y="28973"/>
                </a:lnTo>
                <a:lnTo>
                  <a:pt x="906322" y="36068"/>
                </a:lnTo>
                <a:lnTo>
                  <a:pt x="906322" y="19812"/>
                </a:lnTo>
                <a:close/>
              </a:path>
              <a:path w="965200" h="160020">
                <a:moveTo>
                  <a:pt x="964615" y="1904"/>
                </a:moveTo>
                <a:lnTo>
                  <a:pt x="942263" y="1904"/>
                </a:lnTo>
                <a:lnTo>
                  <a:pt x="942263" y="157861"/>
                </a:lnTo>
                <a:lnTo>
                  <a:pt x="964615" y="157861"/>
                </a:lnTo>
                <a:lnTo>
                  <a:pt x="964615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4547" y="57912"/>
            <a:ext cx="3997961" cy="1411605"/>
          </a:xfrm>
          <a:custGeom>
            <a:avLst/>
            <a:gdLst/>
            <a:ahLst/>
            <a:cxnLst/>
            <a:rect l="l" t="t" r="r" b="b"/>
            <a:pathLst>
              <a:path w="3997959" h="1411605">
                <a:moveTo>
                  <a:pt x="0" y="1411224"/>
                </a:moveTo>
                <a:lnTo>
                  <a:pt x="3997452" y="1411224"/>
                </a:lnTo>
                <a:lnTo>
                  <a:pt x="3997452" y="0"/>
                </a:lnTo>
                <a:lnTo>
                  <a:pt x="0" y="0"/>
                </a:lnTo>
                <a:lnTo>
                  <a:pt x="0" y="1411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94547" y="57912"/>
            <a:ext cx="3997961" cy="1411605"/>
          </a:xfrm>
          <a:custGeom>
            <a:avLst/>
            <a:gdLst/>
            <a:ahLst/>
            <a:cxnLst/>
            <a:rect l="l" t="t" r="r" b="b"/>
            <a:pathLst>
              <a:path w="3997959" h="1411605">
                <a:moveTo>
                  <a:pt x="0" y="1411224"/>
                </a:moveTo>
                <a:lnTo>
                  <a:pt x="3997452" y="1411224"/>
                </a:lnTo>
                <a:lnTo>
                  <a:pt x="3997452" y="0"/>
                </a:lnTo>
                <a:lnTo>
                  <a:pt x="0" y="0"/>
                </a:lnTo>
                <a:lnTo>
                  <a:pt x="0" y="1411224"/>
                </a:lnTo>
                <a:close/>
              </a:path>
            </a:pathLst>
          </a:custGeom>
          <a:ln w="57912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1571" y="932816"/>
            <a:ext cx="1092885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01659">
              <a:lnSpc>
                <a:spcPct val="100000"/>
              </a:lnSpc>
            </a:pPr>
            <a:r>
              <a:rPr sz="2800" dirty="0">
                <a:latin typeface="Bradley Hand ITC"/>
                <a:cs typeface="Bradley Hand ITC"/>
              </a:rPr>
              <a:t>Preventive</a:t>
            </a:r>
            <a:r>
              <a:rPr sz="2800" spc="-114" dirty="0">
                <a:latin typeface="Bradley Hand ITC"/>
                <a:cs typeface="Bradley Hand ITC"/>
              </a:rPr>
              <a:t> </a:t>
            </a:r>
            <a:r>
              <a:rPr sz="2800" dirty="0">
                <a:latin typeface="Bradley Hand ITC"/>
                <a:cs typeface="Bradley Hand ITC"/>
              </a:rPr>
              <a:t>Culture</a:t>
            </a:r>
            <a:endParaRPr sz="2800">
              <a:latin typeface="Bradley Hand ITC"/>
              <a:cs typeface="Bradley Hand ITC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292084" y="117347"/>
          <a:ext cx="3796281" cy="148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498"/>
                <a:gridCol w="938021"/>
                <a:gridCol w="943355"/>
                <a:gridCol w="978407"/>
              </a:tblGrid>
              <a:tr h="1485900">
                <a:tc>
                  <a:txBody>
                    <a:bodyPr/>
                    <a:lstStyle/>
                    <a:p>
                      <a:pPr marL="215265">
                        <a:lnSpc>
                          <a:spcPts val="6300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1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1">
                      <a:solidFill>
                        <a:srgbClr val="A9D18E"/>
                      </a:solidFill>
                      <a:prstDash val="solid"/>
                    </a:lnT>
                    <a:lnB w="12191">
                      <a:solidFill>
                        <a:srgbClr val="A9D18E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6335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6350"/>
                        </a:lnSpc>
                      </a:pPr>
                      <a:r>
                        <a:rPr sz="60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</a:t>
                      </a:r>
                      <a:endParaRPr sz="6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3229"/>
                        </a:lnSpc>
                        <a:spcBef>
                          <a:spcPts val="75"/>
                        </a:spcBef>
                      </a:pPr>
                      <a:r>
                        <a:rPr sz="3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32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126364">
                        <a:lnSpc>
                          <a:spcPts val="275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192">
                      <a:solidFill>
                        <a:srgbClr val="A9D18E"/>
                      </a:solidFill>
                      <a:prstDash val="solid"/>
                    </a:lnL>
                    <a:lnR w="12192">
                      <a:solidFill>
                        <a:srgbClr val="A9D18E"/>
                      </a:solidFill>
                      <a:prstDash val="solid"/>
                    </a:lnR>
                    <a:lnT w="12192">
                      <a:solidFill>
                        <a:srgbClr val="A9D18E"/>
                      </a:solidFill>
                      <a:prstDash val="solid"/>
                    </a:lnT>
                    <a:lnB w="12192">
                      <a:solidFill>
                        <a:srgbClr val="A9D18E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013462" y="3368040"/>
            <a:ext cx="5705854" cy="64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3460" y="3810000"/>
            <a:ext cx="4904233" cy="6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3459" y="4271771"/>
            <a:ext cx="6824473" cy="64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19" y="2474976"/>
            <a:ext cx="10105644" cy="640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4126" y="2921507"/>
            <a:ext cx="6973824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7791" y="2006980"/>
            <a:ext cx="9752965" cy="2672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3200" b="1" u="heavy" dirty="0">
                <a:solidFill>
                  <a:srgbClr val="FFCD2C"/>
                </a:solidFill>
                <a:latin typeface="Calibri"/>
                <a:cs typeface="Calibri"/>
              </a:rPr>
              <a:t>The</a:t>
            </a:r>
            <a:r>
              <a:rPr sz="3200" b="1" u="heavy" spc="-80" dirty="0">
                <a:solidFill>
                  <a:srgbClr val="FFCD2C"/>
                </a:solid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FFCD2C"/>
                </a:solidFill>
                <a:latin typeface="Calibri"/>
                <a:cs typeface="Calibri"/>
              </a:rPr>
              <a:t>Purpose</a:t>
            </a:r>
            <a:endParaRPr sz="3200">
              <a:latin typeface="Calibri"/>
              <a:cs typeface="Calibri"/>
            </a:endParaRPr>
          </a:p>
          <a:p>
            <a:pPr marL="378460" indent="-342900">
              <a:lnSpc>
                <a:spcPct val="100000"/>
              </a:lnSpc>
              <a:spcBef>
                <a:spcPts val="535"/>
              </a:spcBef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Support the </a:t>
            </a:r>
            <a:r>
              <a:rPr sz="2000" b="1" spc="-20" dirty="0">
                <a:solidFill>
                  <a:srgbClr val="E1EFD9"/>
                </a:solidFill>
                <a:latin typeface="Calibri"/>
                <a:cs typeface="Calibri"/>
              </a:rPr>
              <a:t>NATIONAL </a:t>
            </a:r>
            <a:r>
              <a:rPr sz="2000" b="1" spc="-15" dirty="0">
                <a:solidFill>
                  <a:srgbClr val="E1EFD9"/>
                </a:solidFill>
                <a:latin typeface="Calibri"/>
                <a:cs typeface="Calibri"/>
              </a:rPr>
              <a:t>TRANSFORMATION </a:t>
            </a:r>
            <a:r>
              <a:rPr sz="2000" b="1" dirty="0">
                <a:solidFill>
                  <a:srgbClr val="E1EFD9"/>
                </a:solidFill>
                <a:latin typeface="Calibri"/>
                <a:cs typeface="Calibri"/>
              </a:rPr>
              <a:t>PLANS AND </a:t>
            </a:r>
            <a:r>
              <a:rPr sz="2000" b="1" spc="10" dirty="0">
                <a:solidFill>
                  <a:srgbClr val="E1EFD9"/>
                </a:solidFill>
                <a:latin typeface="Calibri"/>
                <a:cs typeface="Calibri"/>
              </a:rPr>
              <a:t>11</a:t>
            </a:r>
            <a:r>
              <a:rPr sz="1950" b="1" spc="15" baseline="25641" dirty="0">
                <a:solidFill>
                  <a:srgbClr val="E1EFD9"/>
                </a:solidFill>
                <a:latin typeface="Calibri"/>
                <a:cs typeface="Calibri"/>
              </a:rPr>
              <a:t>TH </a:t>
            </a:r>
            <a:r>
              <a:rPr sz="2000" b="1" dirty="0">
                <a:solidFill>
                  <a:srgbClr val="E1EFD9"/>
                </a:solidFill>
                <a:latin typeface="Calibri"/>
                <a:cs typeface="Calibri"/>
              </a:rPr>
              <a:t>MP 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FFCD2C"/>
                </a:solidFill>
                <a:latin typeface="Calibri"/>
                <a:cs typeface="Calibri"/>
              </a:rPr>
              <a:t>pursuit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FFCD2C"/>
                </a:solidFill>
                <a:latin typeface="Calibri"/>
                <a:cs typeface="Calibri"/>
              </a:rPr>
              <a:t>Vision</a:t>
            </a:r>
            <a:r>
              <a:rPr sz="2000" b="1" spc="-20" dirty="0">
                <a:solidFill>
                  <a:srgbClr val="FFCD2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2020</a:t>
            </a:r>
            <a:endParaRPr sz="20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FFCD2C"/>
                </a:solidFill>
                <a:latin typeface="Wingdings"/>
                <a:cs typeface="Wingdings"/>
              </a:rPr>
              <a:t></a:t>
            </a:r>
            <a:r>
              <a:rPr sz="2000" spc="-360" dirty="0">
                <a:solidFill>
                  <a:srgbClr val="FFCD2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D2C"/>
                </a:solidFill>
                <a:latin typeface="Calibri"/>
                <a:cs typeface="Calibri"/>
              </a:rPr>
              <a:t>Contribute positively </a:t>
            </a:r>
            <a:r>
              <a:rPr sz="2000" b="1" spc="-15" dirty="0">
                <a:solidFill>
                  <a:srgbClr val="FFCD2C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the </a:t>
            </a:r>
            <a:r>
              <a:rPr sz="2000" b="1" spc="-20" dirty="0">
                <a:solidFill>
                  <a:srgbClr val="E1EFD9"/>
                </a:solidFill>
                <a:latin typeface="Calibri"/>
                <a:cs typeface="Calibri"/>
              </a:rPr>
              <a:t>MALAYSIAN </a:t>
            </a:r>
            <a:r>
              <a:rPr sz="2000" b="1" dirty="0">
                <a:solidFill>
                  <a:srgbClr val="E1EFD9"/>
                </a:solidFill>
                <a:latin typeface="Calibri"/>
                <a:cs typeface="Calibri"/>
              </a:rPr>
              <a:t>WELL-BEING INDEX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FFCD2C"/>
                </a:solidFill>
                <a:latin typeface="Wingdings"/>
                <a:cs typeface="Wingdings"/>
              </a:rPr>
              <a:t></a:t>
            </a:r>
            <a:r>
              <a:rPr sz="2000" spc="-335" dirty="0">
                <a:solidFill>
                  <a:srgbClr val="FFCD2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D2C"/>
                </a:solidFill>
                <a:latin typeface="Calibri"/>
                <a:cs typeface="Calibri"/>
              </a:rPr>
              <a:t>Raise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E1EFD9"/>
                </a:solidFill>
                <a:latin typeface="Calibri"/>
                <a:cs typeface="Calibri"/>
              </a:rPr>
              <a:t>QUALITY OF </a:t>
            </a:r>
            <a:r>
              <a:rPr sz="2000" b="1" spc="-10" dirty="0">
                <a:solidFill>
                  <a:srgbClr val="E1EFD9"/>
                </a:solidFill>
                <a:latin typeface="Calibri"/>
                <a:cs typeface="Calibri"/>
              </a:rPr>
              <a:t>WORKING </a:t>
            </a:r>
            <a:r>
              <a:rPr sz="2000" b="1" dirty="0">
                <a:solidFill>
                  <a:srgbClr val="E1EFD9"/>
                </a:solidFill>
                <a:latin typeface="Calibri"/>
                <a:cs typeface="Calibri"/>
              </a:rPr>
              <a:t>LIFE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of </a:t>
            </a:r>
            <a:r>
              <a:rPr sz="2000" b="1" spc="-20" dirty="0">
                <a:solidFill>
                  <a:srgbClr val="FFCD2C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solidFill>
                  <a:srgbClr val="FFCD2C"/>
                </a:solidFill>
                <a:latin typeface="Wingdings"/>
                <a:cs typeface="Wingdings"/>
              </a:rPr>
              <a:t></a:t>
            </a:r>
            <a:r>
              <a:rPr sz="2000" spc="-320" dirty="0">
                <a:solidFill>
                  <a:srgbClr val="FFCD2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Enhance </a:t>
            </a:r>
            <a:r>
              <a:rPr sz="2000" b="1" spc="-5" dirty="0">
                <a:solidFill>
                  <a:srgbClr val="E1EFD9"/>
                </a:solidFill>
                <a:latin typeface="Calibri"/>
                <a:cs typeface="Calibri"/>
              </a:rPr>
              <a:t>PRODUCTIVITY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FFCD2C"/>
                </a:solidFill>
                <a:latin typeface="Calibri"/>
                <a:cs typeface="Calibri"/>
              </a:rPr>
              <a:t>organisations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000" dirty="0">
                <a:solidFill>
                  <a:srgbClr val="FFCD2C"/>
                </a:solidFill>
                <a:latin typeface="Wingdings"/>
                <a:cs typeface="Wingdings"/>
              </a:rPr>
              <a:t></a:t>
            </a:r>
            <a:r>
              <a:rPr sz="2000" spc="-345" dirty="0">
                <a:solidFill>
                  <a:srgbClr val="FFCD2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D2C"/>
                </a:solidFill>
                <a:latin typeface="Calibri"/>
                <a:cs typeface="Calibri"/>
              </a:rPr>
              <a:t>Contribute positively </a:t>
            </a:r>
            <a:r>
              <a:rPr sz="2000" b="1" spc="-15" dirty="0">
                <a:solidFill>
                  <a:srgbClr val="FFCD2C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E1EFD9"/>
                </a:solidFill>
                <a:latin typeface="Calibri"/>
                <a:cs typeface="Calibri"/>
              </a:rPr>
              <a:t>QUALITY OF </a:t>
            </a:r>
            <a:r>
              <a:rPr sz="2000" b="1" dirty="0">
                <a:solidFill>
                  <a:srgbClr val="E1EFD9"/>
                </a:solidFill>
                <a:latin typeface="Calibri"/>
                <a:cs typeface="Calibri"/>
              </a:rPr>
              <a:t>LIFE </a:t>
            </a:r>
            <a:r>
              <a:rPr sz="2000" b="1" dirty="0">
                <a:solidFill>
                  <a:srgbClr val="FFCD2C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FFCD2C"/>
                </a:solidFill>
                <a:latin typeface="Calibri"/>
                <a:cs typeface="Calibri"/>
              </a:rPr>
              <a:t>Malaysians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393939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6807" y="2799589"/>
            <a:ext cx="2045209" cy="1917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6808" y="2799588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5"/>
                </a:moveTo>
                <a:lnTo>
                  <a:pt x="1022603" y="0"/>
                </a:lnTo>
                <a:lnTo>
                  <a:pt x="2045208" y="958595"/>
                </a:lnTo>
                <a:lnTo>
                  <a:pt x="1022603" y="1917192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7159" y="3869435"/>
            <a:ext cx="2043684" cy="191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159" y="3869435"/>
            <a:ext cx="2044064" cy="1917700"/>
          </a:xfrm>
          <a:custGeom>
            <a:avLst/>
            <a:gdLst/>
            <a:ahLst/>
            <a:cxnLst/>
            <a:rect l="l" t="t" r="r" b="b"/>
            <a:pathLst>
              <a:path w="2044064" h="1917700">
                <a:moveTo>
                  <a:pt x="0" y="958595"/>
                </a:moveTo>
                <a:lnTo>
                  <a:pt x="1021841" y="0"/>
                </a:lnTo>
                <a:lnTo>
                  <a:pt x="2043684" y="958595"/>
                </a:lnTo>
                <a:lnTo>
                  <a:pt x="1021841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444" y="2828544"/>
            <a:ext cx="2043684" cy="1917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6444" y="2828544"/>
            <a:ext cx="2044064" cy="1917700"/>
          </a:xfrm>
          <a:custGeom>
            <a:avLst/>
            <a:gdLst/>
            <a:ahLst/>
            <a:cxnLst/>
            <a:rect l="l" t="t" r="r" b="b"/>
            <a:pathLst>
              <a:path w="2044065" h="1917700">
                <a:moveTo>
                  <a:pt x="0" y="958595"/>
                </a:moveTo>
                <a:lnTo>
                  <a:pt x="1021841" y="0"/>
                </a:lnTo>
                <a:lnTo>
                  <a:pt x="2043683" y="958595"/>
                </a:lnTo>
                <a:lnTo>
                  <a:pt x="1021841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388" y="3838956"/>
            <a:ext cx="2045209" cy="1917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2388" y="3838955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6"/>
                </a:moveTo>
                <a:lnTo>
                  <a:pt x="1022604" y="0"/>
                </a:lnTo>
                <a:lnTo>
                  <a:pt x="2045208" y="958596"/>
                </a:lnTo>
                <a:lnTo>
                  <a:pt x="1022604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8273" y="2848355"/>
            <a:ext cx="2045207" cy="1918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8273" y="2848355"/>
            <a:ext cx="2045335" cy="1918970"/>
          </a:xfrm>
          <a:custGeom>
            <a:avLst/>
            <a:gdLst/>
            <a:ahLst/>
            <a:cxnLst/>
            <a:rect l="l" t="t" r="r" b="b"/>
            <a:pathLst>
              <a:path w="2045335" h="1918970">
                <a:moveTo>
                  <a:pt x="0" y="959358"/>
                </a:moveTo>
                <a:lnTo>
                  <a:pt x="1022603" y="0"/>
                </a:lnTo>
                <a:lnTo>
                  <a:pt x="2045207" y="959358"/>
                </a:lnTo>
                <a:lnTo>
                  <a:pt x="1022603" y="1918716"/>
                </a:lnTo>
                <a:lnTo>
                  <a:pt x="0" y="9593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3562" y="3851147"/>
            <a:ext cx="2045207" cy="1917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3562" y="3851147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5"/>
                </a:moveTo>
                <a:lnTo>
                  <a:pt x="1022603" y="0"/>
                </a:lnTo>
                <a:lnTo>
                  <a:pt x="2045207" y="958595"/>
                </a:lnTo>
                <a:lnTo>
                  <a:pt x="1022603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0992" y="1828800"/>
            <a:ext cx="2045209" cy="1917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0993" y="1828800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5" h="1917700">
                <a:moveTo>
                  <a:pt x="0" y="958596"/>
                </a:moveTo>
                <a:lnTo>
                  <a:pt x="1022603" y="0"/>
                </a:lnTo>
                <a:lnTo>
                  <a:pt x="2045208" y="958596"/>
                </a:lnTo>
                <a:lnTo>
                  <a:pt x="1022603" y="1917192"/>
                </a:lnTo>
                <a:lnTo>
                  <a:pt x="0" y="95859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808" y="2846833"/>
            <a:ext cx="2045209" cy="1918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809" y="2846832"/>
            <a:ext cx="2045335" cy="1918970"/>
          </a:xfrm>
          <a:custGeom>
            <a:avLst/>
            <a:gdLst/>
            <a:ahLst/>
            <a:cxnLst/>
            <a:rect l="l" t="t" r="r" b="b"/>
            <a:pathLst>
              <a:path w="2045335" h="1918970">
                <a:moveTo>
                  <a:pt x="0" y="959357"/>
                </a:moveTo>
                <a:lnTo>
                  <a:pt x="1022604" y="0"/>
                </a:lnTo>
                <a:lnTo>
                  <a:pt x="2045208" y="959357"/>
                </a:lnTo>
                <a:lnTo>
                  <a:pt x="1022604" y="1918715"/>
                </a:lnTo>
                <a:lnTo>
                  <a:pt x="0" y="9593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07324" y="1798321"/>
            <a:ext cx="2045207" cy="1918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7324" y="1798320"/>
            <a:ext cx="2045335" cy="1918970"/>
          </a:xfrm>
          <a:custGeom>
            <a:avLst/>
            <a:gdLst/>
            <a:ahLst/>
            <a:cxnLst/>
            <a:rect l="l" t="t" r="r" b="b"/>
            <a:pathLst>
              <a:path w="2045334" h="1918970">
                <a:moveTo>
                  <a:pt x="0" y="959357"/>
                </a:moveTo>
                <a:lnTo>
                  <a:pt x="1022603" y="0"/>
                </a:lnTo>
                <a:lnTo>
                  <a:pt x="2045207" y="959357"/>
                </a:lnTo>
                <a:lnTo>
                  <a:pt x="1022603" y="1918715"/>
                </a:lnTo>
                <a:lnTo>
                  <a:pt x="0" y="95935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11896" y="3791711"/>
            <a:ext cx="2045207" cy="1917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1896" y="3791711"/>
            <a:ext cx="2045335" cy="1917700"/>
          </a:xfrm>
          <a:custGeom>
            <a:avLst/>
            <a:gdLst/>
            <a:ahLst/>
            <a:cxnLst/>
            <a:rect l="l" t="t" r="r" b="b"/>
            <a:pathLst>
              <a:path w="2045334" h="1917700">
                <a:moveTo>
                  <a:pt x="0" y="958595"/>
                </a:moveTo>
                <a:lnTo>
                  <a:pt x="1022603" y="0"/>
                </a:lnTo>
                <a:lnTo>
                  <a:pt x="2045207" y="958595"/>
                </a:lnTo>
                <a:lnTo>
                  <a:pt x="1022603" y="1917191"/>
                </a:lnTo>
                <a:lnTo>
                  <a:pt x="0" y="95859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83270" y="2836164"/>
            <a:ext cx="1938526" cy="1869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83270" y="2836164"/>
            <a:ext cx="1938654" cy="1870075"/>
          </a:xfrm>
          <a:custGeom>
            <a:avLst/>
            <a:gdLst/>
            <a:ahLst/>
            <a:cxnLst/>
            <a:rect l="l" t="t" r="r" b="b"/>
            <a:pathLst>
              <a:path w="1938654" h="1870075">
                <a:moveTo>
                  <a:pt x="0" y="934974"/>
                </a:moveTo>
                <a:lnTo>
                  <a:pt x="969263" y="0"/>
                </a:lnTo>
                <a:lnTo>
                  <a:pt x="1938527" y="934974"/>
                </a:lnTo>
                <a:lnTo>
                  <a:pt x="969263" y="1869948"/>
                </a:lnTo>
                <a:lnTo>
                  <a:pt x="0" y="93497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6991" y="1488948"/>
            <a:ext cx="4319017" cy="9631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2728" y="1427988"/>
            <a:ext cx="2444496" cy="932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0822" y="1523239"/>
            <a:ext cx="3991611" cy="840105"/>
          </a:xfrm>
          <a:custGeom>
            <a:avLst/>
            <a:gdLst/>
            <a:ahLst/>
            <a:cxnLst/>
            <a:rect l="l" t="t" r="r" b="b"/>
            <a:pathLst>
              <a:path w="3991609" h="840105">
                <a:moveTo>
                  <a:pt x="3991355" y="573024"/>
                </a:moveTo>
                <a:lnTo>
                  <a:pt x="0" y="573024"/>
                </a:lnTo>
                <a:lnTo>
                  <a:pt x="1995677" y="839724"/>
                </a:lnTo>
                <a:lnTo>
                  <a:pt x="3991355" y="573024"/>
                </a:lnTo>
                <a:close/>
              </a:path>
              <a:path w="3991609" h="840105">
                <a:moveTo>
                  <a:pt x="3689730" y="0"/>
                </a:moveTo>
                <a:lnTo>
                  <a:pt x="301625" y="0"/>
                </a:lnTo>
                <a:lnTo>
                  <a:pt x="301625" y="573024"/>
                </a:lnTo>
                <a:lnTo>
                  <a:pt x="3689730" y="573024"/>
                </a:lnTo>
                <a:lnTo>
                  <a:pt x="3689730" y="0"/>
                </a:lnTo>
                <a:close/>
              </a:path>
            </a:pathLst>
          </a:custGeom>
          <a:solidFill>
            <a:srgbClr val="455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0822" y="1523239"/>
            <a:ext cx="3991611" cy="840105"/>
          </a:xfrm>
          <a:custGeom>
            <a:avLst/>
            <a:gdLst/>
            <a:ahLst/>
            <a:cxnLst/>
            <a:rect l="l" t="t" r="r" b="b"/>
            <a:pathLst>
              <a:path w="3991609" h="840105">
                <a:moveTo>
                  <a:pt x="0" y="573024"/>
                </a:moveTo>
                <a:lnTo>
                  <a:pt x="301625" y="573024"/>
                </a:lnTo>
                <a:lnTo>
                  <a:pt x="301625" y="0"/>
                </a:lnTo>
                <a:lnTo>
                  <a:pt x="3689730" y="0"/>
                </a:lnTo>
                <a:lnTo>
                  <a:pt x="3689730" y="573024"/>
                </a:lnTo>
                <a:lnTo>
                  <a:pt x="3991355" y="573024"/>
                </a:lnTo>
                <a:lnTo>
                  <a:pt x="1995677" y="839724"/>
                </a:lnTo>
                <a:lnTo>
                  <a:pt x="0" y="57302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50940" y="1507997"/>
            <a:ext cx="20694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ACCIDENT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2.53/1,000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3192" y="1478280"/>
            <a:ext cx="4155948" cy="950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8617" y="1392936"/>
            <a:ext cx="2702052" cy="932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023" y="1512570"/>
            <a:ext cx="3828414" cy="828040"/>
          </a:xfrm>
          <a:custGeom>
            <a:avLst/>
            <a:gdLst/>
            <a:ahLst/>
            <a:cxnLst/>
            <a:rect l="l" t="t" r="r" b="b"/>
            <a:pathLst>
              <a:path w="3828415" h="828039">
                <a:moveTo>
                  <a:pt x="3828288" y="540638"/>
                </a:moveTo>
                <a:lnTo>
                  <a:pt x="0" y="540638"/>
                </a:lnTo>
                <a:lnTo>
                  <a:pt x="1914144" y="827531"/>
                </a:lnTo>
                <a:lnTo>
                  <a:pt x="3828288" y="540638"/>
                </a:lnTo>
                <a:close/>
              </a:path>
              <a:path w="3828415" h="828039">
                <a:moveTo>
                  <a:pt x="3673348" y="0"/>
                </a:moveTo>
                <a:lnTo>
                  <a:pt x="154889" y="0"/>
                </a:lnTo>
                <a:lnTo>
                  <a:pt x="154889" y="540638"/>
                </a:lnTo>
                <a:lnTo>
                  <a:pt x="3673348" y="540638"/>
                </a:lnTo>
                <a:lnTo>
                  <a:pt x="3673348" y="0"/>
                </a:lnTo>
                <a:close/>
              </a:path>
            </a:pathLst>
          </a:custGeom>
          <a:solidFill>
            <a:srgbClr val="45583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023" y="1512570"/>
            <a:ext cx="3828414" cy="828040"/>
          </a:xfrm>
          <a:custGeom>
            <a:avLst/>
            <a:gdLst/>
            <a:ahLst/>
            <a:cxnLst/>
            <a:rect l="l" t="t" r="r" b="b"/>
            <a:pathLst>
              <a:path w="3828415" h="828039">
                <a:moveTo>
                  <a:pt x="0" y="540638"/>
                </a:moveTo>
                <a:lnTo>
                  <a:pt x="154889" y="540638"/>
                </a:lnTo>
                <a:lnTo>
                  <a:pt x="154889" y="0"/>
                </a:lnTo>
                <a:lnTo>
                  <a:pt x="3673348" y="0"/>
                </a:lnTo>
                <a:lnTo>
                  <a:pt x="3673348" y="540638"/>
                </a:lnTo>
                <a:lnTo>
                  <a:pt x="3828288" y="540638"/>
                </a:lnTo>
                <a:lnTo>
                  <a:pt x="1914144" y="827531"/>
                </a:lnTo>
                <a:lnTo>
                  <a:pt x="0" y="540638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05814" y="1472946"/>
            <a:ext cx="23279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FATALITY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4.36/100,000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workers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5675" y="137160"/>
            <a:ext cx="4062985" cy="826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8887" y="440436"/>
            <a:ext cx="3008377" cy="574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983" y="171451"/>
            <a:ext cx="3738878" cy="702945"/>
          </a:xfrm>
          <a:custGeom>
            <a:avLst/>
            <a:gdLst/>
            <a:ahLst/>
            <a:cxnLst/>
            <a:rect l="l" t="t" r="r" b="b"/>
            <a:pathLst>
              <a:path w="3738879" h="702944">
                <a:moveTo>
                  <a:pt x="3417316" y="351282"/>
                </a:moveTo>
                <a:lnTo>
                  <a:pt x="321068" y="351282"/>
                </a:lnTo>
                <a:lnTo>
                  <a:pt x="321068" y="702563"/>
                </a:lnTo>
                <a:lnTo>
                  <a:pt x="3417316" y="702563"/>
                </a:lnTo>
                <a:lnTo>
                  <a:pt x="3417316" y="351282"/>
                </a:lnTo>
                <a:close/>
              </a:path>
              <a:path w="3738879" h="702944">
                <a:moveTo>
                  <a:pt x="1869186" y="0"/>
                </a:moveTo>
                <a:lnTo>
                  <a:pt x="0" y="351282"/>
                </a:lnTo>
                <a:lnTo>
                  <a:pt x="3738372" y="351282"/>
                </a:lnTo>
                <a:lnTo>
                  <a:pt x="1869186" y="0"/>
                </a:lnTo>
                <a:close/>
              </a:path>
            </a:pathLst>
          </a:custGeom>
          <a:solidFill>
            <a:srgbClr val="455839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7983" y="171451"/>
            <a:ext cx="3738878" cy="702945"/>
          </a:xfrm>
          <a:custGeom>
            <a:avLst/>
            <a:gdLst/>
            <a:ahLst/>
            <a:cxnLst/>
            <a:rect l="l" t="t" r="r" b="b"/>
            <a:pathLst>
              <a:path w="3738879" h="702944">
                <a:moveTo>
                  <a:pt x="0" y="351282"/>
                </a:moveTo>
                <a:lnTo>
                  <a:pt x="1869186" y="0"/>
                </a:lnTo>
                <a:lnTo>
                  <a:pt x="3738372" y="351282"/>
                </a:lnTo>
                <a:lnTo>
                  <a:pt x="3417316" y="351282"/>
                </a:lnTo>
                <a:lnTo>
                  <a:pt x="3417316" y="702563"/>
                </a:lnTo>
                <a:lnTo>
                  <a:pt x="321068" y="702563"/>
                </a:lnTo>
                <a:lnTo>
                  <a:pt x="321068" y="351282"/>
                </a:lnTo>
                <a:lnTo>
                  <a:pt x="0" y="35128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5572" y="196596"/>
            <a:ext cx="4064508" cy="7574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9325" y="451104"/>
            <a:ext cx="1932430" cy="5745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7879" y="230887"/>
            <a:ext cx="3740149" cy="634365"/>
          </a:xfrm>
          <a:custGeom>
            <a:avLst/>
            <a:gdLst/>
            <a:ahLst/>
            <a:cxnLst/>
            <a:rect l="l" t="t" r="r" b="b"/>
            <a:pathLst>
              <a:path w="3740150" h="634365">
                <a:moveTo>
                  <a:pt x="3418713" y="316992"/>
                </a:moveTo>
                <a:lnTo>
                  <a:pt x="321183" y="316992"/>
                </a:lnTo>
                <a:lnTo>
                  <a:pt x="321183" y="633984"/>
                </a:lnTo>
                <a:lnTo>
                  <a:pt x="3418713" y="633984"/>
                </a:lnTo>
                <a:lnTo>
                  <a:pt x="3418713" y="316992"/>
                </a:lnTo>
                <a:close/>
              </a:path>
              <a:path w="3740150" h="634365">
                <a:moveTo>
                  <a:pt x="1869948" y="0"/>
                </a:moveTo>
                <a:lnTo>
                  <a:pt x="0" y="316992"/>
                </a:lnTo>
                <a:lnTo>
                  <a:pt x="3739896" y="316992"/>
                </a:lnTo>
                <a:lnTo>
                  <a:pt x="1869948" y="0"/>
                </a:lnTo>
                <a:close/>
              </a:path>
            </a:pathLst>
          </a:custGeom>
          <a:solidFill>
            <a:srgbClr val="455839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57879" y="230887"/>
            <a:ext cx="3740149" cy="634365"/>
          </a:xfrm>
          <a:custGeom>
            <a:avLst/>
            <a:gdLst/>
            <a:ahLst/>
            <a:cxnLst/>
            <a:rect l="l" t="t" r="r" b="b"/>
            <a:pathLst>
              <a:path w="3740150" h="634365">
                <a:moveTo>
                  <a:pt x="0" y="316992"/>
                </a:moveTo>
                <a:lnTo>
                  <a:pt x="1869948" y="0"/>
                </a:lnTo>
                <a:lnTo>
                  <a:pt x="3739896" y="316992"/>
                </a:lnTo>
                <a:lnTo>
                  <a:pt x="3418713" y="316992"/>
                </a:lnTo>
                <a:lnTo>
                  <a:pt x="3418713" y="633984"/>
                </a:lnTo>
                <a:lnTo>
                  <a:pt x="321183" y="633984"/>
                </a:lnTo>
                <a:lnTo>
                  <a:pt x="321183" y="316992"/>
                </a:lnTo>
                <a:lnTo>
                  <a:pt x="0" y="316992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66888" y="199645"/>
            <a:ext cx="4062985" cy="754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02268" y="452627"/>
            <a:ext cx="1789177" cy="5745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29196" y="233934"/>
            <a:ext cx="3738878" cy="631190"/>
          </a:xfrm>
          <a:custGeom>
            <a:avLst/>
            <a:gdLst/>
            <a:ahLst/>
            <a:cxnLst/>
            <a:rect l="l" t="t" r="r" b="b"/>
            <a:pathLst>
              <a:path w="3738879" h="631190">
                <a:moveTo>
                  <a:pt x="3417315" y="315468"/>
                </a:moveTo>
                <a:lnTo>
                  <a:pt x="321055" y="315468"/>
                </a:lnTo>
                <a:lnTo>
                  <a:pt x="321055" y="630936"/>
                </a:lnTo>
                <a:lnTo>
                  <a:pt x="3417315" y="630936"/>
                </a:lnTo>
                <a:lnTo>
                  <a:pt x="3417315" y="315468"/>
                </a:lnTo>
                <a:close/>
              </a:path>
              <a:path w="3738879" h="631190">
                <a:moveTo>
                  <a:pt x="1869185" y="0"/>
                </a:moveTo>
                <a:lnTo>
                  <a:pt x="0" y="315468"/>
                </a:lnTo>
                <a:lnTo>
                  <a:pt x="3738372" y="315468"/>
                </a:lnTo>
                <a:lnTo>
                  <a:pt x="1869185" y="0"/>
                </a:lnTo>
                <a:close/>
              </a:path>
            </a:pathLst>
          </a:custGeom>
          <a:solidFill>
            <a:srgbClr val="455839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29196" y="233934"/>
            <a:ext cx="3738878" cy="631190"/>
          </a:xfrm>
          <a:custGeom>
            <a:avLst/>
            <a:gdLst/>
            <a:ahLst/>
            <a:cxnLst/>
            <a:rect l="l" t="t" r="r" b="b"/>
            <a:pathLst>
              <a:path w="3738879" h="631190">
                <a:moveTo>
                  <a:pt x="0" y="315468"/>
                </a:moveTo>
                <a:lnTo>
                  <a:pt x="1869185" y="0"/>
                </a:lnTo>
                <a:lnTo>
                  <a:pt x="3738372" y="315468"/>
                </a:lnTo>
                <a:lnTo>
                  <a:pt x="3417315" y="315468"/>
                </a:lnTo>
                <a:lnTo>
                  <a:pt x="3417315" y="630936"/>
                </a:lnTo>
                <a:lnTo>
                  <a:pt x="321055" y="630936"/>
                </a:lnTo>
                <a:lnTo>
                  <a:pt x="321055" y="315468"/>
                </a:lnTo>
                <a:lnTo>
                  <a:pt x="0" y="315468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80289" y="526669"/>
            <a:ext cx="94399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4025" algn="l"/>
                <a:tab pos="8006715" algn="l"/>
              </a:tabLst>
            </a:pPr>
            <a:r>
              <a:rPr sz="2700" b="1" spc="-15" baseline="3086" dirty="0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sz="2700" b="1" spc="-7" baseline="3086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700" b="1" spc="37" baseline="30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5" baseline="3086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2700" b="1" spc="22" baseline="30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7" baseline="3086" dirty="0">
                <a:solidFill>
                  <a:srgbClr val="FFFFFF"/>
                </a:solidFill>
                <a:latin typeface="Calibri"/>
                <a:cs typeface="Calibri"/>
              </a:rPr>
              <a:t>LIFE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LIFE	PRODUCTIVITY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1501" y="838200"/>
            <a:ext cx="11247120" cy="8625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631571" y="932816"/>
            <a:ext cx="10928859" cy="458707"/>
          </a:xfrm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marL="781685">
              <a:lnSpc>
                <a:spcPct val="100000"/>
              </a:lnSpc>
            </a:pPr>
            <a:r>
              <a:rPr spc="-5" dirty="0"/>
              <a:t>Ensuring Increase </a:t>
            </a:r>
            <a:r>
              <a:rPr spc="-100" dirty="0"/>
              <a:t>To </a:t>
            </a:r>
            <a:r>
              <a:rPr spc="-25" dirty="0"/>
              <a:t>Work </a:t>
            </a:r>
            <a:r>
              <a:rPr spc="-10" dirty="0"/>
              <a:t>Environment Index </a:t>
            </a:r>
            <a:r>
              <a:rPr dirty="0"/>
              <a:t>&gt; </a:t>
            </a:r>
            <a:r>
              <a:rPr spc="-10" dirty="0"/>
              <a:t>Malaysian Well-Being</a:t>
            </a:r>
            <a:r>
              <a:rPr spc="75" dirty="0"/>
              <a:t> </a:t>
            </a:r>
            <a:r>
              <a:rPr spc="-10" dirty="0"/>
              <a:t>Index</a:t>
            </a:r>
          </a:p>
        </p:txBody>
      </p:sp>
      <p:sp>
        <p:nvSpPr>
          <p:cNvPr id="51" name="object 51"/>
          <p:cNvSpPr/>
          <p:nvPr/>
        </p:nvSpPr>
        <p:spPr>
          <a:xfrm>
            <a:off x="0" y="1167383"/>
            <a:ext cx="1190244" cy="822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" y="1086612"/>
            <a:ext cx="1277111" cy="10561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9050" y="909827"/>
            <a:ext cx="1186434" cy="12877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74507" y="1476755"/>
            <a:ext cx="4075177" cy="914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52331" y="1594103"/>
            <a:ext cx="2318004" cy="9326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38339" y="1511046"/>
            <a:ext cx="3747771" cy="791210"/>
          </a:xfrm>
          <a:custGeom>
            <a:avLst/>
            <a:gdLst/>
            <a:ahLst/>
            <a:cxnLst/>
            <a:rect l="l" t="t" r="r" b="b"/>
            <a:pathLst>
              <a:path w="3747770" h="791210">
                <a:moveTo>
                  <a:pt x="3569080" y="196468"/>
                </a:moveTo>
                <a:lnTo>
                  <a:pt x="178434" y="196468"/>
                </a:lnTo>
                <a:lnTo>
                  <a:pt x="178434" y="790955"/>
                </a:lnTo>
                <a:lnTo>
                  <a:pt x="3569080" y="790955"/>
                </a:lnTo>
                <a:lnTo>
                  <a:pt x="3569080" y="196468"/>
                </a:lnTo>
                <a:close/>
              </a:path>
              <a:path w="3747770" h="791210">
                <a:moveTo>
                  <a:pt x="1873757" y="0"/>
                </a:moveTo>
                <a:lnTo>
                  <a:pt x="0" y="196468"/>
                </a:lnTo>
                <a:lnTo>
                  <a:pt x="3747515" y="196468"/>
                </a:lnTo>
                <a:lnTo>
                  <a:pt x="1873757" y="0"/>
                </a:lnTo>
                <a:close/>
              </a:path>
            </a:pathLst>
          </a:custGeom>
          <a:solidFill>
            <a:srgbClr val="455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8339" y="1511046"/>
            <a:ext cx="3747771" cy="791210"/>
          </a:xfrm>
          <a:custGeom>
            <a:avLst/>
            <a:gdLst/>
            <a:ahLst/>
            <a:cxnLst/>
            <a:rect l="l" t="t" r="r" b="b"/>
            <a:pathLst>
              <a:path w="3747770" h="791210">
                <a:moveTo>
                  <a:pt x="0" y="196468"/>
                </a:moveTo>
                <a:lnTo>
                  <a:pt x="1873757" y="0"/>
                </a:lnTo>
                <a:lnTo>
                  <a:pt x="3747515" y="196468"/>
                </a:lnTo>
                <a:lnTo>
                  <a:pt x="3569080" y="196468"/>
                </a:lnTo>
                <a:lnTo>
                  <a:pt x="3569080" y="790955"/>
                </a:lnTo>
                <a:lnTo>
                  <a:pt x="178434" y="790955"/>
                </a:lnTo>
                <a:lnTo>
                  <a:pt x="178434" y="196468"/>
                </a:lnTo>
                <a:lnTo>
                  <a:pt x="0" y="196468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939912" y="1674114"/>
            <a:ext cx="19450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REPORT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OHDP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by 30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1835" y="2471927"/>
            <a:ext cx="11648441" cy="4386580"/>
          </a:xfrm>
          <a:custGeom>
            <a:avLst/>
            <a:gdLst/>
            <a:ahLst/>
            <a:cxnLst/>
            <a:rect l="l" t="t" r="r" b="b"/>
            <a:pathLst>
              <a:path w="11648440" h="4386580">
                <a:moveTo>
                  <a:pt x="11647932" y="4386069"/>
                </a:moveTo>
                <a:lnTo>
                  <a:pt x="11647932" y="0"/>
                </a:lnTo>
                <a:lnTo>
                  <a:pt x="0" y="0"/>
                </a:lnTo>
                <a:lnTo>
                  <a:pt x="0" y="4386069"/>
                </a:lnTo>
                <a:lnTo>
                  <a:pt x="11647932" y="4386069"/>
                </a:lnTo>
                <a:close/>
              </a:path>
            </a:pathLst>
          </a:custGeom>
          <a:solidFill>
            <a:srgbClr val="5B9BD4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1835" y="2471927"/>
            <a:ext cx="11648441" cy="4386580"/>
          </a:xfrm>
          <a:custGeom>
            <a:avLst/>
            <a:gdLst/>
            <a:ahLst/>
            <a:cxnLst/>
            <a:rect l="l" t="t" r="r" b="b"/>
            <a:pathLst>
              <a:path w="11648440" h="4386580">
                <a:moveTo>
                  <a:pt x="11647932" y="4386069"/>
                </a:moveTo>
                <a:lnTo>
                  <a:pt x="11647932" y="0"/>
                </a:lnTo>
                <a:lnTo>
                  <a:pt x="0" y="0"/>
                </a:lnTo>
                <a:lnTo>
                  <a:pt x="0" y="4386069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1168" y="5076444"/>
            <a:ext cx="2592324" cy="16733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8077" y="5550408"/>
            <a:ext cx="1776983" cy="11353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4998" y="5112258"/>
            <a:ext cx="2265045" cy="1527175"/>
          </a:xfrm>
          <a:custGeom>
            <a:avLst/>
            <a:gdLst/>
            <a:ahLst/>
            <a:cxnLst/>
            <a:rect l="l" t="t" r="r" b="b"/>
            <a:pathLst>
              <a:path w="2265045" h="1527175">
                <a:moveTo>
                  <a:pt x="2099437" y="403479"/>
                </a:moveTo>
                <a:lnTo>
                  <a:pt x="165252" y="403479"/>
                </a:lnTo>
                <a:lnTo>
                  <a:pt x="165252" y="1527048"/>
                </a:lnTo>
                <a:lnTo>
                  <a:pt x="2099437" y="1527048"/>
                </a:lnTo>
                <a:lnTo>
                  <a:pt x="2099437" y="403479"/>
                </a:lnTo>
                <a:close/>
              </a:path>
              <a:path w="2265045" h="1527175">
                <a:moveTo>
                  <a:pt x="1132332" y="0"/>
                </a:moveTo>
                <a:lnTo>
                  <a:pt x="0" y="403479"/>
                </a:lnTo>
                <a:lnTo>
                  <a:pt x="2264664" y="403479"/>
                </a:lnTo>
                <a:lnTo>
                  <a:pt x="113233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998" y="5112258"/>
            <a:ext cx="2265045" cy="1527175"/>
          </a:xfrm>
          <a:custGeom>
            <a:avLst/>
            <a:gdLst/>
            <a:ahLst/>
            <a:cxnLst/>
            <a:rect l="l" t="t" r="r" b="b"/>
            <a:pathLst>
              <a:path w="2265045" h="1527175">
                <a:moveTo>
                  <a:pt x="0" y="403479"/>
                </a:moveTo>
                <a:lnTo>
                  <a:pt x="1132332" y="0"/>
                </a:lnTo>
                <a:lnTo>
                  <a:pt x="2264664" y="403479"/>
                </a:lnTo>
                <a:lnTo>
                  <a:pt x="2099437" y="403479"/>
                </a:lnTo>
                <a:lnTo>
                  <a:pt x="2099437" y="1527048"/>
                </a:lnTo>
                <a:lnTo>
                  <a:pt x="165252" y="1527048"/>
                </a:lnTo>
                <a:lnTo>
                  <a:pt x="165252" y="403479"/>
                </a:lnTo>
                <a:lnTo>
                  <a:pt x="0" y="4034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85573" y="5622340"/>
            <a:ext cx="142176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VERNMENT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432305" y="5045962"/>
            <a:ext cx="2740151" cy="1705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38628" y="5402578"/>
            <a:ext cx="2176272" cy="1409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00706" y="5081778"/>
            <a:ext cx="2403476" cy="1559560"/>
          </a:xfrm>
          <a:custGeom>
            <a:avLst/>
            <a:gdLst/>
            <a:ahLst/>
            <a:cxnLst/>
            <a:rect l="l" t="t" r="r" b="b"/>
            <a:pathLst>
              <a:path w="2403475" h="1559559">
                <a:moveTo>
                  <a:pt x="2227960" y="411988"/>
                </a:moveTo>
                <a:lnTo>
                  <a:pt x="175387" y="411988"/>
                </a:lnTo>
                <a:lnTo>
                  <a:pt x="175387" y="1559052"/>
                </a:lnTo>
                <a:lnTo>
                  <a:pt x="2227960" y="1559052"/>
                </a:lnTo>
                <a:lnTo>
                  <a:pt x="2227960" y="411988"/>
                </a:lnTo>
                <a:close/>
              </a:path>
              <a:path w="2403475" h="1559559">
                <a:moveTo>
                  <a:pt x="1201673" y="0"/>
                </a:moveTo>
                <a:lnTo>
                  <a:pt x="0" y="411988"/>
                </a:lnTo>
                <a:lnTo>
                  <a:pt x="2403347" y="411988"/>
                </a:lnTo>
                <a:lnTo>
                  <a:pt x="120167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00706" y="5081778"/>
            <a:ext cx="2403476" cy="1559560"/>
          </a:xfrm>
          <a:custGeom>
            <a:avLst/>
            <a:gdLst/>
            <a:ahLst/>
            <a:cxnLst/>
            <a:rect l="l" t="t" r="r" b="b"/>
            <a:pathLst>
              <a:path w="2403475" h="1559559">
                <a:moveTo>
                  <a:pt x="0" y="411988"/>
                </a:moveTo>
                <a:lnTo>
                  <a:pt x="1201673" y="0"/>
                </a:lnTo>
                <a:lnTo>
                  <a:pt x="2403347" y="411988"/>
                </a:lnTo>
                <a:lnTo>
                  <a:pt x="2227960" y="411988"/>
                </a:lnTo>
                <a:lnTo>
                  <a:pt x="2227960" y="1559052"/>
                </a:lnTo>
                <a:lnTo>
                  <a:pt x="175387" y="1559052"/>
                </a:lnTo>
                <a:lnTo>
                  <a:pt x="175387" y="411988"/>
                </a:lnTo>
                <a:lnTo>
                  <a:pt x="0" y="41198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916172" y="5474209"/>
            <a:ext cx="1769746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THTENING  OSH     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753355" y="5047487"/>
            <a:ext cx="2586228" cy="17068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83124" y="5404103"/>
            <a:ext cx="1770887" cy="14097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14139" y="5083302"/>
            <a:ext cx="2265045" cy="1560830"/>
          </a:xfrm>
          <a:custGeom>
            <a:avLst/>
            <a:gdLst/>
            <a:ahLst/>
            <a:cxnLst/>
            <a:rect l="l" t="t" r="r" b="b"/>
            <a:pathLst>
              <a:path w="2265045" h="1560829">
                <a:moveTo>
                  <a:pt x="2099437" y="412369"/>
                </a:moveTo>
                <a:lnTo>
                  <a:pt x="165226" y="412369"/>
                </a:lnTo>
                <a:lnTo>
                  <a:pt x="165226" y="1560576"/>
                </a:lnTo>
                <a:lnTo>
                  <a:pt x="2099437" y="1560576"/>
                </a:lnTo>
                <a:lnTo>
                  <a:pt x="2099437" y="412369"/>
                </a:lnTo>
                <a:close/>
              </a:path>
              <a:path w="2265045" h="1560829">
                <a:moveTo>
                  <a:pt x="1132332" y="0"/>
                </a:moveTo>
                <a:lnTo>
                  <a:pt x="0" y="412369"/>
                </a:lnTo>
                <a:lnTo>
                  <a:pt x="2264664" y="412369"/>
                </a:lnTo>
                <a:lnTo>
                  <a:pt x="113233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14139" y="5083302"/>
            <a:ext cx="2265045" cy="1560830"/>
          </a:xfrm>
          <a:custGeom>
            <a:avLst/>
            <a:gdLst/>
            <a:ahLst/>
            <a:cxnLst/>
            <a:rect l="l" t="t" r="r" b="b"/>
            <a:pathLst>
              <a:path w="2265045" h="1560829">
                <a:moveTo>
                  <a:pt x="0" y="412369"/>
                </a:moveTo>
                <a:lnTo>
                  <a:pt x="1132332" y="0"/>
                </a:lnTo>
                <a:lnTo>
                  <a:pt x="2264664" y="412369"/>
                </a:lnTo>
                <a:lnTo>
                  <a:pt x="2099437" y="412369"/>
                </a:lnTo>
                <a:lnTo>
                  <a:pt x="2099437" y="1560576"/>
                </a:lnTo>
                <a:lnTo>
                  <a:pt x="165226" y="1560576"/>
                </a:lnTo>
                <a:lnTo>
                  <a:pt x="165226" y="412369"/>
                </a:lnTo>
                <a:lnTo>
                  <a:pt x="0" y="41236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362194" y="5476037"/>
            <a:ext cx="136906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OSH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SHARING  AND  NET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218676" y="5059678"/>
            <a:ext cx="2586228" cy="1705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46335" y="5416294"/>
            <a:ext cx="1981200" cy="1409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379458" y="5095494"/>
            <a:ext cx="2265045" cy="1559560"/>
          </a:xfrm>
          <a:custGeom>
            <a:avLst/>
            <a:gdLst/>
            <a:ahLst/>
            <a:cxnLst/>
            <a:rect l="l" t="t" r="r" b="b"/>
            <a:pathLst>
              <a:path w="2265045" h="1559559">
                <a:moveTo>
                  <a:pt x="2099437" y="411987"/>
                </a:moveTo>
                <a:lnTo>
                  <a:pt x="165226" y="411987"/>
                </a:lnTo>
                <a:lnTo>
                  <a:pt x="165226" y="1559051"/>
                </a:lnTo>
                <a:lnTo>
                  <a:pt x="2099437" y="1559051"/>
                </a:lnTo>
                <a:lnTo>
                  <a:pt x="2099437" y="411987"/>
                </a:lnTo>
                <a:close/>
              </a:path>
              <a:path w="2265045" h="1559559">
                <a:moveTo>
                  <a:pt x="1132332" y="0"/>
                </a:moveTo>
                <a:lnTo>
                  <a:pt x="0" y="411987"/>
                </a:lnTo>
                <a:lnTo>
                  <a:pt x="2264664" y="411987"/>
                </a:lnTo>
                <a:lnTo>
                  <a:pt x="1132332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79458" y="5095494"/>
            <a:ext cx="2265045" cy="1559560"/>
          </a:xfrm>
          <a:custGeom>
            <a:avLst/>
            <a:gdLst/>
            <a:ahLst/>
            <a:cxnLst/>
            <a:rect l="l" t="t" r="r" b="b"/>
            <a:pathLst>
              <a:path w="2265045" h="1559559">
                <a:moveTo>
                  <a:pt x="0" y="411987"/>
                </a:moveTo>
                <a:lnTo>
                  <a:pt x="1132332" y="0"/>
                </a:lnTo>
                <a:lnTo>
                  <a:pt x="2264664" y="411987"/>
                </a:lnTo>
                <a:lnTo>
                  <a:pt x="2099437" y="411987"/>
                </a:lnTo>
                <a:lnTo>
                  <a:pt x="2099437" y="1559051"/>
                </a:lnTo>
                <a:lnTo>
                  <a:pt x="165226" y="1559051"/>
                </a:lnTo>
                <a:lnTo>
                  <a:pt x="165226" y="411987"/>
                </a:lnTo>
                <a:lnTo>
                  <a:pt x="0" y="4119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725660" y="5487923"/>
            <a:ext cx="1574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  INTE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NAL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OSH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STRATEGIC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ALLIANCE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981444" y="5055106"/>
            <a:ext cx="2584704" cy="17053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31380" y="5411722"/>
            <a:ext cx="2133600" cy="14097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42226" y="5090921"/>
            <a:ext cx="2263140" cy="1559560"/>
          </a:xfrm>
          <a:custGeom>
            <a:avLst/>
            <a:gdLst/>
            <a:ahLst/>
            <a:cxnLst/>
            <a:rect l="l" t="t" r="r" b="b"/>
            <a:pathLst>
              <a:path w="2263140" h="1559559">
                <a:moveTo>
                  <a:pt x="2098040" y="411987"/>
                </a:moveTo>
                <a:lnTo>
                  <a:pt x="165100" y="411987"/>
                </a:lnTo>
                <a:lnTo>
                  <a:pt x="165100" y="1559052"/>
                </a:lnTo>
                <a:lnTo>
                  <a:pt x="2098040" y="1559052"/>
                </a:lnTo>
                <a:lnTo>
                  <a:pt x="2098040" y="411987"/>
                </a:lnTo>
                <a:close/>
              </a:path>
              <a:path w="2263140" h="1559559">
                <a:moveTo>
                  <a:pt x="1131570" y="0"/>
                </a:moveTo>
                <a:lnTo>
                  <a:pt x="0" y="411987"/>
                </a:lnTo>
                <a:lnTo>
                  <a:pt x="2263140" y="411987"/>
                </a:lnTo>
                <a:lnTo>
                  <a:pt x="113157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42226" y="5090921"/>
            <a:ext cx="2263140" cy="1559560"/>
          </a:xfrm>
          <a:custGeom>
            <a:avLst/>
            <a:gdLst/>
            <a:ahLst/>
            <a:cxnLst/>
            <a:rect l="l" t="t" r="r" b="b"/>
            <a:pathLst>
              <a:path w="2263140" h="1559559">
                <a:moveTo>
                  <a:pt x="0" y="411987"/>
                </a:moveTo>
                <a:lnTo>
                  <a:pt x="1131570" y="0"/>
                </a:lnTo>
                <a:lnTo>
                  <a:pt x="2263140" y="411987"/>
                </a:lnTo>
                <a:lnTo>
                  <a:pt x="2098040" y="411987"/>
                </a:lnTo>
                <a:lnTo>
                  <a:pt x="2098040" y="1559052"/>
                </a:lnTo>
                <a:lnTo>
                  <a:pt x="165100" y="1559052"/>
                </a:lnTo>
                <a:lnTo>
                  <a:pt x="165100" y="411987"/>
                </a:lnTo>
                <a:lnTo>
                  <a:pt x="0" y="4119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409180" y="5483353"/>
            <a:ext cx="1726564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  MAIN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AMING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INDUSTRIAL 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HYGIENE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965960" y="2791967"/>
            <a:ext cx="3083052" cy="7833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87169" y="2679192"/>
            <a:ext cx="2037588" cy="11003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32254" y="2830830"/>
            <a:ext cx="2950844" cy="650875"/>
          </a:xfrm>
          <a:custGeom>
            <a:avLst/>
            <a:gdLst/>
            <a:ahLst/>
            <a:cxnLst/>
            <a:rect l="l" t="t" r="r" b="b"/>
            <a:pathLst>
              <a:path w="2950845" h="650875">
                <a:moveTo>
                  <a:pt x="0" y="650748"/>
                </a:moveTo>
                <a:lnTo>
                  <a:pt x="2950464" y="650748"/>
                </a:lnTo>
                <a:lnTo>
                  <a:pt x="2950464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32254" y="2830830"/>
            <a:ext cx="2950844" cy="650875"/>
          </a:xfrm>
          <a:custGeom>
            <a:avLst/>
            <a:gdLst/>
            <a:ahLst/>
            <a:cxnLst/>
            <a:rect l="l" t="t" r="r" b="b"/>
            <a:pathLst>
              <a:path w="2950845" h="650875">
                <a:moveTo>
                  <a:pt x="0" y="650748"/>
                </a:moveTo>
                <a:lnTo>
                  <a:pt x="2950464" y="650748"/>
                </a:lnTo>
                <a:lnTo>
                  <a:pt x="2950464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704844" y="2770632"/>
            <a:ext cx="160401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OWNERSHIP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31338" y="3136391"/>
            <a:ext cx="135001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2006-2010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936492" y="3686555"/>
            <a:ext cx="3904489" cy="80924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67200" y="3624072"/>
            <a:ext cx="3240025" cy="10165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02784" y="3725417"/>
            <a:ext cx="3771900" cy="676910"/>
          </a:xfrm>
          <a:custGeom>
            <a:avLst/>
            <a:gdLst/>
            <a:ahLst/>
            <a:cxnLst/>
            <a:rect l="l" t="t" r="r" b="b"/>
            <a:pathLst>
              <a:path w="3771900" h="676910">
                <a:moveTo>
                  <a:pt x="0" y="676655"/>
                </a:moveTo>
                <a:lnTo>
                  <a:pt x="3771900" y="676655"/>
                </a:lnTo>
                <a:lnTo>
                  <a:pt x="3771900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002784" y="3725417"/>
            <a:ext cx="3771900" cy="646331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PREVENTATIVE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2016-2020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36308" y="2810256"/>
            <a:ext cx="2849879" cy="7924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95744" y="2702051"/>
            <a:ext cx="2729483" cy="110032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02602" y="2849117"/>
            <a:ext cx="2717801" cy="660400"/>
          </a:xfrm>
          <a:custGeom>
            <a:avLst/>
            <a:gdLst/>
            <a:ahLst/>
            <a:cxnLst/>
            <a:rect l="l" t="t" r="r" b="b"/>
            <a:pathLst>
              <a:path w="2717800" h="660400">
                <a:moveTo>
                  <a:pt x="0" y="659891"/>
                </a:moveTo>
                <a:lnTo>
                  <a:pt x="2717292" y="659891"/>
                </a:lnTo>
                <a:lnTo>
                  <a:pt x="2717292" y="0"/>
                </a:lnTo>
                <a:lnTo>
                  <a:pt x="0" y="0"/>
                </a:lnTo>
                <a:lnTo>
                  <a:pt x="0" y="65989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02602" y="2849117"/>
            <a:ext cx="2717801" cy="660400"/>
          </a:xfrm>
          <a:custGeom>
            <a:avLst/>
            <a:gdLst/>
            <a:ahLst/>
            <a:cxnLst/>
            <a:rect l="l" t="t" r="r" b="b"/>
            <a:pathLst>
              <a:path w="2717800" h="660400">
                <a:moveTo>
                  <a:pt x="0" y="659891"/>
                </a:moveTo>
                <a:lnTo>
                  <a:pt x="2717292" y="659891"/>
                </a:lnTo>
                <a:lnTo>
                  <a:pt x="2717292" y="0"/>
                </a:lnTo>
                <a:lnTo>
                  <a:pt x="0" y="0"/>
                </a:lnTo>
                <a:lnTo>
                  <a:pt x="0" y="6598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313803" y="2793747"/>
            <a:ext cx="22936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marR="5080" indent="-47244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REGULATION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2010-2015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0894" y="4381500"/>
            <a:ext cx="11469625" cy="8641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77367" y="4553711"/>
            <a:ext cx="107353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OSHMP 2020 TRUST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STRATEGIES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INCULCATING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SAFE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HEALTHY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280660" y="2449067"/>
            <a:ext cx="1511808" cy="12237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80661" y="2449067"/>
            <a:ext cx="1511934" cy="1224280"/>
          </a:xfrm>
          <a:custGeom>
            <a:avLst/>
            <a:gdLst/>
            <a:ahLst/>
            <a:cxnLst/>
            <a:rect l="l" t="t" r="r" b="b"/>
            <a:pathLst>
              <a:path w="1511934" h="1224279">
                <a:moveTo>
                  <a:pt x="0" y="611886"/>
                </a:moveTo>
                <a:lnTo>
                  <a:pt x="1898" y="568186"/>
                </a:lnTo>
                <a:lnTo>
                  <a:pt x="7507" y="525315"/>
                </a:lnTo>
                <a:lnTo>
                  <a:pt x="16698" y="483378"/>
                </a:lnTo>
                <a:lnTo>
                  <a:pt x="29345" y="442477"/>
                </a:lnTo>
                <a:lnTo>
                  <a:pt x="45319" y="402717"/>
                </a:lnTo>
                <a:lnTo>
                  <a:pt x="64492" y="364200"/>
                </a:lnTo>
                <a:lnTo>
                  <a:pt x="86736" y="327030"/>
                </a:lnTo>
                <a:lnTo>
                  <a:pt x="111923" y="291311"/>
                </a:lnTo>
                <a:lnTo>
                  <a:pt x="139925" y="257146"/>
                </a:lnTo>
                <a:lnTo>
                  <a:pt x="170615" y="224639"/>
                </a:lnTo>
                <a:lnTo>
                  <a:pt x="203864" y="193893"/>
                </a:lnTo>
                <a:lnTo>
                  <a:pt x="239544" y="165011"/>
                </a:lnTo>
                <a:lnTo>
                  <a:pt x="277528" y="138098"/>
                </a:lnTo>
                <a:lnTo>
                  <a:pt x="317687" y="113257"/>
                </a:lnTo>
                <a:lnTo>
                  <a:pt x="359894" y="90591"/>
                </a:lnTo>
                <a:lnTo>
                  <a:pt x="404020" y="70204"/>
                </a:lnTo>
                <a:lnTo>
                  <a:pt x="449938" y="52200"/>
                </a:lnTo>
                <a:lnTo>
                  <a:pt x="497519" y="36681"/>
                </a:lnTo>
                <a:lnTo>
                  <a:pt x="546637" y="23752"/>
                </a:lnTo>
                <a:lnTo>
                  <a:pt x="597161" y="13515"/>
                </a:lnTo>
                <a:lnTo>
                  <a:pt x="648966" y="6076"/>
                </a:lnTo>
                <a:lnTo>
                  <a:pt x="701923" y="1536"/>
                </a:lnTo>
                <a:lnTo>
                  <a:pt x="755903" y="0"/>
                </a:lnTo>
                <a:lnTo>
                  <a:pt x="809884" y="1536"/>
                </a:lnTo>
                <a:lnTo>
                  <a:pt x="862841" y="6076"/>
                </a:lnTo>
                <a:lnTo>
                  <a:pt x="914646" y="13515"/>
                </a:lnTo>
                <a:lnTo>
                  <a:pt x="965170" y="23752"/>
                </a:lnTo>
                <a:lnTo>
                  <a:pt x="1014288" y="36681"/>
                </a:lnTo>
                <a:lnTo>
                  <a:pt x="1061869" y="52200"/>
                </a:lnTo>
                <a:lnTo>
                  <a:pt x="1107787" y="70204"/>
                </a:lnTo>
                <a:lnTo>
                  <a:pt x="1151913" y="90591"/>
                </a:lnTo>
                <a:lnTo>
                  <a:pt x="1194120" y="113257"/>
                </a:lnTo>
                <a:lnTo>
                  <a:pt x="1234279" y="138098"/>
                </a:lnTo>
                <a:lnTo>
                  <a:pt x="1272263" y="165011"/>
                </a:lnTo>
                <a:lnTo>
                  <a:pt x="1307943" y="193893"/>
                </a:lnTo>
                <a:lnTo>
                  <a:pt x="1341192" y="224639"/>
                </a:lnTo>
                <a:lnTo>
                  <a:pt x="1371882" y="257146"/>
                </a:lnTo>
                <a:lnTo>
                  <a:pt x="1399884" y="291311"/>
                </a:lnTo>
                <a:lnTo>
                  <a:pt x="1425071" y="327030"/>
                </a:lnTo>
                <a:lnTo>
                  <a:pt x="1447315" y="364200"/>
                </a:lnTo>
                <a:lnTo>
                  <a:pt x="1466488" y="402717"/>
                </a:lnTo>
                <a:lnTo>
                  <a:pt x="1482462" y="442477"/>
                </a:lnTo>
                <a:lnTo>
                  <a:pt x="1495109" y="483378"/>
                </a:lnTo>
                <a:lnTo>
                  <a:pt x="1504300" y="525315"/>
                </a:lnTo>
                <a:lnTo>
                  <a:pt x="1509909" y="568186"/>
                </a:lnTo>
                <a:lnTo>
                  <a:pt x="1511808" y="611886"/>
                </a:lnTo>
                <a:lnTo>
                  <a:pt x="1509909" y="655585"/>
                </a:lnTo>
                <a:lnTo>
                  <a:pt x="1504300" y="698456"/>
                </a:lnTo>
                <a:lnTo>
                  <a:pt x="1495109" y="740393"/>
                </a:lnTo>
                <a:lnTo>
                  <a:pt x="1482462" y="781294"/>
                </a:lnTo>
                <a:lnTo>
                  <a:pt x="1466488" y="821054"/>
                </a:lnTo>
                <a:lnTo>
                  <a:pt x="1447315" y="859571"/>
                </a:lnTo>
                <a:lnTo>
                  <a:pt x="1425071" y="896741"/>
                </a:lnTo>
                <a:lnTo>
                  <a:pt x="1399884" y="932460"/>
                </a:lnTo>
                <a:lnTo>
                  <a:pt x="1371882" y="966625"/>
                </a:lnTo>
                <a:lnTo>
                  <a:pt x="1341192" y="999132"/>
                </a:lnTo>
                <a:lnTo>
                  <a:pt x="1307943" y="1029878"/>
                </a:lnTo>
                <a:lnTo>
                  <a:pt x="1272263" y="1058760"/>
                </a:lnTo>
                <a:lnTo>
                  <a:pt x="1234279" y="1085673"/>
                </a:lnTo>
                <a:lnTo>
                  <a:pt x="1194120" y="1110514"/>
                </a:lnTo>
                <a:lnTo>
                  <a:pt x="1151913" y="1133180"/>
                </a:lnTo>
                <a:lnTo>
                  <a:pt x="1107787" y="1153567"/>
                </a:lnTo>
                <a:lnTo>
                  <a:pt x="1061869" y="1171571"/>
                </a:lnTo>
                <a:lnTo>
                  <a:pt x="1014288" y="1187090"/>
                </a:lnTo>
                <a:lnTo>
                  <a:pt x="965170" y="1200019"/>
                </a:lnTo>
                <a:lnTo>
                  <a:pt x="914646" y="1210256"/>
                </a:lnTo>
                <a:lnTo>
                  <a:pt x="862841" y="1217695"/>
                </a:lnTo>
                <a:lnTo>
                  <a:pt x="809884" y="1222235"/>
                </a:lnTo>
                <a:lnTo>
                  <a:pt x="755903" y="1223772"/>
                </a:lnTo>
                <a:lnTo>
                  <a:pt x="701923" y="1222235"/>
                </a:lnTo>
                <a:lnTo>
                  <a:pt x="648966" y="1217695"/>
                </a:lnTo>
                <a:lnTo>
                  <a:pt x="597161" y="1210256"/>
                </a:lnTo>
                <a:lnTo>
                  <a:pt x="546637" y="1200019"/>
                </a:lnTo>
                <a:lnTo>
                  <a:pt x="497519" y="1187090"/>
                </a:lnTo>
                <a:lnTo>
                  <a:pt x="449938" y="1171571"/>
                </a:lnTo>
                <a:lnTo>
                  <a:pt x="404020" y="1153567"/>
                </a:lnTo>
                <a:lnTo>
                  <a:pt x="359894" y="1133180"/>
                </a:lnTo>
                <a:lnTo>
                  <a:pt x="317687" y="1110514"/>
                </a:lnTo>
                <a:lnTo>
                  <a:pt x="277528" y="1085673"/>
                </a:lnTo>
                <a:lnTo>
                  <a:pt x="239544" y="1058760"/>
                </a:lnTo>
                <a:lnTo>
                  <a:pt x="203864" y="1029878"/>
                </a:lnTo>
                <a:lnTo>
                  <a:pt x="170615" y="999132"/>
                </a:lnTo>
                <a:lnTo>
                  <a:pt x="139925" y="966625"/>
                </a:lnTo>
                <a:lnTo>
                  <a:pt x="111923" y="932460"/>
                </a:lnTo>
                <a:lnTo>
                  <a:pt x="86736" y="896741"/>
                </a:lnTo>
                <a:lnTo>
                  <a:pt x="64492" y="859571"/>
                </a:lnTo>
                <a:lnTo>
                  <a:pt x="45319" y="821054"/>
                </a:lnTo>
                <a:lnTo>
                  <a:pt x="29345" y="781294"/>
                </a:lnTo>
                <a:lnTo>
                  <a:pt x="16698" y="740393"/>
                </a:lnTo>
                <a:lnTo>
                  <a:pt x="7507" y="698456"/>
                </a:lnTo>
                <a:lnTo>
                  <a:pt x="1898" y="655585"/>
                </a:lnTo>
                <a:lnTo>
                  <a:pt x="0" y="61188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847</Words>
  <Application>Microsoft Office PowerPoint</Application>
  <PresentationFormat>Custom</PresentationFormat>
  <Paragraphs>239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KEBERHASILAN TIGA PELAN PEMBANGUNAN KKP  (2006-2020)</vt:lpstr>
      <vt:lpstr>2. PERATURAN KENDIRI : OSH-MP2011-2015</vt:lpstr>
      <vt:lpstr>3. BUDAYA PENCEGAHAN : OSH-MP2016-2020</vt:lpstr>
      <vt:lpstr>PowerPoint Presentation</vt:lpstr>
      <vt:lpstr>LAPORAN INDEKS KESEJAHTERAAN  RAKYAT MALAYSIA 2013 - EPU</vt:lpstr>
      <vt:lpstr>PowerPoint Presentation</vt:lpstr>
      <vt:lpstr>Preventive Culture</vt:lpstr>
      <vt:lpstr>Ensuring Increase To Work Environment Index &gt; Malaysian Well-Being Index</vt:lpstr>
      <vt:lpstr>PowerPoint Presentation</vt:lpstr>
      <vt:lpstr>STATISTIK KEMALANGAN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HALATUJU KEARAH MEMBUDAYAKAN KESELAMATAN DAN KESIHATAN PEKERJAAN 2016-2020 (OSH MP 2020)</dc:title>
  <dc:creator>john</dc:creator>
  <cp:lastModifiedBy>ismail - [2010]</cp:lastModifiedBy>
  <cp:revision>2</cp:revision>
  <cp:lastPrinted>2017-03-28T07:12:21Z</cp:lastPrinted>
  <dcterms:created xsi:type="dcterms:W3CDTF">2017-03-15T03:55:23Z</dcterms:created>
  <dcterms:modified xsi:type="dcterms:W3CDTF">2017-03-28T07:13:47Z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2017-03-15T00:00:00Z</vt:filetime>
  </property>
</Properties>
</file>